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hart7.xml" ContentType="application/vnd.openxmlformats-officedocument.drawingml.chart+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1.bin" ContentType="application/vnd.openxmlformats-officedocument.oleObject"/>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media/image8.wmf" ContentType="image/x-wmf"/>
  <Override PartName="/ppt/media/image7.jpeg" ContentType="image/jpeg"/>
  <Override PartName="/ppt/media/image12.wmf" ContentType="image/x-wmf"/>
  <Override PartName="/ppt/media/image1.png" ContentType="image/png"/>
  <Override PartName="/ppt/media/image46.png" ContentType="image/png"/>
  <Override PartName="/ppt/media/image2.wmf" ContentType="image/x-wmf"/>
  <Override PartName="/ppt/media/image3.wmf" ContentType="image/x-wmf"/>
  <Override PartName="/ppt/media/image4.wmf" ContentType="image/x-wmf"/>
  <Override PartName="/ppt/media/image5.jpeg" ContentType="image/jpeg"/>
  <Override PartName="/ppt/media/image17.wmf" ContentType="image/x-wmf"/>
  <Override PartName="/ppt/media/image6.png" ContentType="image/png"/>
  <Override PartName="/ppt/media/image9.wmf" ContentType="image/x-wmf"/>
  <Override PartName="/ppt/media/image10.wmf" ContentType="image/x-wmf"/>
  <Override PartName="/ppt/media/image11.jpeg" ContentType="image/jpeg"/>
  <Override PartName="/ppt/media/image13.wmf" ContentType="image/x-wmf"/>
  <Override PartName="/ppt/media/image14.wmf" ContentType="image/x-wmf"/>
  <Override PartName="/ppt/media/image39.png" ContentType="image/png"/>
  <Override PartName="/ppt/media/image15.jpeg" ContentType="image/jpeg"/>
  <Override PartName="/ppt/media/image16.wmf" ContentType="image/x-wmf"/>
  <Override PartName="/ppt/media/image18.wmf" ContentType="image/x-wmf"/>
  <Override PartName="/ppt/media/image41.wmf" ContentType="image/x-wmf"/>
  <Override PartName="/ppt/media/image19.png" ContentType="image/png"/>
  <Override PartName="/ppt/media/image32.wmf" ContentType="image/x-wmf"/>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36.jpeg" ContentType="image/jpe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wmf" ContentType="image/x-wmf"/>
  <Override PartName="/ppt/media/image31.wmf" ContentType="image/x-wmf"/>
  <Override PartName="/ppt/media/image33.png" ContentType="image/png"/>
  <Override PartName="/ppt/media/image34.png" ContentType="image/png"/>
  <Override PartName="/ppt/media/image47.wmf" ContentType="image/x-wmf"/>
  <Override PartName="/ppt/media/image35.png" ContentType="image/png"/>
  <Override PartName="/ppt/media/image37.png" ContentType="image/png"/>
  <Override PartName="/ppt/media/image45.png" ContentType="image/png"/>
  <Override PartName="/ppt/media/image38.jpeg" ContentType="image/jpeg"/>
  <Override PartName="/ppt/media/image40.png" ContentType="image/png"/>
  <Override PartName="/ppt/media/image42.png" ContentType="image/png"/>
  <Override PartName="/ppt/media/image49.jpeg" ContentType="image/jpeg"/>
  <Override PartName="/ppt/media/image43.png" ContentType="image/png"/>
  <Override PartName="/ppt/media/image44.png" ContentType="image/png"/>
  <Override PartName="/ppt/media/image48.wmf" ContentType="image/x-wmf"/>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
</Relationships>
</file>

<file path=ppt/charts/chart7.xml><?xml version="1.0" encoding="utf-8"?>
<c:chartSpace xmlns:c="http://schemas.openxmlformats.org/drawingml/2006/chart" xmlns:a="http://schemas.openxmlformats.org/drawingml/2006/main" xmlns:r="http://schemas.openxmlformats.org/officeDocument/2006/relationships">
  <c:lang val="en-US"/>
  <c:roundedCorners val="0"/>
  <c:chart>
    <c:plotArea>
      <c:barChart>
        <c:barDir val="col"/>
        <c:grouping val="clustered"/>
        <c:varyColors val="0"/>
        <c:ser>
          <c:idx val="0"/>
          <c:order val="0"/>
          <c:tx>
            <c:strRef>
              <c:f>label 0</c:f>
              <c:strCache>
                <c:ptCount val="1"/>
                <c:pt idx="0">
                  <c:v>Jouhaux</c:v>
                </c:pt>
              </c:strCache>
            </c:strRef>
          </c:tx>
          <c:spPr>
            <a:solidFill>
              <a:srgbClr val="0070c0"/>
            </a:solidFill>
            <a:ln>
              <a:noFill/>
            </a:ln>
          </c:spPr>
          <c:invertIfNegative val="0"/>
          <c:dLbls>
            <c:numFmt formatCode="General" sourceLinked="1"/>
            <c:txPr>
              <a:bodyPr/>
              <a:lstStyle/>
              <a:p>
                <a:pPr>
                  <a:defRPr b="0" sz="1000" spc="-1" strike="noStrike">
                    <a:solidFill>
                      <a:srgbClr val="000000"/>
                    </a:solidFill>
                    <a:latin typeface="Arial"/>
                    <a:ea typeface="DejaVu Sans"/>
                  </a:defRPr>
                </a:pPr>
              </a:p>
            </c:txPr>
            <c:dLblPos val="outEnd"/>
            <c:showLegendKey val="0"/>
            <c:showVal val="0"/>
            <c:showCatName val="0"/>
            <c:showSerName val="0"/>
            <c:showPercent val="0"/>
            <c:showLeaderLines val="0"/>
          </c:dLbls>
          <c:trendline>
            <c:spPr>
              <a:ln w="19080">
                <a:solidFill>
                  <a:srgbClr val="00cc99"/>
                </a:solidFill>
                <a:round/>
              </a:ln>
            </c:spPr>
            <c:trendlineType val="linear"/>
            <c:forward val="0"/>
            <c:backward val="0"/>
            <c:dispRSqr val="1"/>
            <c:dispEq val="1"/>
          </c:trendline>
          <c:cat>
            <c:strRef>
              <c:f>categories</c:f>
              <c:strCache>
                <c:ptCount val="11"/>
                <c:pt idx="0">
                  <c:v>2009</c:v>
                </c:pt>
                <c:pt idx="1">
                  <c:v>2010</c:v>
                </c:pt>
                <c:pt idx="2">
                  <c:v>2011</c:v>
                </c:pt>
                <c:pt idx="3">
                  <c:v>2012</c:v>
                </c:pt>
                <c:pt idx="4">
                  <c:v>2013</c:v>
                </c:pt>
                <c:pt idx="5">
                  <c:v>2014</c:v>
                </c:pt>
                <c:pt idx="6">
                  <c:v>2015</c:v>
                </c:pt>
                <c:pt idx="7">
                  <c:v>2016</c:v>
                </c:pt>
                <c:pt idx="8">
                  <c:v>2017</c:v>
                </c:pt>
                <c:pt idx="9">
                  <c:v>2018</c:v>
                </c:pt>
                <c:pt idx="10">
                  <c:v>2019</c:v>
                </c:pt>
              </c:strCache>
            </c:strRef>
          </c:cat>
          <c:val>
            <c:numRef>
              <c:f>0</c:f>
              <c:numCache>
                <c:formatCode>General</c:formatCode>
                <c:ptCount val="11"/>
                <c:pt idx="0">
                  <c:v>101</c:v>
                </c:pt>
                <c:pt idx="1">
                  <c:v>66</c:v>
                </c:pt>
                <c:pt idx="2">
                  <c:v>56</c:v>
                </c:pt>
                <c:pt idx="3">
                  <c:v>35</c:v>
                </c:pt>
                <c:pt idx="4">
                  <c:v>59</c:v>
                </c:pt>
                <c:pt idx="5">
                  <c:v>21</c:v>
                </c:pt>
                <c:pt idx="6">
                  <c:v>76</c:v>
                </c:pt>
                <c:pt idx="7">
                  <c:v>9</c:v>
                </c:pt>
                <c:pt idx="8">
                  <c:v>23</c:v>
                </c:pt>
                <c:pt idx="9">
                  <c:v>46</c:v>
                </c:pt>
                <c:pt idx="10">
                  <c:v>50</c:v>
                </c:pt>
              </c:numCache>
            </c:numRef>
          </c:val>
        </c:ser>
        <c:ser>
          <c:idx val="1"/>
          <c:order val="1"/>
          <c:tx>
            <c:strRef>
              <c:f>label 1</c:f>
              <c:strCache>
                <c:ptCount val="1"/>
                <c:pt idx="0">
                  <c:v>Defferre</c:v>
                </c:pt>
              </c:strCache>
            </c:strRef>
          </c:tx>
          <c:spPr>
            <a:solidFill>
              <a:srgbClr val="ff0000"/>
            </a:solidFill>
            <a:ln>
              <a:noFill/>
            </a:ln>
          </c:spPr>
          <c:invertIfNegative val="0"/>
          <c:dLbls>
            <c:numFmt formatCode="General" sourceLinked="1"/>
            <c:txPr>
              <a:bodyPr/>
              <a:lstStyle/>
              <a:p>
                <a:pPr>
                  <a:defRPr b="0" sz="1000" spc="-1" strike="noStrike">
                    <a:solidFill>
                      <a:srgbClr val="000000"/>
                    </a:solidFill>
                    <a:latin typeface="Arial"/>
                    <a:ea typeface="DejaVu Sans"/>
                  </a:defRPr>
                </a:pPr>
              </a:p>
            </c:txPr>
            <c:dLblPos val="outEnd"/>
            <c:showLegendKey val="0"/>
            <c:showVal val="0"/>
            <c:showCatName val="0"/>
            <c:showSerName val="0"/>
            <c:showPercent val="0"/>
            <c:showLeaderLines val="0"/>
          </c:dLbls>
          <c:cat>
            <c:strRef>
              <c:f>categories</c:f>
              <c:strCache>
                <c:ptCount val="11"/>
                <c:pt idx="0">
                  <c:v>2009</c:v>
                </c:pt>
                <c:pt idx="1">
                  <c:v>2010</c:v>
                </c:pt>
                <c:pt idx="2">
                  <c:v>2011</c:v>
                </c:pt>
                <c:pt idx="3">
                  <c:v>2012</c:v>
                </c:pt>
                <c:pt idx="4">
                  <c:v>2013</c:v>
                </c:pt>
                <c:pt idx="5">
                  <c:v>2014</c:v>
                </c:pt>
                <c:pt idx="6">
                  <c:v>2015</c:v>
                </c:pt>
                <c:pt idx="7">
                  <c:v>2016</c:v>
                </c:pt>
                <c:pt idx="8">
                  <c:v>2017</c:v>
                </c:pt>
                <c:pt idx="9">
                  <c:v>2018</c:v>
                </c:pt>
                <c:pt idx="10">
                  <c:v>2019</c:v>
                </c:pt>
              </c:strCache>
            </c:strRef>
          </c:cat>
          <c:val>
            <c:numRef>
              <c:f>1</c:f>
              <c:numCache>
                <c:formatCode>General</c:formatCode>
                <c:ptCount val="11"/>
                <c:pt idx="0">
                  <c:v>24</c:v>
                </c:pt>
                <c:pt idx="1">
                  <c:v>22</c:v>
                </c:pt>
                <c:pt idx="2">
                  <c:v>30</c:v>
                </c:pt>
                <c:pt idx="3">
                  <c:v>23</c:v>
                </c:pt>
                <c:pt idx="4">
                  <c:v>54</c:v>
                </c:pt>
                <c:pt idx="5">
                  <c:v>14</c:v>
                </c:pt>
                <c:pt idx="6">
                  <c:v>42</c:v>
                </c:pt>
                <c:pt idx="7">
                  <c:v>8</c:v>
                </c:pt>
                <c:pt idx="8">
                  <c:v>22</c:v>
                </c:pt>
                <c:pt idx="9">
                  <c:v>21</c:v>
                </c:pt>
                <c:pt idx="10">
                  <c:v>43</c:v>
                </c:pt>
              </c:numCache>
            </c:numRef>
          </c:val>
        </c:ser>
        <c:ser>
          <c:idx val="2"/>
          <c:order val="2"/>
          <c:tx>
            <c:strRef>
              <c:f>label 2</c:f>
              <c:strCache>
                <c:ptCount val="1"/>
                <c:pt idx="0">
                  <c:v>MAPI</c:v>
                </c:pt>
              </c:strCache>
            </c:strRef>
          </c:tx>
          <c:spPr>
            <a:solidFill>
              <a:srgbClr val="92d050"/>
            </a:solidFill>
            <a:ln>
              <a:noFill/>
            </a:ln>
          </c:spPr>
          <c:invertIfNegative val="0"/>
          <c:dLbls>
            <c:numFmt formatCode="General" sourceLinked="1"/>
            <c:txPr>
              <a:bodyPr/>
              <a:lstStyle/>
              <a:p>
                <a:pPr>
                  <a:defRPr b="0" sz="1000" spc="-1" strike="noStrike">
                    <a:solidFill>
                      <a:srgbClr val="000000"/>
                    </a:solidFill>
                    <a:latin typeface="Arial"/>
                    <a:ea typeface="DejaVu Sans"/>
                  </a:defRPr>
                </a:pPr>
              </a:p>
            </c:txPr>
            <c:dLblPos val="outEnd"/>
            <c:showLegendKey val="0"/>
            <c:showVal val="0"/>
            <c:showCatName val="0"/>
            <c:showSerName val="0"/>
            <c:showPercent val="0"/>
            <c:showLeaderLines val="0"/>
          </c:dLbls>
          <c:cat>
            <c:strRef>
              <c:f>categories</c:f>
              <c:strCache>
                <c:ptCount val="11"/>
                <c:pt idx="0">
                  <c:v>2009</c:v>
                </c:pt>
                <c:pt idx="1">
                  <c:v>2010</c:v>
                </c:pt>
                <c:pt idx="2">
                  <c:v>2011</c:v>
                </c:pt>
                <c:pt idx="3">
                  <c:v>2012</c:v>
                </c:pt>
                <c:pt idx="4">
                  <c:v>2013</c:v>
                </c:pt>
                <c:pt idx="5">
                  <c:v>2014</c:v>
                </c:pt>
                <c:pt idx="6">
                  <c:v>2015</c:v>
                </c:pt>
                <c:pt idx="7">
                  <c:v>2016</c:v>
                </c:pt>
                <c:pt idx="8">
                  <c:v>2017</c:v>
                </c:pt>
                <c:pt idx="9">
                  <c:v>2018</c:v>
                </c:pt>
                <c:pt idx="10">
                  <c:v>2019</c:v>
                </c:pt>
              </c:strCache>
            </c:strRef>
          </c:cat>
          <c:val>
            <c:numRef>
              <c:f>2</c:f>
              <c:numCache>
                <c:formatCode>General</c:formatCode>
                <c:ptCount val="11"/>
                <c:pt idx="0">
                  <c:v>25</c:v>
                </c:pt>
                <c:pt idx="1">
                  <c:v>29</c:v>
                </c:pt>
                <c:pt idx="2">
                  <c:v>21</c:v>
                </c:pt>
                <c:pt idx="3">
                  <c:v>18</c:v>
                </c:pt>
                <c:pt idx="4">
                  <c:v>16</c:v>
                </c:pt>
                <c:pt idx="5">
                  <c:v>6</c:v>
                </c:pt>
                <c:pt idx="6">
                  <c:v>10</c:v>
                </c:pt>
                <c:pt idx="7">
                  <c:v>5</c:v>
                </c:pt>
                <c:pt idx="8">
                  <c:v>6</c:v>
                </c:pt>
                <c:pt idx="9">
                  <c:v>12</c:v>
                </c:pt>
                <c:pt idx="10">
                  <c:v>16</c:v>
                </c:pt>
              </c:numCache>
            </c:numRef>
          </c:val>
        </c:ser>
        <c:gapWidth val="219"/>
        <c:overlap val="-27"/>
        <c:axId val="82059792"/>
        <c:axId val="29674635"/>
      </c:barChart>
      <c:catAx>
        <c:axId val="82059792"/>
        <c:scaling>
          <c:orientation val="minMax"/>
        </c:scaling>
        <c:delete val="1"/>
        <c:axPos val="b"/>
        <c:numFmt formatCode="DD/MM/YYYY" sourceLinked="1"/>
        <c:majorTickMark val="none"/>
        <c:minorTickMark val="cross"/>
        <c:tickLblPos val="nextTo"/>
        <c:spPr>
          <a:ln w="9360">
            <a:solidFill>
              <a:srgbClr val="d9d9d9"/>
            </a:solidFill>
            <a:round/>
          </a:ln>
        </c:spPr>
        <c:txPr>
          <a:bodyPr/>
          <a:lstStyle/>
          <a:p>
            <a:pPr>
              <a:defRPr b="0" sz="1400" spc="-1" strike="noStrike">
                <a:solidFill>
                  <a:srgbClr val="595959"/>
                </a:solidFill>
                <a:latin typeface="Calibri"/>
                <a:ea typeface="ヒラギノ角ゴ Pro W3"/>
              </a:defRPr>
            </a:pPr>
          </a:p>
        </c:txPr>
        <c:crossAx val="29674635"/>
        <c:crosses val="autoZero"/>
        <c:auto val="1"/>
        <c:lblAlgn val="ctr"/>
        <c:lblOffset val="100"/>
      </c:catAx>
      <c:valAx>
        <c:axId val="29674635"/>
        <c:scaling>
          <c:orientation val="minMax"/>
        </c:scaling>
        <c:delete val="1"/>
        <c:axPos val="l"/>
        <c:majorGridlines>
          <c:spPr>
            <a:ln w="9360">
              <a:solidFill>
                <a:srgbClr val="d9d9d9"/>
              </a:solidFill>
              <a:round/>
            </a:ln>
          </c:spPr>
        </c:majorGridlines>
        <c:numFmt formatCode="General" sourceLinked="0"/>
        <c:majorTickMark val="none"/>
        <c:minorTickMark val="cross"/>
        <c:tickLblPos val="nextTo"/>
        <c:spPr>
          <a:ln w="9360">
            <a:noFill/>
          </a:ln>
        </c:spPr>
        <c:txPr>
          <a:bodyPr/>
          <a:lstStyle/>
          <a:p>
            <a:pPr>
              <a:defRPr b="0" sz="1400" spc="-1" strike="noStrike">
                <a:solidFill>
                  <a:srgbClr val="595959"/>
                </a:solidFill>
                <a:latin typeface="Calibri"/>
                <a:ea typeface="ヒラギノ角ゴ Pro W3"/>
              </a:defRPr>
            </a:pPr>
          </a:p>
        </c:txPr>
        <c:crossAx val="82059792"/>
        <c:crosses val="autoZero"/>
      </c:valAx>
      <c:spPr>
        <a:noFill/>
        <a:ln>
          <a:noFill/>
        </a:ln>
      </c:spPr>
    </c:plotArea>
    <c:legend>
      <c:legendPos val="b"/>
      <c:overlay val="0"/>
      <c:spPr>
        <a:noFill/>
        <a:ln>
          <a:noFill/>
        </a:ln>
      </c:spPr>
      <c:txPr>
        <a:bodyPr/>
        <a:lstStyle/>
        <a:p>
          <a:pPr>
            <a:defRPr b="0" sz="1400" spc="-1" strike="noStrike">
              <a:solidFill>
                <a:srgbClr val="595959"/>
              </a:solidFill>
              <a:latin typeface="Calibri"/>
              <a:ea typeface="ヒラギノ角ゴ Pro W3"/>
            </a:defRPr>
          </a:pPr>
        </a:p>
      </c:txPr>
    </c:legend>
    <c:plotVisOnly val="1"/>
    <c:dispBlanksAs val="gap"/>
  </c:chart>
  <c:spPr>
    <a:noFill/>
    <a:ln>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fr-FR" sz="4400" spc="-1" strike="noStrike">
                <a:latin typeface="Arial"/>
              </a:rPr>
              <a:t>Cliquez pour déplacer la diapo</a:t>
            </a:r>
            <a:endParaRPr b="0" lang="fr-FR" sz="4400" spc="-1" strike="noStrike">
              <a:latin typeface="Arial"/>
            </a:endParaRPr>
          </a:p>
        </p:txBody>
      </p:sp>
      <p:sp>
        <p:nvSpPr>
          <p:cNvPr id="282" name="PlaceHolder 2"/>
          <p:cNvSpPr>
            <a:spLocks noGrp="1"/>
          </p:cNvSpPr>
          <p:nvPr>
            <p:ph type="body"/>
          </p:nvPr>
        </p:nvSpPr>
        <p:spPr>
          <a:xfrm>
            <a:off x="756000" y="5078520"/>
            <a:ext cx="6047640" cy="4811040"/>
          </a:xfrm>
          <a:prstGeom prst="rect">
            <a:avLst/>
          </a:prstGeom>
        </p:spPr>
        <p:txBody>
          <a:bodyPr lIns="0" rIns="0" tIns="0" bIns="0">
            <a:noAutofit/>
          </a:bodyPr>
          <a:p>
            <a:r>
              <a:rPr b="0" lang="fr-FR" sz="2000" spc="-1" strike="noStrike">
                <a:latin typeface="Arial"/>
              </a:rPr>
              <a:t>Cliquez pour modifier le format des notes</a:t>
            </a:r>
            <a:endParaRPr b="0" lang="fr-FR" sz="2000" spc="-1" strike="noStrike">
              <a:latin typeface="Arial"/>
            </a:endParaRPr>
          </a:p>
        </p:txBody>
      </p:sp>
      <p:sp>
        <p:nvSpPr>
          <p:cNvPr id="283" name="PlaceHolder 3"/>
          <p:cNvSpPr>
            <a:spLocks noGrp="1"/>
          </p:cNvSpPr>
          <p:nvPr>
            <p:ph type="hdr"/>
          </p:nvPr>
        </p:nvSpPr>
        <p:spPr>
          <a:xfrm>
            <a:off x="0" y="0"/>
            <a:ext cx="3280680" cy="534240"/>
          </a:xfrm>
          <a:prstGeom prst="rect">
            <a:avLst/>
          </a:prstGeom>
        </p:spPr>
        <p:txBody>
          <a:bodyPr lIns="0" rIns="0" tIns="0" bIns="0">
            <a:noAutofit/>
          </a:bodyPr>
          <a:p>
            <a:r>
              <a:rPr b="0" lang="fr-FR" sz="1400" spc="-1" strike="noStrike">
                <a:latin typeface="Times New Roman"/>
              </a:rPr>
              <a:t>&lt;en-tête&gt;</a:t>
            </a:r>
            <a:endParaRPr b="0" lang="fr-FR" sz="1400" spc="-1" strike="noStrike">
              <a:latin typeface="Times New Roman"/>
            </a:endParaRPr>
          </a:p>
        </p:txBody>
      </p:sp>
      <p:sp>
        <p:nvSpPr>
          <p:cNvPr id="284" name="PlaceHolder 4"/>
          <p:cNvSpPr>
            <a:spLocks noGrp="1"/>
          </p:cNvSpPr>
          <p:nvPr>
            <p:ph type="dt"/>
          </p:nvPr>
        </p:nvSpPr>
        <p:spPr>
          <a:xfrm>
            <a:off x="4278960" y="0"/>
            <a:ext cx="3280680" cy="534240"/>
          </a:xfrm>
          <a:prstGeom prst="rect">
            <a:avLst/>
          </a:prstGeom>
        </p:spPr>
        <p:txBody>
          <a:bodyPr lIns="0" rIns="0" tIns="0" bIns="0">
            <a:noAutofit/>
          </a:bodyPr>
          <a:p>
            <a:pPr algn="r"/>
            <a:r>
              <a:rPr b="0" lang="fr-FR" sz="1400" spc="-1" strike="noStrike">
                <a:latin typeface="Times New Roman"/>
              </a:rPr>
              <a:t>&lt;date/heure&gt;</a:t>
            </a:r>
            <a:endParaRPr b="0" lang="fr-FR" sz="1400" spc="-1" strike="noStrike">
              <a:latin typeface="Times New Roman"/>
            </a:endParaRPr>
          </a:p>
        </p:txBody>
      </p:sp>
      <p:sp>
        <p:nvSpPr>
          <p:cNvPr id="285" name="PlaceHolder 5"/>
          <p:cNvSpPr>
            <a:spLocks noGrp="1"/>
          </p:cNvSpPr>
          <p:nvPr>
            <p:ph type="ftr"/>
          </p:nvPr>
        </p:nvSpPr>
        <p:spPr>
          <a:xfrm>
            <a:off x="0" y="10157400"/>
            <a:ext cx="3280680" cy="534240"/>
          </a:xfrm>
          <a:prstGeom prst="rect">
            <a:avLst/>
          </a:prstGeom>
        </p:spPr>
        <p:txBody>
          <a:bodyPr lIns="0" rIns="0" tIns="0" bIns="0" anchor="b">
            <a:noAutofit/>
          </a:bodyPr>
          <a:p>
            <a:r>
              <a:rPr b="0" lang="fr-FR" sz="1400" spc="-1" strike="noStrike">
                <a:latin typeface="Times New Roman"/>
              </a:rPr>
              <a:t>&lt;pied de page&gt;</a:t>
            </a:r>
            <a:endParaRPr b="0" lang="fr-FR" sz="1400" spc="-1" strike="noStrike">
              <a:latin typeface="Times New Roman"/>
            </a:endParaRPr>
          </a:p>
        </p:txBody>
      </p:sp>
      <p:sp>
        <p:nvSpPr>
          <p:cNvPr id="286"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F4087FAC-AC96-4AB6-AF1D-1E4E99C04CB6}" type="slidenum">
              <a:rPr b="0" lang="fr-FR" sz="1400" spc="-1" strike="noStrike">
                <a:latin typeface="Times New Roman"/>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PlaceHolder 1"/>
          <p:cNvSpPr>
            <a:spLocks noGrp="1"/>
          </p:cNvSpPr>
          <p:nvPr>
            <p:ph type="sldImg"/>
          </p:nvPr>
        </p:nvSpPr>
        <p:spPr>
          <a:xfrm>
            <a:off x="1143000" y="695160"/>
            <a:ext cx="4571280" cy="3428280"/>
          </a:xfrm>
          <a:prstGeom prst="rect">
            <a:avLst/>
          </a:prstGeom>
        </p:spPr>
      </p:sp>
      <p:sp>
        <p:nvSpPr>
          <p:cNvPr id="467"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PlaceHolder 1"/>
          <p:cNvSpPr>
            <a:spLocks noGrp="1"/>
          </p:cNvSpPr>
          <p:nvPr>
            <p:ph type="sldImg"/>
          </p:nvPr>
        </p:nvSpPr>
        <p:spPr>
          <a:xfrm>
            <a:off x="-14223960" y="-11796840"/>
            <a:ext cx="16637760" cy="12480120"/>
          </a:xfrm>
          <a:prstGeom prst="rect">
            <a:avLst/>
          </a:prstGeom>
        </p:spPr>
      </p:sp>
      <p:sp>
        <p:nvSpPr>
          <p:cNvPr id="485" name="CustomShape 2"/>
          <p:cNvSpPr/>
          <p:nvPr/>
        </p:nvSpPr>
        <p:spPr>
          <a:xfrm>
            <a:off x="685800" y="4343400"/>
            <a:ext cx="5473080" cy="4101480"/>
          </a:xfrm>
          <a:prstGeom prst="rect">
            <a:avLst/>
          </a:prstGeom>
          <a:noFill/>
          <a:ln w="9360">
            <a:noFill/>
          </a:ln>
        </p:spPr>
        <p:style>
          <a:lnRef idx="0"/>
          <a:fillRef idx="0"/>
          <a:effectRef idx="0"/>
          <a:fontRef idx="minor"/>
        </p:style>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PlaceHolder 1"/>
          <p:cNvSpPr>
            <a:spLocks noGrp="1"/>
          </p:cNvSpPr>
          <p:nvPr>
            <p:ph type="sldImg"/>
          </p:nvPr>
        </p:nvSpPr>
        <p:spPr>
          <a:xfrm>
            <a:off x="-14223960" y="-11796840"/>
            <a:ext cx="16637760" cy="12480120"/>
          </a:xfrm>
          <a:prstGeom prst="rect">
            <a:avLst/>
          </a:prstGeom>
        </p:spPr>
      </p:sp>
      <p:sp>
        <p:nvSpPr>
          <p:cNvPr id="487" name="CustomShape 2"/>
          <p:cNvSpPr/>
          <p:nvPr/>
        </p:nvSpPr>
        <p:spPr>
          <a:xfrm>
            <a:off x="685800" y="4343400"/>
            <a:ext cx="5473080" cy="4101480"/>
          </a:xfrm>
          <a:prstGeom prst="rect">
            <a:avLst/>
          </a:prstGeom>
          <a:noFill/>
          <a:ln w="9360">
            <a:noFill/>
          </a:ln>
        </p:spPr>
        <p:style>
          <a:lnRef idx="0"/>
          <a:fillRef idx="0"/>
          <a:effectRef idx="0"/>
          <a:fontRef idx="minor"/>
        </p:style>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8" name="PlaceHolder 1"/>
          <p:cNvSpPr>
            <a:spLocks noGrp="1"/>
          </p:cNvSpPr>
          <p:nvPr>
            <p:ph type="sldImg"/>
          </p:nvPr>
        </p:nvSpPr>
        <p:spPr>
          <a:xfrm>
            <a:off x="1143000" y="695160"/>
            <a:ext cx="4571280" cy="3428280"/>
          </a:xfrm>
          <a:prstGeom prst="rect">
            <a:avLst/>
          </a:prstGeom>
        </p:spPr>
      </p:sp>
      <p:sp>
        <p:nvSpPr>
          <p:cNvPr id="489"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0" name="PlaceHolder 1"/>
          <p:cNvSpPr>
            <a:spLocks noGrp="1"/>
          </p:cNvSpPr>
          <p:nvPr>
            <p:ph type="sldImg"/>
          </p:nvPr>
        </p:nvSpPr>
        <p:spPr>
          <a:xfrm>
            <a:off x="1143000" y="695160"/>
            <a:ext cx="4571280" cy="3428280"/>
          </a:xfrm>
          <a:prstGeom prst="rect">
            <a:avLst/>
          </a:prstGeom>
        </p:spPr>
      </p:sp>
      <p:sp>
        <p:nvSpPr>
          <p:cNvPr id="491"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PlaceHolder 1"/>
          <p:cNvSpPr>
            <a:spLocks noGrp="1"/>
          </p:cNvSpPr>
          <p:nvPr>
            <p:ph type="sldImg"/>
          </p:nvPr>
        </p:nvSpPr>
        <p:spPr>
          <a:xfrm>
            <a:off x="1143000" y="695160"/>
            <a:ext cx="4571280" cy="3428280"/>
          </a:xfrm>
          <a:prstGeom prst="rect">
            <a:avLst/>
          </a:prstGeom>
        </p:spPr>
      </p:sp>
      <p:sp>
        <p:nvSpPr>
          <p:cNvPr id="493"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4" name="PlaceHolder 1"/>
          <p:cNvSpPr>
            <a:spLocks noGrp="1"/>
          </p:cNvSpPr>
          <p:nvPr>
            <p:ph type="sldImg"/>
          </p:nvPr>
        </p:nvSpPr>
        <p:spPr>
          <a:xfrm>
            <a:off x="1143000" y="695160"/>
            <a:ext cx="4571280" cy="3428280"/>
          </a:xfrm>
          <a:prstGeom prst="rect">
            <a:avLst/>
          </a:prstGeom>
        </p:spPr>
      </p:sp>
      <p:sp>
        <p:nvSpPr>
          <p:cNvPr id="495"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6" name="PlaceHolder 1"/>
          <p:cNvSpPr>
            <a:spLocks noGrp="1"/>
          </p:cNvSpPr>
          <p:nvPr>
            <p:ph type="sldImg"/>
          </p:nvPr>
        </p:nvSpPr>
        <p:spPr>
          <a:xfrm>
            <a:off x="1143000" y="695160"/>
            <a:ext cx="4571280" cy="3428280"/>
          </a:xfrm>
          <a:prstGeom prst="rect">
            <a:avLst/>
          </a:prstGeom>
        </p:spPr>
      </p:sp>
      <p:sp>
        <p:nvSpPr>
          <p:cNvPr id="497"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PlaceHolder 1"/>
          <p:cNvSpPr>
            <a:spLocks noGrp="1"/>
          </p:cNvSpPr>
          <p:nvPr>
            <p:ph type="sldImg"/>
          </p:nvPr>
        </p:nvSpPr>
        <p:spPr>
          <a:xfrm>
            <a:off x="1143000" y="695160"/>
            <a:ext cx="4571280" cy="3428280"/>
          </a:xfrm>
          <a:prstGeom prst="rect">
            <a:avLst/>
          </a:prstGeom>
        </p:spPr>
      </p:sp>
      <p:sp>
        <p:nvSpPr>
          <p:cNvPr id="499"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PlaceHolder 1"/>
          <p:cNvSpPr>
            <a:spLocks noGrp="1"/>
          </p:cNvSpPr>
          <p:nvPr>
            <p:ph type="sldImg"/>
          </p:nvPr>
        </p:nvSpPr>
        <p:spPr>
          <a:xfrm>
            <a:off x="-14227200" y="-11796840"/>
            <a:ext cx="16655400" cy="12491280"/>
          </a:xfrm>
          <a:prstGeom prst="rect">
            <a:avLst/>
          </a:prstGeom>
        </p:spPr>
      </p:sp>
      <p:sp>
        <p:nvSpPr>
          <p:cNvPr id="501"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PlaceHolder 1"/>
          <p:cNvSpPr>
            <a:spLocks noGrp="1"/>
          </p:cNvSpPr>
          <p:nvPr>
            <p:ph type="sldImg"/>
          </p:nvPr>
        </p:nvSpPr>
        <p:spPr>
          <a:xfrm>
            <a:off x="-14227200" y="-11796840"/>
            <a:ext cx="16655400" cy="12491280"/>
          </a:xfrm>
          <a:prstGeom prst="rect">
            <a:avLst/>
          </a:prstGeom>
        </p:spPr>
      </p:sp>
      <p:sp>
        <p:nvSpPr>
          <p:cNvPr id="503"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PlaceHolder 1"/>
          <p:cNvSpPr>
            <a:spLocks noGrp="1"/>
          </p:cNvSpPr>
          <p:nvPr>
            <p:ph type="sldImg"/>
          </p:nvPr>
        </p:nvSpPr>
        <p:spPr>
          <a:xfrm>
            <a:off x="1143000" y="695160"/>
            <a:ext cx="4571280" cy="3428280"/>
          </a:xfrm>
          <a:prstGeom prst="rect">
            <a:avLst/>
          </a:prstGeom>
        </p:spPr>
      </p:sp>
      <p:sp>
        <p:nvSpPr>
          <p:cNvPr id="469"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PlaceHolder 1"/>
          <p:cNvSpPr>
            <a:spLocks noGrp="1"/>
          </p:cNvSpPr>
          <p:nvPr>
            <p:ph type="sldImg"/>
          </p:nvPr>
        </p:nvSpPr>
        <p:spPr>
          <a:xfrm>
            <a:off x="-14227200" y="-11796840"/>
            <a:ext cx="16655400" cy="12491280"/>
          </a:xfrm>
          <a:prstGeom prst="rect">
            <a:avLst/>
          </a:prstGeom>
        </p:spPr>
      </p:sp>
      <p:sp>
        <p:nvSpPr>
          <p:cNvPr id="505"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6" name="PlaceHolder 1"/>
          <p:cNvSpPr>
            <a:spLocks noGrp="1"/>
          </p:cNvSpPr>
          <p:nvPr>
            <p:ph type="sldImg"/>
          </p:nvPr>
        </p:nvSpPr>
        <p:spPr>
          <a:xfrm>
            <a:off x="-14227200" y="-11796840"/>
            <a:ext cx="16655400" cy="12491280"/>
          </a:xfrm>
          <a:prstGeom prst="rect">
            <a:avLst/>
          </a:prstGeom>
        </p:spPr>
      </p:sp>
      <p:sp>
        <p:nvSpPr>
          <p:cNvPr id="507"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PlaceHolder 1"/>
          <p:cNvSpPr>
            <a:spLocks noGrp="1"/>
          </p:cNvSpPr>
          <p:nvPr>
            <p:ph type="sldImg"/>
          </p:nvPr>
        </p:nvSpPr>
        <p:spPr>
          <a:xfrm>
            <a:off x="1143000" y="695160"/>
            <a:ext cx="4571280" cy="3428280"/>
          </a:xfrm>
          <a:prstGeom prst="rect">
            <a:avLst/>
          </a:prstGeom>
        </p:spPr>
      </p:sp>
      <p:sp>
        <p:nvSpPr>
          <p:cNvPr id="471"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8" name="PlaceHolder 1"/>
          <p:cNvSpPr>
            <a:spLocks noGrp="1"/>
          </p:cNvSpPr>
          <p:nvPr>
            <p:ph type="sldImg"/>
          </p:nvPr>
        </p:nvSpPr>
        <p:spPr>
          <a:xfrm>
            <a:off x="-14227200" y="-11796840"/>
            <a:ext cx="16655400" cy="12491280"/>
          </a:xfrm>
          <a:prstGeom prst="rect">
            <a:avLst/>
          </a:prstGeom>
        </p:spPr>
      </p:sp>
      <p:sp>
        <p:nvSpPr>
          <p:cNvPr id="509"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PlaceHolder 1"/>
          <p:cNvSpPr>
            <a:spLocks noGrp="1"/>
          </p:cNvSpPr>
          <p:nvPr>
            <p:ph type="sldImg"/>
          </p:nvPr>
        </p:nvSpPr>
        <p:spPr>
          <a:xfrm>
            <a:off x="-14227200" y="-11796840"/>
            <a:ext cx="16655400" cy="12491280"/>
          </a:xfrm>
          <a:prstGeom prst="rect">
            <a:avLst/>
          </a:prstGeom>
        </p:spPr>
      </p:sp>
      <p:sp>
        <p:nvSpPr>
          <p:cNvPr id="511"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PlaceHolder 1"/>
          <p:cNvSpPr>
            <a:spLocks noGrp="1"/>
          </p:cNvSpPr>
          <p:nvPr>
            <p:ph type="sldImg"/>
          </p:nvPr>
        </p:nvSpPr>
        <p:spPr>
          <a:xfrm>
            <a:off x="-14227200" y="-11796840"/>
            <a:ext cx="16655400" cy="12491280"/>
          </a:xfrm>
          <a:prstGeom prst="rect">
            <a:avLst/>
          </a:prstGeom>
        </p:spPr>
      </p:sp>
      <p:sp>
        <p:nvSpPr>
          <p:cNvPr id="513"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4" name="PlaceHolder 1"/>
          <p:cNvSpPr>
            <a:spLocks noGrp="1"/>
          </p:cNvSpPr>
          <p:nvPr>
            <p:ph type="sldImg"/>
          </p:nvPr>
        </p:nvSpPr>
        <p:spPr>
          <a:xfrm>
            <a:off x="-14227200" y="-11796840"/>
            <a:ext cx="16655400" cy="12491280"/>
          </a:xfrm>
          <a:prstGeom prst="rect">
            <a:avLst/>
          </a:prstGeom>
        </p:spPr>
      </p:sp>
      <p:sp>
        <p:nvSpPr>
          <p:cNvPr id="515"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PlaceHolder 1"/>
          <p:cNvSpPr>
            <a:spLocks noGrp="1"/>
          </p:cNvSpPr>
          <p:nvPr>
            <p:ph type="sldImg"/>
          </p:nvPr>
        </p:nvSpPr>
        <p:spPr>
          <a:xfrm>
            <a:off x="-14227200" y="-11796840"/>
            <a:ext cx="16655400" cy="12491280"/>
          </a:xfrm>
          <a:prstGeom prst="rect">
            <a:avLst/>
          </a:prstGeom>
        </p:spPr>
      </p:sp>
      <p:sp>
        <p:nvSpPr>
          <p:cNvPr id="517"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8" name="PlaceHolder 1"/>
          <p:cNvSpPr>
            <a:spLocks noGrp="1"/>
          </p:cNvSpPr>
          <p:nvPr>
            <p:ph type="sldImg"/>
          </p:nvPr>
        </p:nvSpPr>
        <p:spPr>
          <a:xfrm>
            <a:off x="-14227200" y="-11796840"/>
            <a:ext cx="16655400" cy="12491280"/>
          </a:xfrm>
          <a:prstGeom prst="rect">
            <a:avLst/>
          </a:prstGeom>
        </p:spPr>
      </p:sp>
      <p:sp>
        <p:nvSpPr>
          <p:cNvPr id="519"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0" name="PlaceHolder 1"/>
          <p:cNvSpPr>
            <a:spLocks noGrp="1"/>
          </p:cNvSpPr>
          <p:nvPr>
            <p:ph type="sldImg"/>
          </p:nvPr>
        </p:nvSpPr>
        <p:spPr>
          <a:xfrm>
            <a:off x="-14227200" y="-11796840"/>
            <a:ext cx="16655400" cy="12491280"/>
          </a:xfrm>
          <a:prstGeom prst="rect">
            <a:avLst/>
          </a:prstGeom>
        </p:spPr>
      </p:sp>
      <p:sp>
        <p:nvSpPr>
          <p:cNvPr id="521"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2" name="PlaceHolder 1"/>
          <p:cNvSpPr>
            <a:spLocks noGrp="1"/>
          </p:cNvSpPr>
          <p:nvPr>
            <p:ph type="sldImg"/>
          </p:nvPr>
        </p:nvSpPr>
        <p:spPr>
          <a:xfrm>
            <a:off x="-14227200" y="-11796840"/>
            <a:ext cx="16655400" cy="12491280"/>
          </a:xfrm>
          <a:prstGeom prst="rect">
            <a:avLst/>
          </a:prstGeom>
        </p:spPr>
      </p:sp>
      <p:sp>
        <p:nvSpPr>
          <p:cNvPr id="523"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PlaceHolder 1"/>
          <p:cNvSpPr>
            <a:spLocks noGrp="1"/>
          </p:cNvSpPr>
          <p:nvPr>
            <p:ph type="sldImg"/>
          </p:nvPr>
        </p:nvSpPr>
        <p:spPr>
          <a:xfrm>
            <a:off x="-14227200" y="-11796840"/>
            <a:ext cx="16655400" cy="12491280"/>
          </a:xfrm>
          <a:prstGeom prst="rect">
            <a:avLst/>
          </a:prstGeom>
        </p:spPr>
      </p:sp>
      <p:sp>
        <p:nvSpPr>
          <p:cNvPr id="525" name="CustomShape 2"/>
          <p:cNvSpPr/>
          <p:nvPr/>
        </p:nvSpPr>
        <p:spPr>
          <a:xfrm>
            <a:off x="685800" y="4343400"/>
            <a:ext cx="5484240" cy="4112640"/>
          </a:xfrm>
          <a:prstGeom prst="rect">
            <a:avLst/>
          </a:prstGeom>
          <a:noFill/>
          <a:ln w="9360">
            <a:noFill/>
          </a:ln>
        </p:spPr>
        <p:style>
          <a:lnRef idx="0"/>
          <a:fillRef idx="0"/>
          <a:effectRef idx="0"/>
          <a:fontRef idx="minor"/>
        </p:style>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6" name="PlaceHolder 1"/>
          <p:cNvSpPr>
            <a:spLocks noGrp="1"/>
          </p:cNvSpPr>
          <p:nvPr>
            <p:ph type="sldImg"/>
          </p:nvPr>
        </p:nvSpPr>
        <p:spPr>
          <a:xfrm>
            <a:off x="1143000" y="695160"/>
            <a:ext cx="4571280" cy="3428280"/>
          </a:xfrm>
          <a:prstGeom prst="rect">
            <a:avLst/>
          </a:prstGeom>
        </p:spPr>
      </p:sp>
      <p:sp>
        <p:nvSpPr>
          <p:cNvPr id="527"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PlaceHolder 1"/>
          <p:cNvSpPr>
            <a:spLocks noGrp="1"/>
          </p:cNvSpPr>
          <p:nvPr>
            <p:ph type="sldImg"/>
          </p:nvPr>
        </p:nvSpPr>
        <p:spPr>
          <a:xfrm>
            <a:off x="1143000" y="695160"/>
            <a:ext cx="4571280" cy="3428280"/>
          </a:xfrm>
          <a:prstGeom prst="rect">
            <a:avLst/>
          </a:prstGeom>
        </p:spPr>
      </p:sp>
      <p:sp>
        <p:nvSpPr>
          <p:cNvPr id="473"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PlaceHolder 1"/>
          <p:cNvSpPr>
            <a:spLocks noGrp="1"/>
          </p:cNvSpPr>
          <p:nvPr>
            <p:ph type="sldImg"/>
          </p:nvPr>
        </p:nvSpPr>
        <p:spPr>
          <a:xfrm>
            <a:off x="1143000" y="695160"/>
            <a:ext cx="4571280" cy="3428280"/>
          </a:xfrm>
          <a:prstGeom prst="rect">
            <a:avLst/>
          </a:prstGeom>
        </p:spPr>
      </p:sp>
      <p:sp>
        <p:nvSpPr>
          <p:cNvPr id="475"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6" name="PlaceHolder 1"/>
          <p:cNvSpPr>
            <a:spLocks noGrp="1"/>
          </p:cNvSpPr>
          <p:nvPr>
            <p:ph type="sldImg"/>
          </p:nvPr>
        </p:nvSpPr>
        <p:spPr>
          <a:xfrm>
            <a:off x="1143000" y="695160"/>
            <a:ext cx="4571280" cy="3428280"/>
          </a:xfrm>
          <a:prstGeom prst="rect">
            <a:avLst/>
          </a:prstGeom>
        </p:spPr>
      </p:sp>
      <p:sp>
        <p:nvSpPr>
          <p:cNvPr id="477"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8" name="PlaceHolder 1"/>
          <p:cNvSpPr>
            <a:spLocks noGrp="1"/>
          </p:cNvSpPr>
          <p:nvPr>
            <p:ph type="sldImg"/>
          </p:nvPr>
        </p:nvSpPr>
        <p:spPr>
          <a:xfrm>
            <a:off x="1143000" y="695160"/>
            <a:ext cx="4571280" cy="3428280"/>
          </a:xfrm>
          <a:prstGeom prst="rect">
            <a:avLst/>
          </a:prstGeom>
        </p:spPr>
      </p:sp>
      <p:sp>
        <p:nvSpPr>
          <p:cNvPr id="479"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PlaceHolder 1"/>
          <p:cNvSpPr>
            <a:spLocks noGrp="1"/>
          </p:cNvSpPr>
          <p:nvPr>
            <p:ph type="sldImg"/>
          </p:nvPr>
        </p:nvSpPr>
        <p:spPr>
          <a:xfrm>
            <a:off x="1143000" y="695160"/>
            <a:ext cx="4571280" cy="3428280"/>
          </a:xfrm>
          <a:prstGeom prst="rect">
            <a:avLst/>
          </a:prstGeom>
        </p:spPr>
      </p:sp>
      <p:sp>
        <p:nvSpPr>
          <p:cNvPr id="481"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PlaceHolder 1"/>
          <p:cNvSpPr>
            <a:spLocks noGrp="1"/>
          </p:cNvSpPr>
          <p:nvPr>
            <p:ph type="sldImg"/>
          </p:nvPr>
        </p:nvSpPr>
        <p:spPr>
          <a:xfrm>
            <a:off x="1143000" y="695160"/>
            <a:ext cx="4571280" cy="3428280"/>
          </a:xfrm>
          <a:prstGeom prst="rect">
            <a:avLst/>
          </a:prstGeom>
        </p:spPr>
      </p:sp>
      <p:sp>
        <p:nvSpPr>
          <p:cNvPr id="483" name="CustomShape 2"/>
          <p:cNvSpPr/>
          <p:nvPr/>
        </p:nvSpPr>
        <p:spPr>
          <a:xfrm>
            <a:off x="685800" y="4343400"/>
            <a:ext cx="5485680" cy="4114080"/>
          </a:xfrm>
          <a:prstGeom prst="rect">
            <a:avLst/>
          </a:prstGeom>
          <a:noFill/>
          <a:ln w="9360">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5"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3200" spc="-1" strike="noStrike">
              <a:latin typeface="Arial"/>
            </a:endParaRPr>
          </a:p>
        </p:txBody>
      </p:sp>
      <p:sp>
        <p:nvSpPr>
          <p:cNvPr id="26"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8"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29"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30"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
        <p:nvSpPr>
          <p:cNvPr id="31"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33"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3200" spc="-1" strike="noStrike">
              <a:latin typeface="Arial"/>
            </a:endParaRPr>
          </a:p>
        </p:txBody>
      </p:sp>
      <p:sp>
        <p:nvSpPr>
          <p:cNvPr id="34"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3200" spc="-1" strike="noStrike">
              <a:latin typeface="Arial"/>
            </a:endParaRPr>
          </a:p>
        </p:txBody>
      </p:sp>
      <p:sp>
        <p:nvSpPr>
          <p:cNvPr id="35"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3200" spc="-1" strike="noStrike">
              <a:latin typeface="Arial"/>
            </a:endParaRPr>
          </a:p>
        </p:txBody>
      </p:sp>
      <p:sp>
        <p:nvSpPr>
          <p:cNvPr id="36"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3200" spc="-1" strike="noStrike">
              <a:latin typeface="Arial"/>
            </a:endParaRPr>
          </a:p>
        </p:txBody>
      </p:sp>
      <p:sp>
        <p:nvSpPr>
          <p:cNvPr id="37"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3200" spc="-1" strike="noStrike">
              <a:latin typeface="Arial"/>
            </a:endParaRPr>
          </a:p>
        </p:txBody>
      </p:sp>
      <p:sp>
        <p:nvSpPr>
          <p:cNvPr id="38"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46"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48"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50"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55"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56"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
        <p:nvSpPr>
          <p:cNvPr id="57"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4"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59"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60"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61"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63"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65"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67"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3200" spc="-1" strike="noStrike">
              <a:latin typeface="Arial"/>
            </a:endParaRPr>
          </a:p>
        </p:txBody>
      </p:sp>
      <p:sp>
        <p:nvSpPr>
          <p:cNvPr id="68"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7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71"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72"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
        <p:nvSpPr>
          <p:cNvPr id="73"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75"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3200" spc="-1" strike="noStrike">
              <a:latin typeface="Arial"/>
            </a:endParaRPr>
          </a:p>
        </p:txBody>
      </p:sp>
      <p:sp>
        <p:nvSpPr>
          <p:cNvPr id="76"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3200" spc="-1" strike="noStrike">
              <a:latin typeface="Arial"/>
            </a:endParaRPr>
          </a:p>
        </p:txBody>
      </p:sp>
      <p:sp>
        <p:nvSpPr>
          <p:cNvPr id="77"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3200" spc="-1" strike="noStrike">
              <a:latin typeface="Arial"/>
            </a:endParaRPr>
          </a:p>
        </p:txBody>
      </p:sp>
      <p:sp>
        <p:nvSpPr>
          <p:cNvPr id="78"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3200" spc="-1" strike="noStrike">
              <a:latin typeface="Arial"/>
            </a:endParaRPr>
          </a:p>
        </p:txBody>
      </p:sp>
      <p:sp>
        <p:nvSpPr>
          <p:cNvPr id="79"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3200" spc="-1" strike="noStrike">
              <a:latin typeface="Arial"/>
            </a:endParaRPr>
          </a:p>
        </p:txBody>
      </p:sp>
      <p:sp>
        <p:nvSpPr>
          <p:cNvPr id="80"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86"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88"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90"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91"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6"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95"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96"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
        <p:nvSpPr>
          <p:cNvPr id="97"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99"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100"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101"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105"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07"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3200" spc="-1" strike="noStrike">
              <a:latin typeface="Arial"/>
            </a:endParaRPr>
          </a:p>
        </p:txBody>
      </p:sp>
      <p:sp>
        <p:nvSpPr>
          <p:cNvPr id="108"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1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111"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112"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
        <p:nvSpPr>
          <p:cNvPr id="113"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15"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3200" spc="-1" strike="noStrike">
              <a:latin typeface="Arial"/>
            </a:endParaRPr>
          </a:p>
        </p:txBody>
      </p:sp>
      <p:sp>
        <p:nvSpPr>
          <p:cNvPr id="116"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3200" spc="-1" strike="noStrike">
              <a:latin typeface="Arial"/>
            </a:endParaRPr>
          </a:p>
        </p:txBody>
      </p:sp>
      <p:sp>
        <p:nvSpPr>
          <p:cNvPr id="117"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3200" spc="-1" strike="noStrike">
              <a:latin typeface="Arial"/>
            </a:endParaRPr>
          </a:p>
        </p:txBody>
      </p:sp>
      <p:sp>
        <p:nvSpPr>
          <p:cNvPr id="118"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3200" spc="-1" strike="noStrike">
              <a:latin typeface="Arial"/>
            </a:endParaRPr>
          </a:p>
        </p:txBody>
      </p:sp>
      <p:sp>
        <p:nvSpPr>
          <p:cNvPr id="119"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3200" spc="-1" strike="noStrike">
              <a:latin typeface="Arial"/>
            </a:endParaRPr>
          </a:p>
        </p:txBody>
      </p:sp>
      <p:sp>
        <p:nvSpPr>
          <p:cNvPr id="120"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25"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27"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8"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9"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29"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130"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2"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34"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135"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
        <p:nvSpPr>
          <p:cNvPr id="136"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38"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139"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140"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42"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143"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144"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46"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3200" spc="-1" strike="noStrike">
              <a:latin typeface="Arial"/>
            </a:endParaRPr>
          </a:p>
        </p:txBody>
      </p:sp>
      <p:sp>
        <p:nvSpPr>
          <p:cNvPr id="147"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49"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150"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151"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
        <p:nvSpPr>
          <p:cNvPr id="152"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54"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3200" spc="-1" strike="noStrike">
              <a:latin typeface="Arial"/>
            </a:endParaRPr>
          </a:p>
        </p:txBody>
      </p:sp>
      <p:sp>
        <p:nvSpPr>
          <p:cNvPr id="155"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3200" spc="-1" strike="noStrike">
              <a:latin typeface="Arial"/>
            </a:endParaRPr>
          </a:p>
        </p:txBody>
      </p:sp>
      <p:sp>
        <p:nvSpPr>
          <p:cNvPr id="156"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3200" spc="-1" strike="noStrike">
              <a:latin typeface="Arial"/>
            </a:endParaRPr>
          </a:p>
        </p:txBody>
      </p:sp>
      <p:sp>
        <p:nvSpPr>
          <p:cNvPr id="157"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3200" spc="-1" strike="noStrike">
              <a:latin typeface="Arial"/>
            </a:endParaRPr>
          </a:p>
        </p:txBody>
      </p:sp>
      <p:sp>
        <p:nvSpPr>
          <p:cNvPr id="158"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3200" spc="-1" strike="noStrike">
              <a:latin typeface="Arial"/>
            </a:endParaRPr>
          </a:p>
        </p:txBody>
      </p:sp>
      <p:sp>
        <p:nvSpPr>
          <p:cNvPr id="159"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65"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67"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69"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170"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2"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74"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175"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
        <p:nvSpPr>
          <p:cNvPr id="176"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78"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179"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180"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82"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183"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184"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86"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3200" spc="-1" strike="noStrike">
              <a:latin typeface="Arial"/>
            </a:endParaRPr>
          </a:p>
        </p:txBody>
      </p:sp>
      <p:sp>
        <p:nvSpPr>
          <p:cNvPr id="187"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89"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190"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191"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
        <p:nvSpPr>
          <p:cNvPr id="192"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94"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3200" spc="-1" strike="noStrike">
              <a:latin typeface="Arial"/>
            </a:endParaRPr>
          </a:p>
        </p:txBody>
      </p:sp>
      <p:sp>
        <p:nvSpPr>
          <p:cNvPr id="195"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3200" spc="-1" strike="noStrike">
              <a:latin typeface="Arial"/>
            </a:endParaRPr>
          </a:p>
        </p:txBody>
      </p:sp>
      <p:sp>
        <p:nvSpPr>
          <p:cNvPr id="196"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3200" spc="-1" strike="noStrike">
              <a:latin typeface="Arial"/>
            </a:endParaRPr>
          </a:p>
        </p:txBody>
      </p:sp>
      <p:sp>
        <p:nvSpPr>
          <p:cNvPr id="197"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3200" spc="-1" strike="noStrike">
              <a:latin typeface="Arial"/>
            </a:endParaRPr>
          </a:p>
        </p:txBody>
      </p:sp>
      <p:sp>
        <p:nvSpPr>
          <p:cNvPr id="198"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3200" spc="-1" strike="noStrike">
              <a:latin typeface="Arial"/>
            </a:endParaRPr>
          </a:p>
        </p:txBody>
      </p:sp>
      <p:sp>
        <p:nvSpPr>
          <p:cNvPr id="199"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06"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08"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10"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211"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3"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15"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216"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
        <p:nvSpPr>
          <p:cNvPr id="217"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19"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220"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221"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23"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224"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225"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3"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14"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
        <p:nvSpPr>
          <p:cNvPr id="15"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27"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3200" spc="-1" strike="noStrike">
              <a:latin typeface="Arial"/>
            </a:endParaRPr>
          </a:p>
        </p:txBody>
      </p:sp>
      <p:sp>
        <p:nvSpPr>
          <p:cNvPr id="228"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3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231"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232"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
        <p:nvSpPr>
          <p:cNvPr id="233"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35"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3200" spc="-1" strike="noStrike">
              <a:latin typeface="Arial"/>
            </a:endParaRPr>
          </a:p>
        </p:txBody>
      </p:sp>
      <p:sp>
        <p:nvSpPr>
          <p:cNvPr id="236"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3200" spc="-1" strike="noStrike">
              <a:latin typeface="Arial"/>
            </a:endParaRPr>
          </a:p>
        </p:txBody>
      </p:sp>
      <p:sp>
        <p:nvSpPr>
          <p:cNvPr id="237"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3200" spc="-1" strike="noStrike">
              <a:latin typeface="Arial"/>
            </a:endParaRPr>
          </a:p>
        </p:txBody>
      </p:sp>
      <p:sp>
        <p:nvSpPr>
          <p:cNvPr id="238"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3200" spc="-1" strike="noStrike">
              <a:latin typeface="Arial"/>
            </a:endParaRPr>
          </a:p>
        </p:txBody>
      </p:sp>
      <p:sp>
        <p:nvSpPr>
          <p:cNvPr id="239"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3200" spc="-1" strike="noStrike">
              <a:latin typeface="Arial"/>
            </a:endParaRPr>
          </a:p>
        </p:txBody>
      </p:sp>
      <p:sp>
        <p:nvSpPr>
          <p:cNvPr id="240"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4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46"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48"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50"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251"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5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3"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fr-FR"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55"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256"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
        <p:nvSpPr>
          <p:cNvPr id="257"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17"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18"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19"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59"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260"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261"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63"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264"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265"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67"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3200" spc="-1" strike="noStrike">
              <a:latin typeface="Arial"/>
            </a:endParaRPr>
          </a:p>
        </p:txBody>
      </p:sp>
      <p:sp>
        <p:nvSpPr>
          <p:cNvPr id="268"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7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271"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272"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
        <p:nvSpPr>
          <p:cNvPr id="273"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75"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3200" spc="-1" strike="noStrike">
              <a:latin typeface="Arial"/>
            </a:endParaRPr>
          </a:p>
        </p:txBody>
      </p:sp>
      <p:sp>
        <p:nvSpPr>
          <p:cNvPr id="276"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3200" spc="-1" strike="noStrike">
              <a:latin typeface="Arial"/>
            </a:endParaRPr>
          </a:p>
        </p:txBody>
      </p:sp>
      <p:sp>
        <p:nvSpPr>
          <p:cNvPr id="277"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3200" spc="-1" strike="noStrike">
              <a:latin typeface="Arial"/>
            </a:endParaRPr>
          </a:p>
        </p:txBody>
      </p:sp>
      <p:sp>
        <p:nvSpPr>
          <p:cNvPr id="278"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3200" spc="-1" strike="noStrike">
              <a:latin typeface="Arial"/>
            </a:endParaRPr>
          </a:p>
        </p:txBody>
      </p:sp>
      <p:sp>
        <p:nvSpPr>
          <p:cNvPr id="279"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3200" spc="-1" strike="noStrike">
              <a:latin typeface="Arial"/>
            </a:endParaRPr>
          </a:p>
        </p:txBody>
      </p:sp>
      <p:sp>
        <p:nvSpPr>
          <p:cNvPr id="280"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fr-FR" sz="4400" spc="-1" strike="noStrike">
              <a:latin typeface="Arial"/>
            </a:endParaRPr>
          </a:p>
        </p:txBody>
      </p:sp>
      <p:sp>
        <p:nvSpPr>
          <p:cNvPr id="21"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22"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23"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image" Target="../media/image2.wmf"/><Relationship Id="rId4" Type="http://schemas.openxmlformats.org/officeDocument/2006/relationships/image" Target="../media/image3.wmf"/><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wmf"/><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5.jpe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6.png"/><Relationship Id="rId3" Type="http://schemas.openxmlformats.org/officeDocument/2006/relationships/image" Target="../media/image7.jpe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8.wmf"/><Relationship Id="rId3" Type="http://schemas.openxmlformats.org/officeDocument/2006/relationships/image" Target="../media/image9.wmf"/><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0.wmf"/><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3124080" y="6356520"/>
            <a:ext cx="2894760" cy="364320"/>
          </a:xfrm>
          <a:prstGeom prst="rect">
            <a:avLst/>
          </a:prstGeom>
          <a:noFill/>
          <a:ln w="9360">
            <a:noFill/>
          </a:ln>
        </p:spPr>
        <p:style>
          <a:lnRef idx="0"/>
          <a:fillRef idx="0"/>
          <a:effectRef idx="0"/>
          <a:fontRef idx="minor"/>
        </p:style>
      </p:sp>
      <p:sp>
        <p:nvSpPr>
          <p:cNvPr id="1" name="PlaceHolder 2"/>
          <p:cNvSpPr>
            <a:spLocks noGrp="1"/>
          </p:cNvSpPr>
          <p:nvPr>
            <p:ph type="title"/>
          </p:nvPr>
        </p:nvSpPr>
        <p:spPr>
          <a:xfrm>
            <a:off x="457200" y="273600"/>
            <a:ext cx="8229240" cy="1144800"/>
          </a:xfrm>
          <a:prstGeom prst="rect">
            <a:avLst/>
          </a:prstGeom>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2"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CustomShape 1"/>
          <p:cNvSpPr/>
          <p:nvPr/>
        </p:nvSpPr>
        <p:spPr>
          <a:xfrm>
            <a:off x="0" y="0"/>
            <a:ext cx="9143280" cy="1063080"/>
          </a:xfrm>
          <a:prstGeom prst="rect">
            <a:avLst/>
          </a:prstGeom>
          <a:solidFill>
            <a:srgbClr val="004366"/>
          </a:solidFill>
          <a:ln w="9360">
            <a:solidFill>
              <a:srgbClr val="4a7ebb"/>
            </a:solidFill>
            <a:miter/>
          </a:ln>
        </p:spPr>
        <p:style>
          <a:lnRef idx="0"/>
          <a:fillRef idx="0"/>
          <a:effectRef idx="0"/>
          <a:fontRef idx="minor"/>
        </p:style>
      </p:sp>
      <p:pic>
        <p:nvPicPr>
          <p:cNvPr id="40" name="Picture 2" descr=""/>
          <p:cNvPicPr/>
          <p:nvPr/>
        </p:nvPicPr>
        <p:blipFill>
          <a:blip r:embed="rId2"/>
          <a:stretch/>
        </p:blipFill>
        <p:spPr>
          <a:xfrm>
            <a:off x="7723080" y="5873760"/>
            <a:ext cx="453240" cy="867600"/>
          </a:xfrm>
          <a:prstGeom prst="rect">
            <a:avLst/>
          </a:prstGeom>
          <a:ln w="9360">
            <a:noFill/>
          </a:ln>
        </p:spPr>
      </p:pic>
      <p:pic>
        <p:nvPicPr>
          <p:cNvPr id="41" name="Picture 3" descr=""/>
          <p:cNvPicPr/>
          <p:nvPr/>
        </p:nvPicPr>
        <p:blipFill>
          <a:blip r:embed="rId3"/>
          <a:stretch/>
        </p:blipFill>
        <p:spPr>
          <a:xfrm>
            <a:off x="208080" y="73080"/>
            <a:ext cx="2047320" cy="937440"/>
          </a:xfrm>
          <a:prstGeom prst="rect">
            <a:avLst/>
          </a:prstGeom>
          <a:ln w="9360">
            <a:noFill/>
          </a:ln>
        </p:spPr>
      </p:pic>
      <p:pic>
        <p:nvPicPr>
          <p:cNvPr id="42" name="Picture 4" descr=""/>
          <p:cNvPicPr/>
          <p:nvPr/>
        </p:nvPicPr>
        <p:blipFill>
          <a:blip r:embed="rId4"/>
          <a:stretch/>
        </p:blipFill>
        <p:spPr>
          <a:xfrm>
            <a:off x="7407360" y="431640"/>
            <a:ext cx="1634400" cy="434160"/>
          </a:xfrm>
          <a:prstGeom prst="rect">
            <a:avLst/>
          </a:prstGeom>
          <a:ln w="9360">
            <a:noFill/>
          </a:ln>
        </p:spPr>
      </p:pic>
      <p:sp>
        <p:nvSpPr>
          <p:cNvPr id="43" name="PlaceHolder 2"/>
          <p:cNvSpPr>
            <a:spLocks noGrp="1"/>
          </p:cNvSpPr>
          <p:nvPr>
            <p:ph type="title"/>
          </p:nvPr>
        </p:nvSpPr>
        <p:spPr>
          <a:xfrm>
            <a:off x="457200" y="273600"/>
            <a:ext cx="8229240" cy="1144800"/>
          </a:xfrm>
          <a:prstGeom prst="rect">
            <a:avLst/>
          </a:prstGeom>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44"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1" name="CustomShape 1"/>
          <p:cNvSpPr/>
          <p:nvPr/>
        </p:nvSpPr>
        <p:spPr>
          <a:xfrm>
            <a:off x="0" y="0"/>
            <a:ext cx="9143280" cy="2878920"/>
          </a:xfrm>
          <a:prstGeom prst="rect">
            <a:avLst/>
          </a:prstGeom>
          <a:solidFill>
            <a:srgbClr val="004366"/>
          </a:solidFill>
          <a:ln w="9360">
            <a:solidFill>
              <a:srgbClr val="4a7ebb"/>
            </a:solidFill>
            <a:miter/>
          </a:ln>
        </p:spPr>
        <p:style>
          <a:lnRef idx="0"/>
          <a:fillRef idx="0"/>
          <a:effectRef idx="0"/>
          <a:fontRef idx="minor"/>
        </p:style>
      </p:sp>
      <p:pic>
        <p:nvPicPr>
          <p:cNvPr id="82" name="Picture 2" descr=""/>
          <p:cNvPicPr/>
          <p:nvPr/>
        </p:nvPicPr>
        <p:blipFill>
          <a:blip r:embed="rId2"/>
          <a:stretch/>
        </p:blipFill>
        <p:spPr>
          <a:xfrm>
            <a:off x="122400" y="5943600"/>
            <a:ext cx="1770840" cy="804240"/>
          </a:xfrm>
          <a:prstGeom prst="rect">
            <a:avLst/>
          </a:prstGeom>
          <a:ln w="9360">
            <a:noFill/>
          </a:ln>
        </p:spPr>
      </p:pic>
      <p:sp>
        <p:nvSpPr>
          <p:cNvPr id="83" name="PlaceHolder 2"/>
          <p:cNvSpPr>
            <a:spLocks noGrp="1"/>
          </p:cNvSpPr>
          <p:nvPr>
            <p:ph type="title"/>
          </p:nvPr>
        </p:nvSpPr>
        <p:spPr>
          <a:xfrm>
            <a:off x="457200" y="273600"/>
            <a:ext cx="8229240" cy="1144800"/>
          </a:xfrm>
          <a:prstGeom prst="rect">
            <a:avLst/>
          </a:prstGeom>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84"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1" name="Image 3" descr=""/>
          <p:cNvPicPr/>
          <p:nvPr/>
        </p:nvPicPr>
        <p:blipFill>
          <a:blip r:embed="rId2"/>
          <a:stretch/>
        </p:blipFill>
        <p:spPr>
          <a:xfrm>
            <a:off x="0" y="0"/>
            <a:ext cx="9134280" cy="3989160"/>
          </a:xfrm>
          <a:prstGeom prst="rect">
            <a:avLst/>
          </a:prstGeom>
          <a:ln>
            <a:noFill/>
          </a:ln>
        </p:spPr>
      </p:pic>
      <p:sp>
        <p:nvSpPr>
          <p:cNvPr id="12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123"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60" name="Image 4" descr=""/>
          <p:cNvPicPr/>
          <p:nvPr/>
        </p:nvPicPr>
        <p:blipFill>
          <a:blip r:embed="rId2"/>
          <a:stretch/>
        </p:blipFill>
        <p:spPr>
          <a:xfrm rot="60000">
            <a:off x="-468000" y="6124320"/>
            <a:ext cx="10653840" cy="1325520"/>
          </a:xfrm>
          <a:prstGeom prst="rect">
            <a:avLst/>
          </a:prstGeom>
          <a:ln>
            <a:noFill/>
          </a:ln>
        </p:spPr>
      </p:pic>
      <p:pic>
        <p:nvPicPr>
          <p:cNvPr id="161" name="Image 4" descr=""/>
          <p:cNvPicPr/>
          <p:nvPr/>
        </p:nvPicPr>
        <p:blipFill>
          <a:blip r:embed="rId3"/>
          <a:stretch/>
        </p:blipFill>
        <p:spPr>
          <a:xfrm>
            <a:off x="412920" y="279360"/>
            <a:ext cx="1604880" cy="1168200"/>
          </a:xfrm>
          <a:prstGeom prst="rect">
            <a:avLst/>
          </a:prstGeom>
          <a:ln>
            <a:noFill/>
          </a:ln>
        </p:spPr>
      </p:pic>
      <p:sp>
        <p:nvSpPr>
          <p:cNvPr id="16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163"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0" name="CustomShape 1"/>
          <p:cNvSpPr/>
          <p:nvPr/>
        </p:nvSpPr>
        <p:spPr>
          <a:xfrm>
            <a:off x="0" y="5103720"/>
            <a:ext cx="9143280" cy="1753560"/>
          </a:xfrm>
          <a:prstGeom prst="rect">
            <a:avLst/>
          </a:prstGeom>
          <a:solidFill>
            <a:srgbClr val="004366"/>
          </a:solidFill>
          <a:ln w="9360">
            <a:solidFill>
              <a:srgbClr val="4a7ebb"/>
            </a:solidFill>
            <a:miter/>
          </a:ln>
        </p:spPr>
        <p:style>
          <a:lnRef idx="0"/>
          <a:fillRef idx="0"/>
          <a:effectRef idx="0"/>
          <a:fontRef idx="minor"/>
        </p:style>
      </p:sp>
      <p:pic>
        <p:nvPicPr>
          <p:cNvPr id="201" name="Picture 2" descr=""/>
          <p:cNvPicPr/>
          <p:nvPr/>
        </p:nvPicPr>
        <p:blipFill>
          <a:blip r:embed="rId2"/>
          <a:stretch/>
        </p:blipFill>
        <p:spPr>
          <a:xfrm>
            <a:off x="673200" y="5272200"/>
            <a:ext cx="2944080" cy="1347120"/>
          </a:xfrm>
          <a:prstGeom prst="rect">
            <a:avLst/>
          </a:prstGeom>
          <a:ln w="9360">
            <a:noFill/>
          </a:ln>
        </p:spPr>
      </p:pic>
      <p:pic>
        <p:nvPicPr>
          <p:cNvPr id="202" name="Picture 3" descr=""/>
          <p:cNvPicPr/>
          <p:nvPr/>
        </p:nvPicPr>
        <p:blipFill>
          <a:blip r:embed="rId3"/>
          <a:stretch/>
        </p:blipFill>
        <p:spPr>
          <a:xfrm>
            <a:off x="4467240" y="5380200"/>
            <a:ext cx="4257000" cy="1131120"/>
          </a:xfrm>
          <a:prstGeom prst="rect">
            <a:avLst/>
          </a:prstGeom>
          <a:ln w="9360">
            <a:noFill/>
          </a:ln>
        </p:spPr>
      </p:pic>
      <p:sp>
        <p:nvSpPr>
          <p:cNvPr id="203" name="PlaceHolder 2"/>
          <p:cNvSpPr>
            <a:spLocks noGrp="1"/>
          </p:cNvSpPr>
          <p:nvPr>
            <p:ph type="title"/>
          </p:nvPr>
        </p:nvSpPr>
        <p:spPr>
          <a:xfrm>
            <a:off x="457200" y="273600"/>
            <a:ext cx="8229240" cy="1144800"/>
          </a:xfrm>
          <a:prstGeom prst="rect">
            <a:avLst/>
          </a:prstGeom>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204"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1" name="CustomShape 1"/>
          <p:cNvSpPr/>
          <p:nvPr/>
        </p:nvSpPr>
        <p:spPr>
          <a:xfrm>
            <a:off x="0" y="0"/>
            <a:ext cx="9143280" cy="2878920"/>
          </a:xfrm>
          <a:prstGeom prst="rect">
            <a:avLst/>
          </a:prstGeom>
          <a:solidFill>
            <a:srgbClr val="004366"/>
          </a:solidFill>
          <a:ln w="9360">
            <a:solidFill>
              <a:srgbClr val="4a7ebb"/>
            </a:solidFill>
            <a:miter/>
          </a:ln>
        </p:spPr>
        <p:style>
          <a:lnRef idx="0"/>
          <a:fillRef idx="0"/>
          <a:effectRef idx="0"/>
          <a:fontRef idx="minor"/>
        </p:style>
      </p:sp>
      <p:pic>
        <p:nvPicPr>
          <p:cNvPr id="242" name="Picture 2" descr=""/>
          <p:cNvPicPr/>
          <p:nvPr/>
        </p:nvPicPr>
        <p:blipFill>
          <a:blip r:embed="rId2"/>
          <a:stretch/>
        </p:blipFill>
        <p:spPr>
          <a:xfrm>
            <a:off x="122400" y="5943600"/>
            <a:ext cx="1770840" cy="804240"/>
          </a:xfrm>
          <a:prstGeom prst="rect">
            <a:avLst/>
          </a:prstGeom>
          <a:ln w="9360">
            <a:noFill/>
          </a:ln>
        </p:spPr>
      </p:pic>
      <p:sp>
        <p:nvSpPr>
          <p:cNvPr id="243" name="PlaceHolder 2"/>
          <p:cNvSpPr>
            <a:spLocks noGrp="1"/>
          </p:cNvSpPr>
          <p:nvPr>
            <p:ph type="title"/>
          </p:nvPr>
        </p:nvSpPr>
        <p:spPr>
          <a:xfrm>
            <a:off x="457200" y="273240"/>
            <a:ext cx="8228880" cy="1145160"/>
          </a:xfrm>
          <a:prstGeom prst="rect">
            <a:avLst/>
          </a:prstGeom>
        </p:spPr>
        <p:txBody>
          <a:bodyPr lIns="0" rIns="0" tIns="0" bIns="0" anchor="ctr">
            <a:spAutoFit/>
          </a:bodyPr>
          <a:p>
            <a:r>
              <a:rPr b="0" lang="fr-FR" sz="1800" spc="-1" strike="noStrike">
                <a:latin typeface="Arial"/>
              </a:rPr>
              <a:t>Cliquez pour éditer le format du texte-titre</a:t>
            </a:r>
            <a:endParaRPr b="0" lang="fr-FR" sz="1800" spc="-1" strike="noStrike">
              <a:latin typeface="Arial"/>
            </a:endParaRPr>
          </a:p>
        </p:txBody>
      </p:sp>
      <p:sp>
        <p:nvSpPr>
          <p:cNvPr id="244"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wmf"/><Relationship Id="rId3" Type="http://schemas.openxmlformats.org/officeDocument/2006/relationships/image" Target="../media/image13.wmf"/><Relationship Id="rId4" Type="http://schemas.openxmlformats.org/officeDocument/2006/relationships/image" Target="../media/image14.wmf"/><Relationship Id="rId5" Type="http://schemas.openxmlformats.org/officeDocument/2006/relationships/slideLayout" Target="../slideLayouts/slideLayout1.xml"/><Relationship Id="rId6"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3.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13.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13.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5.xml.rels><?xml version="1.0" encoding="UTF-8"?>
<Relationships xmlns="http://schemas.openxmlformats.org/package/2006/relationships"><Relationship Id="rId1" Type="http://schemas.openxmlformats.org/officeDocument/2006/relationships/image" Target="../media/image30.wmf"/><Relationship Id="rId2" Type="http://schemas.openxmlformats.org/officeDocument/2006/relationships/image" Target="../media/image31.wmf"/><Relationship Id="rId3" Type="http://schemas.openxmlformats.org/officeDocument/2006/relationships/image" Target="../media/image32.wmf"/><Relationship Id="rId4" Type="http://schemas.openxmlformats.org/officeDocument/2006/relationships/slideLayout" Target="../slideLayouts/slideLayout49.xml"/>
</Relationships>
</file>

<file path=ppt/slides/_rels/slide26.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slideLayout" Target="../slideLayouts/slideLayout49.xml"/>
</Relationships>
</file>

<file path=ppt/slides/_rels/slide27.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49.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jpeg"/><Relationship Id="rId3" Type="http://schemas.openxmlformats.org/officeDocument/2006/relationships/image" Target="../media/image39.png"/><Relationship Id="rId4" Type="http://schemas.openxmlformats.org/officeDocument/2006/relationships/slideLayout" Target="../slideLayouts/slideLayout13.xml"/><Relationship Id="rId5"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40.png"/><Relationship Id="rId3" Type="http://schemas.openxmlformats.org/officeDocument/2006/relationships/image" Target="../media/image41.wmf"/><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slideLayout" Target="../slideLayouts/slideLayout13.xml"/><Relationship Id="rId10"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47.wmf"/><Relationship Id="rId2" Type="http://schemas.openxmlformats.org/officeDocument/2006/relationships/image" Target="../media/image48.wmf"/><Relationship Id="rId3" Type="http://schemas.openxmlformats.org/officeDocument/2006/relationships/slideLayout" Target="../slideLayouts/slideLayout13.xml"/><Relationship Id="rId4"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chart" Target="../charts/chart7.xml"/><Relationship Id="rId2" Type="http://schemas.openxmlformats.org/officeDocument/2006/relationships/slideLayout" Target="../slideLayouts/slideLayout13.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3.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wmf"/><Relationship Id="rId3" Type="http://schemas.openxmlformats.org/officeDocument/2006/relationships/image" Target="../media/image17.wmf"/><Relationship Id="rId4" Type="http://schemas.openxmlformats.org/officeDocument/2006/relationships/image" Target="../media/image18.wmf"/><Relationship Id="rId5" Type="http://schemas.openxmlformats.org/officeDocument/2006/relationships/slideLayout" Target="../slideLayouts/slideLayout1.xml"/><Relationship Id="rId6"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87" name="Picture 1" descr=""/>
          <p:cNvPicPr/>
          <p:nvPr/>
        </p:nvPicPr>
        <p:blipFill>
          <a:blip r:embed="rId1"/>
          <a:stretch/>
        </p:blipFill>
        <p:spPr>
          <a:xfrm>
            <a:off x="-79200" y="-15840"/>
            <a:ext cx="9308520" cy="6966720"/>
          </a:xfrm>
          <a:prstGeom prst="rect">
            <a:avLst/>
          </a:prstGeom>
          <a:ln w="9360">
            <a:noFill/>
          </a:ln>
        </p:spPr>
      </p:pic>
      <p:pic>
        <p:nvPicPr>
          <p:cNvPr id="288" name="Picture 2" descr=""/>
          <p:cNvPicPr/>
          <p:nvPr/>
        </p:nvPicPr>
        <p:blipFill>
          <a:blip r:embed="rId2"/>
          <a:stretch/>
        </p:blipFill>
        <p:spPr>
          <a:xfrm>
            <a:off x="3108240" y="2978280"/>
            <a:ext cx="5777640" cy="2645640"/>
          </a:xfrm>
          <a:prstGeom prst="rect">
            <a:avLst/>
          </a:prstGeom>
          <a:ln w="9360">
            <a:noFill/>
          </a:ln>
        </p:spPr>
      </p:pic>
      <p:pic>
        <p:nvPicPr>
          <p:cNvPr id="289" name="Picture 3" descr=""/>
          <p:cNvPicPr/>
          <p:nvPr/>
        </p:nvPicPr>
        <p:blipFill>
          <a:blip r:embed="rId3"/>
          <a:stretch/>
        </p:blipFill>
        <p:spPr>
          <a:xfrm>
            <a:off x="1700280" y="5850000"/>
            <a:ext cx="1304280" cy="839160"/>
          </a:xfrm>
          <a:prstGeom prst="rect">
            <a:avLst/>
          </a:prstGeom>
          <a:ln w="9360">
            <a:noFill/>
          </a:ln>
        </p:spPr>
      </p:pic>
      <p:pic>
        <p:nvPicPr>
          <p:cNvPr id="290" name="Picture 4" descr=""/>
          <p:cNvPicPr/>
          <p:nvPr/>
        </p:nvPicPr>
        <p:blipFill>
          <a:blip r:embed="rId4"/>
          <a:stretch/>
        </p:blipFill>
        <p:spPr>
          <a:xfrm>
            <a:off x="7381800" y="5850000"/>
            <a:ext cx="1504080" cy="802440"/>
          </a:xfrm>
          <a:prstGeom prst="rect">
            <a:avLst/>
          </a:prstGeom>
          <a:ln w="936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2" name="CustomShape 1"/>
          <p:cNvSpPr/>
          <p:nvPr/>
        </p:nvSpPr>
        <p:spPr>
          <a:xfrm>
            <a:off x="3000240" y="3063960"/>
            <a:ext cx="3156840" cy="10072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3600" spc="-1" strike="noStrike">
                <a:solidFill>
                  <a:srgbClr val="000000"/>
                </a:solidFill>
                <a:latin typeface="Calibri"/>
                <a:ea typeface="ヒラギノ角ゴ Pro W3"/>
              </a:rPr>
              <a:t>Vidéo SPPPI</a:t>
            </a:r>
            <a:endParaRPr b="0" lang="fr-FR" sz="3600" spc="-1" strike="noStrike">
              <a:latin typeface="Arial"/>
            </a:endParaRPr>
          </a:p>
        </p:txBody>
      </p:sp>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3" name="CustomShape 1"/>
          <p:cNvSpPr/>
          <p:nvPr/>
        </p:nvSpPr>
        <p:spPr>
          <a:xfrm>
            <a:off x="3000240" y="3063960"/>
            <a:ext cx="3156840" cy="10072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3600" spc="-1" strike="noStrike">
                <a:solidFill>
                  <a:srgbClr val="000000"/>
                </a:solidFill>
                <a:latin typeface="Calibri"/>
                <a:ea typeface="ヒラギノ角ゴ Pro W3"/>
              </a:rPr>
              <a:t>Vidéo SPPPI</a:t>
            </a:r>
            <a:endParaRPr b="0" lang="fr-FR" sz="3600" spc="-1" strike="noStrike">
              <a:latin typeface="Arial"/>
            </a:endParaRPr>
          </a:p>
        </p:txBody>
      </p:sp>
      <p:pic>
        <p:nvPicPr>
          <p:cNvPr id="324" name="Motion_S3PI_v4_final_H264.mp4" descr=""/>
          <p:cNvPicPr/>
          <p:nvPr/>
        </p:nvPicPr>
        <p:blipFill>
          <a:blip r:embed="rId1"/>
          <a:stretch/>
        </p:blipFill>
        <p:spPr>
          <a:xfrm>
            <a:off x="0" y="0"/>
            <a:ext cx="9143280" cy="6857280"/>
          </a:xfrm>
          <a:prstGeom prst="rect">
            <a:avLst/>
          </a:prstGeom>
          <a:ln>
            <a:noFill/>
          </a:ln>
        </p:spPr>
      </p:pic>
    </p:spTree>
  </p:cSld>
  <mc:AlternateContent>
    <mc:Choice Requires="p14">
      <p:transition spd="slow" p14:dur="2000"/>
    </mc:Choice>
    <mc:Fallback>
      <p:transition spd="slow"/>
    </mc:Fallback>
  </mc:AlternateContent>
  <p:timing>
    <p:tnLst>
      <p:par>
        <p:cTn id="21" dur="indefinite" restart="never" nodeType="tmRoot">
          <p:childTnLst>
            <p:seq>
              <p:cTn id="22" dur="indefinite" nodeType="mainSeq">
                <p:childTnLst>
                  <p:par>
                    <p:cTn id="23" fill="hold">
                      <p:stCondLst>
                        <p:cond delay="0"/>
                      </p:stCondLst>
                      <p:childTnLst>
                        <p:par>
                          <p:cTn id="24" fill="hold">
                            <p:stCondLst>
                              <p:cond delay="0"/>
                            </p:stCondLst>
                            <p:childTnLst>
                              <p:par>
                                <p:cTn id="25" nodeType="afterEffect" fill="hold" presetClass="mediacall">
                                  <p:stCondLst>
                                    <p:cond delay="0"/>
                                  </p:stCondLst>
                                  <p:childTnLst>
                                    <p:cmd type="call">
                                      <p:cBhvr>
                                        <p:cTn id="26" dur="1" fill="hold"/>
                                        <p:tgtEl>
                                          <p:spTgt spid="324"/>
                                        </p:tgtEl>
                                      </p:cBhvr>
                                    </p:cmd>
                                  </p:childTnLst>
                                </p:cTn>
                              </p:par>
                            </p:childTnLst>
                          </p:cTn>
                        </p:par>
                      </p:childTnLst>
                    </p:cTn>
                  </p:par>
                </p:childTnLst>
              </p:cTn>
              <p:prevCondLst>
                <p:cond delay="0" evt="onPrev">
                  <p:tgtEl>
                    <p:sldTgt/>
                  </p:tgtEl>
                </p:cond>
              </p:prevCondLst>
              <p:nextCondLst>
                <p:cond delay="0" evt="onNext">
                  <p:tgtEl>
                    <p:sldTgt/>
                  </p:tgtEl>
                </p:cond>
              </p:nextCondLst>
            </p:seq>
            <p:seq>
              <p:cTn id="27" restart="whenNotActive" nodeType="interactiveSeq" fill="hold">
                <p:childTnLst>
                  <p:par>
                    <p:cTn id="28" fill="hold">
                      <p:childTnLst>
                        <p:par>
                          <p:cTn id="29" fill="hold">
                            <p:stCondLst>
                              <p:cond delay="0"/>
                            </p:stCondLst>
                            <p:childTnLst>
                              <p:par>
                                <p:cTn id="30" nodeType="clickEffect" fill="hold" presetClass="mediacall">
                                  <p:stCondLst>
                                    <p:cond delay="0"/>
                                  </p:stCondLst>
                                  <p:childTnLst>
                                    <p:cmd type="call" cmd="togglePause">
                                      <p:cBhvr>
                                        <p:cTn id="31" dur="1" fill="hold"/>
                                        <p:tgtEl>
                                          <p:spTgt spid="324"/>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5" name="CustomShape 1"/>
          <p:cNvSpPr/>
          <p:nvPr/>
        </p:nvSpPr>
        <p:spPr>
          <a:xfrm>
            <a:off x="685800" y="2130480"/>
            <a:ext cx="7771680" cy="1469160"/>
          </a:xfrm>
          <a:prstGeom prst="rect">
            <a:avLst/>
          </a:prstGeom>
          <a:noFill/>
          <a:ln w="9360">
            <a:noFill/>
          </a:ln>
        </p:spPr>
        <p:style>
          <a:lnRef idx="0"/>
          <a:fillRef idx="0"/>
          <a:effectRef idx="0"/>
          <a:fontRef idx="minor"/>
        </p:style>
      </p:sp>
      <p:sp>
        <p:nvSpPr>
          <p:cNvPr id="326" name="CustomShape 2"/>
          <p:cNvSpPr/>
          <p:nvPr/>
        </p:nvSpPr>
        <p:spPr>
          <a:xfrm>
            <a:off x="685800" y="3886200"/>
            <a:ext cx="7771680" cy="1375560"/>
          </a:xfrm>
          <a:prstGeom prst="rect">
            <a:avLst/>
          </a:prstGeom>
          <a:noFill/>
          <a:ln w="9360">
            <a:noFill/>
          </a:ln>
        </p:spPr>
        <p:style>
          <a:lnRef idx="0"/>
          <a:fillRef idx="0"/>
          <a:effectRef idx="0"/>
          <a:fontRef idx="minor"/>
        </p:style>
      </p:sp>
      <p:sp>
        <p:nvSpPr>
          <p:cNvPr id="327" name="CustomShape 3"/>
          <p:cNvSpPr/>
          <p:nvPr/>
        </p:nvSpPr>
        <p:spPr>
          <a:xfrm>
            <a:off x="576360" y="1655640"/>
            <a:ext cx="8063640" cy="231372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600" spc="-1" strike="noStrike">
                <a:solidFill>
                  <a:srgbClr val="000000"/>
                </a:solidFill>
                <a:latin typeface="Calibri"/>
                <a:ea typeface="ヒラギノ角ゴ Pro W3"/>
              </a:rPr>
              <a:t>Nos missions premières</a:t>
            </a:r>
            <a:endParaRPr b="0" lang="fr-FR" sz="2600" spc="-1" strike="noStrike">
              <a:latin typeface="Arial"/>
            </a:endParaRPr>
          </a:p>
          <a:p>
            <a:pPr algn="ctr">
              <a:lnSpc>
                <a:spcPct val="100000"/>
              </a:lnSpc>
            </a:pPr>
            <a:endParaRPr b="0" lang="fr-FR" sz="2600" spc="-1" strike="noStrike">
              <a:latin typeface="Arial"/>
            </a:endParaRPr>
          </a:p>
          <a:p>
            <a:pPr algn="ctr">
              <a:lnSpc>
                <a:spcPct val="100000"/>
              </a:lnSpc>
            </a:pPr>
            <a:r>
              <a:rPr b="0" lang="fr-FR" sz="2600" spc="-1" strike="noStrike">
                <a:solidFill>
                  <a:srgbClr val="000000"/>
                </a:solidFill>
                <a:latin typeface="Calibri"/>
                <a:ea typeface="ヒラギノ角ゴ Pro W3"/>
              </a:rPr>
              <a:t>Information – concertation – accompagnement </a:t>
            </a:r>
            <a:endParaRPr b="0" lang="fr-FR" sz="2600" spc="-1" strike="noStrike">
              <a:latin typeface="Arial"/>
            </a:endParaRPr>
          </a:p>
          <a:p>
            <a:pPr algn="ctr">
              <a:lnSpc>
                <a:spcPct val="100000"/>
              </a:lnSpc>
            </a:pPr>
            <a:endParaRPr b="0" lang="fr-FR" sz="2600" spc="-1" strike="noStrike">
              <a:latin typeface="Arial"/>
            </a:endParaRPr>
          </a:p>
          <a:p>
            <a:pPr algn="ctr">
              <a:lnSpc>
                <a:spcPct val="100000"/>
              </a:lnSpc>
            </a:pPr>
            <a:r>
              <a:rPr b="0" lang="fr-FR" sz="2600" spc="-1" strike="noStrike">
                <a:solidFill>
                  <a:srgbClr val="000000"/>
                </a:solidFill>
                <a:latin typeface="Calibri"/>
                <a:ea typeface="ヒラギノ角ゴ Pro W3"/>
              </a:rPr>
              <a:t>Prévention des risques</a:t>
            </a:r>
            <a:endParaRPr b="0" lang="fr-FR" sz="2600" spc="-1" strike="noStrike">
              <a:latin typeface="Arial"/>
            </a:endParaRPr>
          </a:p>
          <a:p>
            <a:pPr algn="ctr">
              <a:lnSpc>
                <a:spcPct val="100000"/>
              </a:lnSpc>
            </a:pPr>
            <a:endParaRPr b="0" lang="fr-FR" sz="2600" spc="-1" strike="noStrike">
              <a:latin typeface="Arial"/>
            </a:endParaRPr>
          </a:p>
          <a:p>
            <a:pPr algn="ctr">
              <a:lnSpc>
                <a:spcPct val="100000"/>
              </a:lnSpc>
            </a:pPr>
            <a:r>
              <a:rPr b="0" lang="fr-FR" sz="2600" spc="-1" strike="noStrike">
                <a:solidFill>
                  <a:srgbClr val="000000"/>
                </a:solidFill>
                <a:latin typeface="Calibri"/>
                <a:ea typeface="ヒラギノ角ゴ Pro W3"/>
              </a:rPr>
              <a:t>Accompagnement de la transition des territoires</a:t>
            </a:r>
            <a:endParaRPr b="0" lang="fr-FR" sz="2600" spc="-1" strike="noStrike">
              <a:latin typeface="Arial"/>
            </a:endParaRPr>
          </a:p>
          <a:p>
            <a:pPr algn="ctr">
              <a:lnSpc>
                <a:spcPct val="100000"/>
              </a:lnSpc>
            </a:pPr>
            <a:endParaRPr b="0" lang="fr-FR" sz="2600" spc="-1" strike="noStrike">
              <a:latin typeface="Arial"/>
            </a:endParaRPr>
          </a:p>
          <a:p>
            <a:pPr algn="ctr">
              <a:lnSpc>
                <a:spcPct val="100000"/>
              </a:lnSpc>
            </a:pPr>
            <a:r>
              <a:rPr b="0" lang="fr-FR" sz="2600" spc="-1" strike="noStrike">
                <a:solidFill>
                  <a:srgbClr val="000000"/>
                </a:solidFill>
                <a:latin typeface="Calibri"/>
                <a:ea typeface="ヒラギノ角ゴ Pro W3"/>
              </a:rPr>
              <a:t>Prévention des pollutions et des nuisances</a:t>
            </a:r>
            <a:endParaRPr b="0" lang="fr-FR" sz="2600" spc="-1" strike="noStrike">
              <a:latin typeface="Arial"/>
            </a:endParaRPr>
          </a:p>
          <a:p>
            <a:pPr algn="ctr">
              <a:lnSpc>
                <a:spcPct val="100000"/>
              </a:lnSpc>
            </a:pPr>
            <a:endParaRPr b="0" lang="fr-FR" sz="2600" spc="-1" strike="noStrike">
              <a:latin typeface="Arial"/>
            </a:endParaRPr>
          </a:p>
          <a:p>
            <a:pPr algn="ctr">
              <a:lnSpc>
                <a:spcPct val="100000"/>
              </a:lnSpc>
            </a:pPr>
            <a:endParaRPr b="0" lang="fr-FR" sz="2600" spc="-1" strike="noStrike">
              <a:latin typeface="Arial"/>
            </a:endParaRPr>
          </a:p>
          <a:p>
            <a:pPr algn="ctr">
              <a:lnSpc>
                <a:spcPct val="100000"/>
              </a:lnSpc>
            </a:pPr>
            <a:endParaRPr b="0" lang="fr-FR" sz="2600" spc="-1" strike="noStrike">
              <a:latin typeface="Arial"/>
            </a:endParaRPr>
          </a:p>
        </p:txBody>
      </p:sp>
    </p:spTree>
  </p:cSld>
  <mc:AlternateContent>
    <mc:Choice Requires="p14">
      <p:transition spd="slow" p14:dur="2000"/>
    </mc:Choice>
    <mc:Fallback>
      <p:transition spd="slow"/>
    </mc:Fallback>
  </mc:AlternateContent>
  <p:timing>
    <p:tnLst>
      <p:par>
        <p:cTn id="32" dur="indefinite" restart="never" nodeType="tmRoot">
          <p:childTnLst>
            <p:seq>
              <p:cTn id="33"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8" name="CustomShape 1"/>
          <p:cNvSpPr/>
          <p:nvPr/>
        </p:nvSpPr>
        <p:spPr>
          <a:xfrm>
            <a:off x="685800" y="2130480"/>
            <a:ext cx="7771680" cy="1469160"/>
          </a:xfrm>
          <a:prstGeom prst="rect">
            <a:avLst/>
          </a:prstGeom>
          <a:noFill/>
          <a:ln w="9360">
            <a:noFill/>
          </a:ln>
        </p:spPr>
        <p:style>
          <a:lnRef idx="0"/>
          <a:fillRef idx="0"/>
          <a:effectRef idx="0"/>
          <a:fontRef idx="minor"/>
        </p:style>
      </p:sp>
      <p:sp>
        <p:nvSpPr>
          <p:cNvPr id="329" name="CustomShape 2"/>
          <p:cNvSpPr/>
          <p:nvPr/>
        </p:nvSpPr>
        <p:spPr>
          <a:xfrm>
            <a:off x="685800" y="3886200"/>
            <a:ext cx="7771680" cy="1375560"/>
          </a:xfrm>
          <a:prstGeom prst="rect">
            <a:avLst/>
          </a:prstGeom>
          <a:noFill/>
          <a:ln w="9360">
            <a:noFill/>
          </a:ln>
        </p:spPr>
        <p:style>
          <a:lnRef idx="0"/>
          <a:fillRef idx="0"/>
          <a:effectRef idx="0"/>
          <a:fontRef idx="minor"/>
        </p:style>
      </p:sp>
      <p:sp>
        <p:nvSpPr>
          <p:cNvPr id="330" name="CustomShape 3"/>
          <p:cNvSpPr/>
          <p:nvPr/>
        </p:nvSpPr>
        <p:spPr>
          <a:xfrm>
            <a:off x="576360" y="1655640"/>
            <a:ext cx="8063640" cy="231372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600" spc="-1" strike="noStrike">
                <a:solidFill>
                  <a:srgbClr val="000000"/>
                </a:solidFill>
                <a:latin typeface="Calibri"/>
                <a:ea typeface="ヒラギノ角ゴ Pro W3"/>
              </a:rPr>
              <a:t>Information – concertation – accompagnement :</a:t>
            </a:r>
            <a:endParaRPr b="0" lang="fr-FR" sz="2600" spc="-1" strike="noStrike">
              <a:latin typeface="Arial"/>
            </a:endParaRPr>
          </a:p>
          <a:p>
            <a:pPr algn="ctr">
              <a:lnSpc>
                <a:spcPct val="100000"/>
              </a:lnSpc>
            </a:pPr>
            <a:r>
              <a:rPr b="1" lang="fr-FR" sz="2600" spc="-1" strike="noStrike">
                <a:solidFill>
                  <a:srgbClr val="000000"/>
                </a:solidFill>
                <a:latin typeface="Calibri"/>
                <a:ea typeface="ヒラギノ角ゴ Pro W3"/>
              </a:rPr>
              <a:t>l’ADN des SPPPI</a:t>
            </a:r>
            <a:endParaRPr b="0" lang="fr-FR" sz="2600" spc="-1" strike="noStrike">
              <a:latin typeface="Arial"/>
            </a:endParaRPr>
          </a:p>
          <a:p>
            <a:pPr>
              <a:lnSpc>
                <a:spcPct val="100000"/>
              </a:lnSpc>
            </a:pPr>
            <a:endParaRPr b="0" lang="fr-FR" sz="2600" spc="-1" strike="noStrike">
              <a:latin typeface="Arial"/>
            </a:endParaRPr>
          </a:p>
          <a:p>
            <a:pPr algn="just">
              <a:lnSpc>
                <a:spcPct val="100000"/>
              </a:lnSpc>
            </a:pPr>
            <a:r>
              <a:rPr b="0" lang="fr-FR" sz="2400" spc="-1" strike="noStrike">
                <a:solidFill>
                  <a:srgbClr val="000000"/>
                </a:solidFill>
                <a:latin typeface="Calibri"/>
                <a:ea typeface="ヒラギノ角ゴ Pro W3"/>
              </a:rPr>
              <a:t>L’exemple des cycles de conférences du SPPPI PACA</a:t>
            </a:r>
            <a:endParaRPr b="0" lang="fr-FR" sz="2400" spc="-1" strike="noStrike">
              <a:latin typeface="Arial"/>
            </a:endParaRPr>
          </a:p>
          <a:p>
            <a:pPr algn="just">
              <a:lnSpc>
                <a:spcPct val="100000"/>
              </a:lnSpc>
            </a:pPr>
            <a:endParaRPr b="0" lang="fr-FR" sz="2400" spc="-1" strike="noStrike">
              <a:latin typeface="Arial"/>
            </a:endParaRPr>
          </a:p>
          <a:p>
            <a:pPr algn="just">
              <a:lnSpc>
                <a:spcPct val="100000"/>
              </a:lnSpc>
            </a:pPr>
            <a:r>
              <a:rPr b="0" lang="fr-FR" sz="2400" spc="-1" strike="noStrike">
                <a:solidFill>
                  <a:srgbClr val="000000"/>
                </a:solidFill>
                <a:latin typeface="Calibri"/>
                <a:ea typeface="ヒラギノ角ゴ Pro W3"/>
              </a:rPr>
              <a:t>Par Mme </a:t>
            </a:r>
            <a:r>
              <a:rPr b="1" lang="fr-FR" sz="2400" spc="-1" strike="noStrike">
                <a:solidFill>
                  <a:srgbClr val="000000"/>
                </a:solidFill>
                <a:latin typeface="Calibri"/>
                <a:ea typeface="ヒラギノ角ゴ Pro W3"/>
              </a:rPr>
              <a:t>Dominique TAGUELMINT</a:t>
            </a:r>
            <a:r>
              <a:rPr b="0" lang="fr-FR" sz="2400" spc="-1" strike="noStrike">
                <a:solidFill>
                  <a:srgbClr val="000000"/>
                </a:solidFill>
                <a:latin typeface="Calibri"/>
                <a:ea typeface="ヒラギノ角ゴ Pro W3"/>
              </a:rPr>
              <a:t>, élue de la commune de Vitrolles (Collectivités, 13)</a:t>
            </a: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34" dur="indefinite" restart="never" nodeType="tmRoot">
          <p:childTnLst>
            <p:seq>
              <p:cTn id="35"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1" name="CustomShape 1"/>
          <p:cNvSpPr/>
          <p:nvPr/>
        </p:nvSpPr>
        <p:spPr>
          <a:xfrm>
            <a:off x="685800" y="2130480"/>
            <a:ext cx="7771680" cy="1469160"/>
          </a:xfrm>
          <a:prstGeom prst="rect">
            <a:avLst/>
          </a:prstGeom>
          <a:noFill/>
          <a:ln w="9360">
            <a:noFill/>
          </a:ln>
        </p:spPr>
        <p:style>
          <a:lnRef idx="0"/>
          <a:fillRef idx="0"/>
          <a:effectRef idx="0"/>
          <a:fontRef idx="minor"/>
        </p:style>
      </p:sp>
      <p:sp>
        <p:nvSpPr>
          <p:cNvPr id="332" name="CustomShape 2"/>
          <p:cNvSpPr/>
          <p:nvPr/>
        </p:nvSpPr>
        <p:spPr>
          <a:xfrm>
            <a:off x="685800" y="3886200"/>
            <a:ext cx="7771680" cy="1375560"/>
          </a:xfrm>
          <a:prstGeom prst="rect">
            <a:avLst/>
          </a:prstGeom>
          <a:noFill/>
          <a:ln w="9360">
            <a:noFill/>
          </a:ln>
        </p:spPr>
        <p:style>
          <a:lnRef idx="0"/>
          <a:fillRef idx="0"/>
          <a:effectRef idx="0"/>
          <a:fontRef idx="minor"/>
        </p:style>
      </p:sp>
      <p:sp>
        <p:nvSpPr>
          <p:cNvPr id="333" name="CustomShape 3"/>
          <p:cNvSpPr/>
          <p:nvPr/>
        </p:nvSpPr>
        <p:spPr>
          <a:xfrm>
            <a:off x="576360" y="1655640"/>
            <a:ext cx="8063640" cy="2313720"/>
          </a:xfrm>
          <a:prstGeom prst="rect">
            <a:avLst/>
          </a:prstGeom>
          <a:noFill/>
          <a:ln w="9360">
            <a:noFill/>
          </a:ln>
        </p:spPr>
        <p:style>
          <a:lnRef idx="0"/>
          <a:fillRef idx="0"/>
          <a:effectRef idx="0"/>
          <a:fontRef idx="minor"/>
        </p:style>
        <p:txBody>
          <a:bodyPr lIns="90000" rIns="90000" tIns="45000" bIns="45000">
            <a:noAutofit/>
          </a:bodyPr>
          <a:p>
            <a:pPr algn="just">
              <a:lnSpc>
                <a:spcPct val="100000"/>
              </a:lnSpc>
            </a:pPr>
            <a:r>
              <a:rPr b="0" lang="fr-FR" sz="2000" spc="-1" strike="noStrike">
                <a:solidFill>
                  <a:srgbClr val="000000"/>
                </a:solidFill>
                <a:latin typeface="Calibri"/>
                <a:ea typeface="ヒラギノ角ゴ Pro W3"/>
              </a:rPr>
              <a:t>Seul outil de dialogue et de concertation cette instance d’informations et d’échanges , le SPPPI PACA a été créé, il y a 40 ans, sur le territoire fortement industrialisé de Fos-sur-Mer. Son expérience profite aujourd’hui à toute la région. Grâce à son fonctionnement collégial, tous les acteurs (Associations, Collectivités, Etat &amp; Établissement publics, Industries et Salariés) contribuent à mutualiser les savoirs et identifier les attentes ainsi que les pistes de solutions.</a:t>
            </a:r>
            <a:endParaRPr b="0" lang="fr-FR" sz="2000" spc="-1" strike="noStrike">
              <a:latin typeface="Arial"/>
            </a:endParaRPr>
          </a:p>
          <a:p>
            <a:pPr algn="just">
              <a:lnSpc>
                <a:spcPct val="100000"/>
              </a:lnSpc>
            </a:pPr>
            <a:endParaRPr b="0" lang="fr-FR" sz="2000" spc="-1" strike="noStrike">
              <a:latin typeface="Arial"/>
            </a:endParaRPr>
          </a:p>
          <a:p>
            <a:pPr marL="343080" indent="-342360" algn="just">
              <a:lnSpc>
                <a:spcPct val="100000"/>
              </a:lnSpc>
              <a:buClr>
                <a:srgbClr val="000000"/>
              </a:buClr>
              <a:buFont typeface="Wingdings" charset="2"/>
              <a:buChar char=""/>
            </a:pPr>
            <a:r>
              <a:rPr b="0" lang="fr-FR" sz="2000" spc="-1" strike="noStrike">
                <a:solidFill>
                  <a:srgbClr val="000000"/>
                </a:solidFill>
                <a:latin typeface="Calibri"/>
                <a:ea typeface="ヒラギノ角ゴ Pro W3"/>
              </a:rPr>
              <a:t>Diffuser de l’information</a:t>
            </a:r>
            <a:endParaRPr b="0" lang="fr-FR" sz="2000" spc="-1" strike="noStrike">
              <a:latin typeface="Arial"/>
            </a:endParaRPr>
          </a:p>
          <a:p>
            <a:pPr marL="343080" indent="-342360" algn="just">
              <a:lnSpc>
                <a:spcPct val="100000"/>
              </a:lnSpc>
              <a:buClr>
                <a:srgbClr val="000000"/>
              </a:buClr>
              <a:buFont typeface="Wingdings" charset="2"/>
              <a:buChar char=""/>
            </a:pPr>
            <a:r>
              <a:rPr b="0" lang="fr-FR" sz="2000" spc="-1" strike="noStrike">
                <a:solidFill>
                  <a:srgbClr val="000000"/>
                </a:solidFill>
                <a:latin typeface="Calibri"/>
                <a:ea typeface="ヒラギノ角ゴ Pro W3"/>
              </a:rPr>
              <a:t>Dresser un tableau aussi complet que possible d’une situation, en faisant intervenir tous les acteurs d’une problématique   </a:t>
            </a:r>
            <a:endParaRPr b="0" lang="fr-FR" sz="2000" spc="-1" strike="noStrike">
              <a:latin typeface="Arial"/>
            </a:endParaRPr>
          </a:p>
          <a:p>
            <a:pPr marL="343080" indent="-342360" algn="just">
              <a:lnSpc>
                <a:spcPct val="100000"/>
              </a:lnSpc>
              <a:buClr>
                <a:srgbClr val="000000"/>
              </a:buClr>
              <a:buFont typeface="Wingdings" charset="2"/>
              <a:buChar char=""/>
            </a:pPr>
            <a:r>
              <a:rPr b="0" lang="fr-FR" sz="2000" spc="-1" strike="noStrike">
                <a:solidFill>
                  <a:srgbClr val="000000"/>
                </a:solidFill>
                <a:latin typeface="Calibri"/>
                <a:ea typeface="ヒラギノ角ゴ Pro W3"/>
              </a:rPr>
              <a:t>Désamorcer les conflits sur la question des pollutions, des risques industriels ainsi que des impacts sur l’environnement et la santé, avec des valeurs telles que la liberté de paroles, la pédagogie, la sincérité</a:t>
            </a:r>
            <a:endParaRPr b="0" lang="fr-FR" sz="2000" spc="-1" strike="noStrike">
              <a:latin typeface="Arial"/>
            </a:endParaRPr>
          </a:p>
          <a:p>
            <a:pPr>
              <a:lnSpc>
                <a:spcPct val="100000"/>
              </a:lnSpc>
            </a:pPr>
            <a:endParaRPr b="0" lang="fr-FR" sz="2000" spc="-1" strike="noStrike">
              <a:latin typeface="Arial"/>
            </a:endParaRPr>
          </a:p>
          <a:p>
            <a:pPr>
              <a:lnSpc>
                <a:spcPct val="100000"/>
              </a:lnSpc>
            </a:pPr>
            <a:endParaRPr b="0" lang="fr-FR" sz="2000" spc="-1" strike="noStrike">
              <a:latin typeface="Arial"/>
            </a:endParaRPr>
          </a:p>
          <a:p>
            <a:pPr>
              <a:lnSpc>
                <a:spcPct val="100000"/>
              </a:lnSpc>
            </a:pPr>
            <a:endParaRPr b="0" lang="fr-FR" sz="2000" spc="-1" strike="noStrike">
              <a:latin typeface="Arial"/>
            </a:endParaRPr>
          </a:p>
          <a:p>
            <a:pPr>
              <a:lnSpc>
                <a:spcPct val="100000"/>
              </a:lnSpc>
            </a:pPr>
            <a:endParaRPr b="0" lang="fr-FR" sz="2000" spc="-1" strike="noStrike">
              <a:latin typeface="Arial"/>
            </a:endParaRPr>
          </a:p>
        </p:txBody>
      </p:sp>
      <p:pic>
        <p:nvPicPr>
          <p:cNvPr id="334" name="Image 3" descr=""/>
          <p:cNvPicPr/>
          <p:nvPr/>
        </p:nvPicPr>
        <p:blipFill>
          <a:blip r:embed="rId1"/>
          <a:stretch/>
        </p:blipFill>
        <p:spPr>
          <a:xfrm>
            <a:off x="0" y="6233040"/>
            <a:ext cx="1511280" cy="624240"/>
          </a:xfrm>
          <a:prstGeom prst="rect">
            <a:avLst/>
          </a:prstGeom>
          <a:ln>
            <a:noFill/>
          </a:ln>
        </p:spPr>
      </p:pic>
      <p:sp>
        <p:nvSpPr>
          <p:cNvPr id="335" name="CustomShape 4"/>
          <p:cNvSpPr/>
          <p:nvPr/>
        </p:nvSpPr>
        <p:spPr>
          <a:xfrm>
            <a:off x="3429000" y="324000"/>
            <a:ext cx="2486520" cy="45576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0" lang="fr-FR" sz="2400" spc="-1" strike="noStrike">
                <a:solidFill>
                  <a:srgbClr val="ffffff"/>
                </a:solidFill>
                <a:latin typeface="Calibri"/>
                <a:ea typeface="ヒラギノ角ゴ Pro W3"/>
              </a:rPr>
              <a:t>LA CONCERTATION</a:t>
            </a:r>
            <a:endParaRPr b="0" lang="fr-FR" sz="2400" spc="-1" strike="noStrike">
              <a:latin typeface="Arial"/>
            </a:endParaRPr>
          </a:p>
        </p:txBody>
      </p:sp>
      <p:pic>
        <p:nvPicPr>
          <p:cNvPr id="336" name="Image 5" descr=""/>
          <p:cNvPicPr/>
          <p:nvPr/>
        </p:nvPicPr>
        <p:blipFill>
          <a:blip r:embed="rId2"/>
          <a:stretch/>
        </p:blipFill>
        <p:spPr>
          <a:xfrm>
            <a:off x="7426800" y="6088680"/>
            <a:ext cx="1716480" cy="768600"/>
          </a:xfrm>
          <a:prstGeom prst="rect">
            <a:avLst/>
          </a:prstGeom>
          <a:ln>
            <a:noFill/>
          </a:ln>
        </p:spPr>
      </p:pic>
    </p:spTree>
  </p:cSld>
  <mc:AlternateContent>
    <mc:Choice Requires="p14">
      <p:transition spd="slow" p14:dur="2000"/>
    </mc:Choice>
    <mc:Fallback>
      <p:transition spd="slow"/>
    </mc:Fallback>
  </mc:AlternateContent>
  <p:timing>
    <p:tnLst>
      <p:par>
        <p:cTn id="36" dur="indefinite" restart="never" nodeType="tmRoot">
          <p:childTnLst>
            <p:seq>
              <p:cTn id="37"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CustomShape 1"/>
          <p:cNvSpPr/>
          <p:nvPr/>
        </p:nvSpPr>
        <p:spPr>
          <a:xfrm>
            <a:off x="685800" y="2130480"/>
            <a:ext cx="7771680" cy="1469160"/>
          </a:xfrm>
          <a:prstGeom prst="rect">
            <a:avLst/>
          </a:prstGeom>
          <a:noFill/>
          <a:ln w="9360">
            <a:noFill/>
          </a:ln>
        </p:spPr>
        <p:style>
          <a:lnRef idx="0"/>
          <a:fillRef idx="0"/>
          <a:effectRef idx="0"/>
          <a:fontRef idx="minor"/>
        </p:style>
      </p:sp>
      <p:sp>
        <p:nvSpPr>
          <p:cNvPr id="338" name="CustomShape 2"/>
          <p:cNvSpPr/>
          <p:nvPr/>
        </p:nvSpPr>
        <p:spPr>
          <a:xfrm>
            <a:off x="685800" y="3886200"/>
            <a:ext cx="7771680" cy="1375560"/>
          </a:xfrm>
          <a:prstGeom prst="rect">
            <a:avLst/>
          </a:prstGeom>
          <a:noFill/>
          <a:ln w="9360">
            <a:noFill/>
          </a:ln>
        </p:spPr>
        <p:style>
          <a:lnRef idx="0"/>
          <a:fillRef idx="0"/>
          <a:effectRef idx="0"/>
          <a:fontRef idx="minor"/>
        </p:style>
      </p:sp>
      <p:pic>
        <p:nvPicPr>
          <p:cNvPr id="339" name="Image 3" descr=""/>
          <p:cNvPicPr/>
          <p:nvPr/>
        </p:nvPicPr>
        <p:blipFill>
          <a:blip r:embed="rId1"/>
          <a:stretch/>
        </p:blipFill>
        <p:spPr>
          <a:xfrm>
            <a:off x="0" y="6233040"/>
            <a:ext cx="1511280" cy="624240"/>
          </a:xfrm>
          <a:prstGeom prst="rect">
            <a:avLst/>
          </a:prstGeom>
          <a:ln>
            <a:noFill/>
          </a:ln>
        </p:spPr>
      </p:pic>
      <p:sp>
        <p:nvSpPr>
          <p:cNvPr id="340" name="CustomShape 3"/>
          <p:cNvSpPr/>
          <p:nvPr/>
        </p:nvSpPr>
        <p:spPr>
          <a:xfrm>
            <a:off x="2519280" y="324000"/>
            <a:ext cx="4495320" cy="45576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0" lang="fr-FR" sz="2400" spc="-1" strike="noStrike">
                <a:solidFill>
                  <a:srgbClr val="ffffff"/>
                </a:solidFill>
                <a:latin typeface="Calibri"/>
                <a:ea typeface="ヒラギノ角ゴ Pro W3"/>
              </a:rPr>
              <a:t>DES SÉMINAIRES ET CONFÉRENCES</a:t>
            </a:r>
            <a:endParaRPr b="0" lang="fr-FR" sz="2400" spc="-1" strike="noStrike">
              <a:latin typeface="Arial"/>
            </a:endParaRPr>
          </a:p>
        </p:txBody>
      </p:sp>
      <p:sp>
        <p:nvSpPr>
          <p:cNvPr id="341" name="CustomShape 4"/>
          <p:cNvSpPr/>
          <p:nvPr/>
        </p:nvSpPr>
        <p:spPr>
          <a:xfrm>
            <a:off x="560160" y="3557160"/>
            <a:ext cx="8150400" cy="2771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fr-FR" sz="2200" spc="-1" strike="noStrike">
                <a:solidFill>
                  <a:srgbClr val="000000"/>
                </a:solidFill>
                <a:latin typeface="Calibri"/>
                <a:ea typeface="ヒラギノ角ゴ Pro W3"/>
              </a:rPr>
              <a:t>Expliquer, comprendre, partager de bonnes pratiques, mais aussi faire remonter des cas particuliers, autant de sujets émergents, qui sont délicats voire polémiques et nécessitant une information claire, pédagogique, aussi complète que possible au temps T, sans langue de bois.</a:t>
            </a:r>
            <a:endParaRPr b="0" lang="fr-FR" sz="2200" spc="-1" strike="noStrike">
              <a:latin typeface="Arial"/>
            </a:endParaRPr>
          </a:p>
          <a:p>
            <a:pPr>
              <a:lnSpc>
                <a:spcPct val="100000"/>
              </a:lnSpc>
            </a:pPr>
            <a:r>
              <a:rPr b="0" lang="fr-FR" sz="2200" spc="-1" strike="noStrike">
                <a:solidFill>
                  <a:srgbClr val="000000"/>
                </a:solidFill>
                <a:latin typeface="Calibri"/>
                <a:ea typeface="ヒラギノ角ゴ Pro W3"/>
              </a:rPr>
              <a:t>Finalement les SPPPI constituent sur les territoires un réseau d’acteurs avertis, à même de comprendre les contraintes des uns et les attentes des autres afin de progresser.</a:t>
            </a:r>
            <a:endParaRPr b="0" lang="fr-FR" sz="2200" spc="-1" strike="noStrike">
              <a:latin typeface="Arial"/>
            </a:endParaRPr>
          </a:p>
        </p:txBody>
      </p:sp>
      <p:sp>
        <p:nvSpPr>
          <p:cNvPr id="342" name="CustomShape 5"/>
          <p:cNvSpPr/>
          <p:nvPr/>
        </p:nvSpPr>
        <p:spPr>
          <a:xfrm>
            <a:off x="539640" y="1196640"/>
            <a:ext cx="4172040" cy="2506680"/>
          </a:xfrm>
          <a:prstGeom prst="rect">
            <a:avLst/>
          </a:prstGeom>
          <a:noFill/>
          <a:ln>
            <a:noFill/>
          </a:ln>
        </p:spPr>
        <p:style>
          <a:lnRef idx="0"/>
          <a:fillRef idx="0"/>
          <a:effectRef idx="0"/>
          <a:fontRef idx="minor"/>
        </p:style>
        <p:txBody>
          <a:bodyPr lIns="90000" rIns="90000" tIns="45000" bIns="45000">
            <a:noAutofit/>
          </a:bodyPr>
          <a:p>
            <a:pPr marL="343080" indent="-342360">
              <a:lnSpc>
                <a:spcPct val="100000"/>
              </a:lnSpc>
              <a:spcBef>
                <a:spcPts val="799"/>
              </a:spcBef>
              <a:buClr>
                <a:srgbClr val="000000"/>
              </a:buClr>
              <a:buFont typeface="Wingdings" charset="2"/>
              <a:buChar char=""/>
            </a:pPr>
            <a:r>
              <a:rPr b="0" lang="fr-FR" sz="2200" spc="-1" strike="noStrike">
                <a:solidFill>
                  <a:srgbClr val="000000"/>
                </a:solidFill>
                <a:latin typeface="Calibri"/>
                <a:ea typeface="ヒラギノ角ゴ Pro W3"/>
              </a:rPr>
              <a:t>Les Perturbateurs     endocriniens, </a:t>
            </a:r>
            <a:endParaRPr b="0" lang="fr-FR" sz="2200" spc="-1" strike="noStrike">
              <a:latin typeface="Arial"/>
            </a:endParaRPr>
          </a:p>
          <a:p>
            <a:pPr marL="343080" indent="-342360">
              <a:lnSpc>
                <a:spcPct val="100000"/>
              </a:lnSpc>
              <a:spcBef>
                <a:spcPts val="799"/>
              </a:spcBef>
              <a:buClr>
                <a:srgbClr val="000000"/>
              </a:buClr>
              <a:buFont typeface="Wingdings" charset="2"/>
              <a:buChar char=""/>
            </a:pPr>
            <a:r>
              <a:rPr b="0" lang="fr-FR" sz="2200" spc="-1" strike="noStrike">
                <a:solidFill>
                  <a:srgbClr val="000000"/>
                </a:solidFill>
                <a:latin typeface="Calibri"/>
                <a:ea typeface="ヒラギノ角ゴ Pro W3"/>
              </a:rPr>
              <a:t>Les effets cocktails, </a:t>
            </a:r>
            <a:endParaRPr b="0" lang="fr-FR" sz="2200" spc="-1" strike="noStrike">
              <a:latin typeface="Arial"/>
            </a:endParaRPr>
          </a:p>
          <a:p>
            <a:pPr marL="343080" indent="-342360">
              <a:lnSpc>
                <a:spcPct val="100000"/>
              </a:lnSpc>
              <a:spcBef>
                <a:spcPts val="799"/>
              </a:spcBef>
              <a:buClr>
                <a:srgbClr val="000000"/>
              </a:buClr>
              <a:buFont typeface="Wingdings" charset="2"/>
              <a:buChar char=""/>
            </a:pPr>
            <a:r>
              <a:rPr b="0" lang="fr-FR" sz="2200" spc="-1" strike="noStrike">
                <a:solidFill>
                  <a:srgbClr val="000000"/>
                </a:solidFill>
                <a:latin typeface="Calibri"/>
                <a:ea typeface="ヒラギノ角ゴ Pro W3"/>
              </a:rPr>
              <a:t>Les PPRT </a:t>
            </a:r>
            <a:endParaRPr b="0" lang="fr-FR" sz="2200" spc="-1" strike="noStrike">
              <a:latin typeface="Arial"/>
            </a:endParaRPr>
          </a:p>
          <a:p>
            <a:pPr marL="343080" indent="-342360">
              <a:lnSpc>
                <a:spcPct val="100000"/>
              </a:lnSpc>
              <a:spcBef>
                <a:spcPts val="799"/>
              </a:spcBef>
              <a:buClr>
                <a:srgbClr val="000000"/>
              </a:buClr>
              <a:buFont typeface="Wingdings" charset="2"/>
              <a:buChar char=""/>
            </a:pPr>
            <a:r>
              <a:rPr b="0" lang="fr-FR" sz="2200" spc="-1" strike="noStrike">
                <a:solidFill>
                  <a:srgbClr val="000000"/>
                </a:solidFill>
                <a:latin typeface="Calibri"/>
                <a:ea typeface="ヒラギノ角ゴ Pro W3"/>
              </a:rPr>
              <a:t> </a:t>
            </a:r>
            <a:r>
              <a:rPr b="0" lang="fr-FR" sz="2100" spc="-1" strike="noStrike">
                <a:solidFill>
                  <a:srgbClr val="000000"/>
                </a:solidFill>
                <a:latin typeface="Calibri"/>
                <a:ea typeface="ヒラギノ角ゴ Pro W3"/>
              </a:rPr>
              <a:t>Le Comité Social et économique</a:t>
            </a:r>
            <a:endParaRPr b="0" lang="fr-FR" sz="2100" spc="-1" strike="noStrike">
              <a:latin typeface="Arial"/>
            </a:endParaRPr>
          </a:p>
          <a:p>
            <a:pPr>
              <a:lnSpc>
                <a:spcPct val="100000"/>
              </a:lnSpc>
              <a:spcBef>
                <a:spcPts val="799"/>
              </a:spcBef>
            </a:pPr>
            <a:endParaRPr b="0" lang="fr-FR" sz="2100" spc="-1" strike="noStrike">
              <a:latin typeface="Arial"/>
            </a:endParaRPr>
          </a:p>
          <a:p>
            <a:pPr>
              <a:lnSpc>
                <a:spcPct val="100000"/>
              </a:lnSpc>
              <a:spcBef>
                <a:spcPts val="799"/>
              </a:spcBef>
            </a:pPr>
            <a:endParaRPr b="0" lang="fr-FR" sz="2100" spc="-1" strike="noStrike">
              <a:latin typeface="Arial"/>
            </a:endParaRPr>
          </a:p>
          <a:p>
            <a:pPr>
              <a:lnSpc>
                <a:spcPct val="100000"/>
              </a:lnSpc>
              <a:spcBef>
                <a:spcPts val="799"/>
              </a:spcBef>
            </a:pPr>
            <a:endParaRPr b="0" lang="fr-FR" sz="2100" spc="-1" strike="noStrike">
              <a:latin typeface="Arial"/>
            </a:endParaRPr>
          </a:p>
          <a:p>
            <a:pPr>
              <a:lnSpc>
                <a:spcPct val="100000"/>
              </a:lnSpc>
              <a:spcBef>
                <a:spcPts val="799"/>
              </a:spcBef>
            </a:pPr>
            <a:endParaRPr b="0" lang="fr-FR" sz="2100" spc="-1" strike="noStrike">
              <a:latin typeface="Arial"/>
            </a:endParaRPr>
          </a:p>
          <a:p>
            <a:pPr>
              <a:lnSpc>
                <a:spcPct val="100000"/>
              </a:lnSpc>
              <a:spcBef>
                <a:spcPts val="799"/>
              </a:spcBef>
            </a:pPr>
            <a:endParaRPr b="0" lang="fr-FR" sz="2100" spc="-1" strike="noStrike">
              <a:latin typeface="Arial"/>
            </a:endParaRPr>
          </a:p>
          <a:p>
            <a:pPr>
              <a:lnSpc>
                <a:spcPct val="100000"/>
              </a:lnSpc>
              <a:spcBef>
                <a:spcPts val="799"/>
              </a:spcBef>
            </a:pPr>
            <a:endParaRPr b="0" lang="fr-FR" sz="2100" spc="-1" strike="noStrike">
              <a:latin typeface="Arial"/>
            </a:endParaRPr>
          </a:p>
        </p:txBody>
      </p:sp>
      <p:sp>
        <p:nvSpPr>
          <p:cNvPr id="343" name="CustomShape 6"/>
          <p:cNvSpPr/>
          <p:nvPr/>
        </p:nvSpPr>
        <p:spPr>
          <a:xfrm>
            <a:off x="4712400" y="1200960"/>
            <a:ext cx="3819240" cy="1765800"/>
          </a:xfrm>
          <a:prstGeom prst="rect">
            <a:avLst/>
          </a:prstGeom>
          <a:noFill/>
          <a:ln>
            <a:noFill/>
          </a:ln>
        </p:spPr>
        <p:style>
          <a:lnRef idx="0"/>
          <a:fillRef idx="0"/>
          <a:effectRef idx="0"/>
          <a:fontRef idx="minor"/>
        </p:style>
        <p:txBody>
          <a:bodyPr lIns="90000" rIns="90000" tIns="45000" bIns="45000">
            <a:spAutoFit/>
          </a:bodyPr>
          <a:p>
            <a:pPr marL="216000" indent="-215640">
              <a:lnSpc>
                <a:spcPct val="100000"/>
              </a:lnSpc>
              <a:buClr>
                <a:srgbClr val="000000"/>
              </a:buClr>
              <a:buFont typeface="Wingdings" charset="2"/>
              <a:buChar char=""/>
            </a:pPr>
            <a:r>
              <a:rPr b="0" lang="fr-FR" sz="2200" spc="-1" strike="noStrike">
                <a:solidFill>
                  <a:srgbClr val="000000"/>
                </a:solidFill>
                <a:latin typeface="Calibri"/>
                <a:ea typeface="ヒラギノ角ゴ Pro W3"/>
              </a:rPr>
              <a:t>Le contrôle de l’exposition </a:t>
            </a:r>
            <a:endParaRPr b="0" lang="fr-FR" sz="2200" spc="-1" strike="noStrike">
              <a:latin typeface="Arial"/>
            </a:endParaRPr>
          </a:p>
          <a:p>
            <a:pPr>
              <a:lnSpc>
                <a:spcPct val="100000"/>
              </a:lnSpc>
            </a:pPr>
            <a:r>
              <a:rPr b="0" lang="fr-FR" sz="2200" spc="-1" strike="noStrike">
                <a:solidFill>
                  <a:srgbClr val="000000"/>
                </a:solidFill>
                <a:latin typeface="Calibri"/>
                <a:ea typeface="ヒラギノ角ゴ Pro W3"/>
              </a:rPr>
              <a:t>  </a:t>
            </a:r>
            <a:r>
              <a:rPr b="0" lang="fr-FR" sz="2200" spc="-1" strike="noStrike">
                <a:solidFill>
                  <a:srgbClr val="000000"/>
                </a:solidFill>
                <a:latin typeface="Calibri"/>
                <a:ea typeface="ヒラギノ角ゴ Pro W3"/>
              </a:rPr>
              <a:t>chimique des travailleurs</a:t>
            </a:r>
            <a:endParaRPr b="0" lang="fr-FR" sz="2200" spc="-1" strike="noStrike">
              <a:latin typeface="Arial"/>
            </a:endParaRPr>
          </a:p>
          <a:p>
            <a:pPr marL="216000" indent="-215640">
              <a:lnSpc>
                <a:spcPct val="100000"/>
              </a:lnSpc>
              <a:buClr>
                <a:srgbClr val="000000"/>
              </a:buClr>
              <a:buFont typeface="Wingdings" charset="2"/>
              <a:buChar char=""/>
            </a:pPr>
            <a:r>
              <a:rPr b="0" lang="fr-FR" sz="2200" spc="-1" strike="noStrike">
                <a:solidFill>
                  <a:srgbClr val="000000"/>
                </a:solidFill>
                <a:latin typeface="Calibri"/>
                <a:ea typeface="ヒラギノ角ゴ Pro W3"/>
              </a:rPr>
              <a:t>La sureté des sites SEVESO</a:t>
            </a:r>
            <a:endParaRPr b="0" lang="fr-FR" sz="2200" spc="-1" strike="noStrike">
              <a:latin typeface="Arial"/>
            </a:endParaRPr>
          </a:p>
          <a:p>
            <a:pPr marL="216000" indent="-215640">
              <a:lnSpc>
                <a:spcPct val="100000"/>
              </a:lnSpc>
              <a:buClr>
                <a:srgbClr val="000000"/>
              </a:buClr>
              <a:buFont typeface="Wingdings" charset="2"/>
              <a:buChar char=""/>
            </a:pPr>
            <a:r>
              <a:rPr b="0" lang="fr-FR" sz="2200" spc="-1" strike="noStrike">
                <a:solidFill>
                  <a:srgbClr val="000000"/>
                </a:solidFill>
                <a:latin typeface="Calibri"/>
                <a:ea typeface="ヒラギノ角ゴ Pro W3"/>
              </a:rPr>
              <a:t>La gestion des DASRI, sujet à</a:t>
            </a:r>
            <a:endParaRPr b="0" lang="fr-FR" sz="2200" spc="-1" strike="noStrike">
              <a:latin typeface="Arial"/>
            </a:endParaRPr>
          </a:p>
          <a:p>
            <a:pPr>
              <a:lnSpc>
                <a:spcPct val="100000"/>
              </a:lnSpc>
            </a:pPr>
            <a:r>
              <a:rPr b="0" lang="fr-FR" sz="2200" spc="-1" strike="noStrike">
                <a:solidFill>
                  <a:srgbClr val="000000"/>
                </a:solidFill>
                <a:latin typeface="Calibri"/>
                <a:ea typeface="ヒラギノ角ゴ Pro W3"/>
              </a:rPr>
              <a:t>  </a:t>
            </a:r>
            <a:r>
              <a:rPr b="0" lang="fr-FR" sz="2200" spc="-1" strike="noStrike">
                <a:solidFill>
                  <a:srgbClr val="000000"/>
                </a:solidFill>
                <a:latin typeface="Calibri"/>
                <a:ea typeface="ヒラギノ角ゴ Pro W3"/>
              </a:rPr>
              <a:t>nouveau  abordé hier</a:t>
            </a:r>
            <a:endParaRPr b="0" lang="fr-FR" sz="2200" spc="-1" strike="noStrike">
              <a:latin typeface="Arial"/>
            </a:endParaRPr>
          </a:p>
        </p:txBody>
      </p:sp>
      <p:pic>
        <p:nvPicPr>
          <p:cNvPr id="344" name="Image 5" descr=""/>
          <p:cNvPicPr/>
          <p:nvPr/>
        </p:nvPicPr>
        <p:blipFill>
          <a:blip r:embed="rId2"/>
          <a:stretch/>
        </p:blipFill>
        <p:spPr>
          <a:xfrm>
            <a:off x="7426800" y="6088680"/>
            <a:ext cx="1716480" cy="768600"/>
          </a:xfrm>
          <a:prstGeom prst="rect">
            <a:avLst/>
          </a:prstGeom>
          <a:ln>
            <a:noFill/>
          </a:ln>
        </p:spPr>
      </p:pic>
    </p:spTree>
  </p:cSld>
  <mc:AlternateContent>
    <mc:Choice Requires="p14">
      <p:transition spd="slow" p14:dur="2000"/>
    </mc:Choice>
    <mc:Fallback>
      <p:transition spd="slow"/>
    </mc:Fallback>
  </mc:AlternateContent>
  <p:timing>
    <p:tnLst>
      <p:par>
        <p:cTn id="38" dur="indefinite" restart="never" nodeType="tmRoot">
          <p:childTnLst>
            <p:seq>
              <p:cTn id="39"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CustomShape 1"/>
          <p:cNvSpPr/>
          <p:nvPr/>
        </p:nvSpPr>
        <p:spPr>
          <a:xfrm>
            <a:off x="685800" y="2130480"/>
            <a:ext cx="7771680" cy="1469160"/>
          </a:xfrm>
          <a:prstGeom prst="rect">
            <a:avLst/>
          </a:prstGeom>
          <a:noFill/>
          <a:ln w="9360">
            <a:noFill/>
          </a:ln>
        </p:spPr>
        <p:style>
          <a:lnRef idx="0"/>
          <a:fillRef idx="0"/>
          <a:effectRef idx="0"/>
          <a:fontRef idx="minor"/>
        </p:style>
      </p:sp>
      <p:sp>
        <p:nvSpPr>
          <p:cNvPr id="346" name="CustomShape 2"/>
          <p:cNvSpPr/>
          <p:nvPr/>
        </p:nvSpPr>
        <p:spPr>
          <a:xfrm>
            <a:off x="685800" y="3886200"/>
            <a:ext cx="7771680" cy="1375560"/>
          </a:xfrm>
          <a:prstGeom prst="rect">
            <a:avLst/>
          </a:prstGeom>
          <a:noFill/>
          <a:ln w="9360">
            <a:noFill/>
          </a:ln>
        </p:spPr>
        <p:style>
          <a:lnRef idx="0"/>
          <a:fillRef idx="0"/>
          <a:effectRef idx="0"/>
          <a:fontRef idx="minor"/>
        </p:style>
      </p:sp>
      <p:pic>
        <p:nvPicPr>
          <p:cNvPr id="347" name="Image 3" descr=""/>
          <p:cNvPicPr/>
          <p:nvPr/>
        </p:nvPicPr>
        <p:blipFill>
          <a:blip r:embed="rId1"/>
          <a:stretch/>
        </p:blipFill>
        <p:spPr>
          <a:xfrm>
            <a:off x="0" y="6233040"/>
            <a:ext cx="1511280" cy="624240"/>
          </a:xfrm>
          <a:prstGeom prst="rect">
            <a:avLst/>
          </a:prstGeom>
          <a:ln>
            <a:noFill/>
          </a:ln>
        </p:spPr>
      </p:pic>
      <p:sp>
        <p:nvSpPr>
          <p:cNvPr id="348" name="CustomShape 3"/>
          <p:cNvSpPr/>
          <p:nvPr/>
        </p:nvSpPr>
        <p:spPr>
          <a:xfrm>
            <a:off x="2518560" y="285840"/>
            <a:ext cx="4348800" cy="10954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endParaRPr b="0" lang="fr-FR" sz="1800" spc="-1" strike="noStrike">
              <a:latin typeface="Arial"/>
            </a:endParaRPr>
          </a:p>
          <a:p>
            <a:pPr algn="ctr">
              <a:lnSpc>
                <a:spcPct val="100000"/>
              </a:lnSpc>
            </a:pPr>
            <a:r>
              <a:rPr b="0" lang="fr-FR" sz="2400" spc="-1" strike="noStrike">
                <a:solidFill>
                  <a:srgbClr val="ffffff"/>
                </a:solidFill>
                <a:latin typeface="Calibri"/>
                <a:ea typeface="ヒラギノ角ゴ Pro W3"/>
              </a:rPr>
              <a:t>UNE BASE DOCUMENTAIRE RICHE</a:t>
            </a:r>
            <a:endParaRPr b="0" lang="fr-FR" sz="2400" spc="-1" strike="noStrike">
              <a:latin typeface="Arial"/>
            </a:endParaRPr>
          </a:p>
          <a:p>
            <a:pPr algn="ctr">
              <a:lnSpc>
                <a:spcPct val="100000"/>
              </a:lnSpc>
            </a:pPr>
            <a:endParaRPr b="0" lang="fr-FR" sz="2400" spc="-1" strike="noStrike">
              <a:latin typeface="Arial"/>
            </a:endParaRPr>
          </a:p>
        </p:txBody>
      </p:sp>
      <p:pic>
        <p:nvPicPr>
          <p:cNvPr id="349" name="Image 5" descr=""/>
          <p:cNvPicPr/>
          <p:nvPr/>
        </p:nvPicPr>
        <p:blipFill>
          <a:blip r:embed="rId2"/>
          <a:stretch/>
        </p:blipFill>
        <p:spPr>
          <a:xfrm>
            <a:off x="7426800" y="6088680"/>
            <a:ext cx="1716480" cy="768600"/>
          </a:xfrm>
          <a:prstGeom prst="rect">
            <a:avLst/>
          </a:prstGeom>
          <a:ln>
            <a:noFill/>
          </a:ln>
        </p:spPr>
      </p:pic>
      <p:sp>
        <p:nvSpPr>
          <p:cNvPr id="350" name="CustomShape 4"/>
          <p:cNvSpPr/>
          <p:nvPr/>
        </p:nvSpPr>
        <p:spPr>
          <a:xfrm>
            <a:off x="611640" y="1071720"/>
            <a:ext cx="8075160" cy="7603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r-FR" sz="2200" spc="-1" strike="noStrike">
                <a:solidFill>
                  <a:srgbClr val="000000"/>
                </a:solidFill>
                <a:latin typeface="Calibri"/>
                <a:ea typeface="ヒラギノ角ゴ Pro W3"/>
              </a:rPr>
              <a:t>Plus de 500 articles et publications accessibles à l’ensemble des adhérents à partir du site internet :</a:t>
            </a:r>
            <a:endParaRPr b="0" lang="fr-FR" sz="2200" spc="-1" strike="noStrike">
              <a:latin typeface="Arial"/>
            </a:endParaRPr>
          </a:p>
        </p:txBody>
      </p:sp>
      <p:pic>
        <p:nvPicPr>
          <p:cNvPr id="351" name="Image 8" descr=""/>
          <p:cNvPicPr/>
          <p:nvPr/>
        </p:nvPicPr>
        <p:blipFill>
          <a:blip r:embed="rId3"/>
          <a:stretch/>
        </p:blipFill>
        <p:spPr>
          <a:xfrm>
            <a:off x="648360" y="1841040"/>
            <a:ext cx="7828560" cy="4587840"/>
          </a:xfrm>
          <a:prstGeom prst="rect">
            <a:avLst/>
          </a:prstGeom>
          <a:ln>
            <a:noFill/>
          </a:ln>
          <a:effectLst>
            <a:outerShdw algn="tl" blurRad="190500" rotWithShape="0">
              <a:srgbClr val="000000">
                <a:alpha val="70000"/>
              </a:srgbClr>
            </a:outerShdw>
          </a:effectLst>
        </p:spPr>
      </p:pic>
    </p:spTree>
  </p:cSld>
  <mc:AlternateContent>
    <mc:Choice Requires="p14">
      <p:transition spd="slow" p14:dur="2000"/>
    </mc:Choice>
    <mc:Fallback>
      <p:transition spd="slow"/>
    </mc:Fallback>
  </mc:AlternateContent>
  <p:timing>
    <p:tnLst>
      <p:par>
        <p:cTn id="40" dur="indefinite" restart="never" nodeType="tmRoot">
          <p:childTnLst>
            <p:seq>
              <p:cTn id="41"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CustomShape 1"/>
          <p:cNvSpPr/>
          <p:nvPr/>
        </p:nvSpPr>
        <p:spPr>
          <a:xfrm>
            <a:off x="685800" y="2130480"/>
            <a:ext cx="7771680" cy="1469160"/>
          </a:xfrm>
          <a:prstGeom prst="rect">
            <a:avLst/>
          </a:prstGeom>
          <a:noFill/>
          <a:ln w="9360">
            <a:noFill/>
          </a:ln>
        </p:spPr>
        <p:style>
          <a:lnRef idx="0"/>
          <a:fillRef idx="0"/>
          <a:effectRef idx="0"/>
          <a:fontRef idx="minor"/>
        </p:style>
      </p:sp>
      <p:sp>
        <p:nvSpPr>
          <p:cNvPr id="353" name="CustomShape 2"/>
          <p:cNvSpPr/>
          <p:nvPr/>
        </p:nvSpPr>
        <p:spPr>
          <a:xfrm>
            <a:off x="685800" y="3886200"/>
            <a:ext cx="7771680" cy="1375560"/>
          </a:xfrm>
          <a:prstGeom prst="rect">
            <a:avLst/>
          </a:prstGeom>
          <a:noFill/>
          <a:ln w="9360">
            <a:noFill/>
          </a:ln>
        </p:spPr>
        <p:style>
          <a:lnRef idx="0"/>
          <a:fillRef idx="0"/>
          <a:effectRef idx="0"/>
          <a:fontRef idx="minor"/>
        </p:style>
      </p:sp>
      <p:pic>
        <p:nvPicPr>
          <p:cNvPr id="354" name="Image 3" descr=""/>
          <p:cNvPicPr/>
          <p:nvPr/>
        </p:nvPicPr>
        <p:blipFill>
          <a:blip r:embed="rId1"/>
          <a:stretch/>
        </p:blipFill>
        <p:spPr>
          <a:xfrm>
            <a:off x="0" y="6233040"/>
            <a:ext cx="1511280" cy="624240"/>
          </a:xfrm>
          <a:prstGeom prst="rect">
            <a:avLst/>
          </a:prstGeom>
          <a:ln>
            <a:noFill/>
          </a:ln>
        </p:spPr>
      </p:pic>
      <p:pic>
        <p:nvPicPr>
          <p:cNvPr id="355" name="Image 5" descr=""/>
          <p:cNvPicPr/>
          <p:nvPr/>
        </p:nvPicPr>
        <p:blipFill>
          <a:blip r:embed="rId2"/>
          <a:stretch/>
        </p:blipFill>
        <p:spPr>
          <a:xfrm>
            <a:off x="7426800" y="6088680"/>
            <a:ext cx="1716480" cy="768600"/>
          </a:xfrm>
          <a:prstGeom prst="rect">
            <a:avLst/>
          </a:prstGeom>
          <a:ln>
            <a:noFill/>
          </a:ln>
        </p:spPr>
      </p:pic>
      <p:sp>
        <p:nvSpPr>
          <p:cNvPr id="356" name="CustomShape 3"/>
          <p:cNvSpPr/>
          <p:nvPr/>
        </p:nvSpPr>
        <p:spPr>
          <a:xfrm>
            <a:off x="755640" y="1435680"/>
            <a:ext cx="7776000" cy="44470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fr-FR" sz="2200" spc="-1" strike="noStrike">
                <a:solidFill>
                  <a:srgbClr val="000000"/>
                </a:solidFill>
                <a:latin typeface="Calibri"/>
                <a:ea typeface="ヒラギノ角ゴ Pro W3"/>
              </a:rPr>
              <a:t>Les SPPPI ont un véritable rôle à jouer dans la diffusion de l’information envers tous les acteurs. Certains proposent des actions aux publics scolaires.</a:t>
            </a:r>
            <a:endParaRPr b="0" lang="fr-FR" sz="2200" spc="-1" strike="noStrike">
              <a:latin typeface="Arial"/>
            </a:endParaRPr>
          </a:p>
          <a:p>
            <a:pPr>
              <a:lnSpc>
                <a:spcPct val="100000"/>
              </a:lnSpc>
            </a:pPr>
            <a:r>
              <a:rPr b="0" lang="fr-FR" sz="2200" spc="-1" strike="noStrike">
                <a:solidFill>
                  <a:srgbClr val="000000"/>
                </a:solidFill>
                <a:latin typeface="Calibri"/>
                <a:ea typeface="ヒラギノ角ゴ Pro W3"/>
              </a:rPr>
              <a:t>En PACA, la concertation s’est élargie aux habitants d’un territoire : les 21 communes du pourtour de l'Étang de Berre, dans le cadre du projet « </a:t>
            </a:r>
            <a:r>
              <a:rPr b="1" lang="fr-FR" sz="2200" spc="-1" strike="noStrike">
                <a:solidFill>
                  <a:srgbClr val="000000"/>
                </a:solidFill>
                <a:latin typeface="Calibri"/>
                <a:ea typeface="ヒラギノ角ゴ Pro W3"/>
              </a:rPr>
              <a:t>RÉPONSES</a:t>
            </a:r>
            <a:r>
              <a:rPr b="0" lang="fr-FR" sz="2200" spc="-1" strike="noStrike">
                <a:solidFill>
                  <a:srgbClr val="000000"/>
                </a:solidFill>
                <a:latin typeface="Calibri"/>
                <a:ea typeface="ヒラギノ角ゴ Pro W3"/>
              </a:rPr>
              <a:t> ».</a:t>
            </a:r>
            <a:endParaRPr b="0" lang="fr-FR" sz="2200" spc="-1" strike="noStrike">
              <a:latin typeface="Arial"/>
            </a:endParaRPr>
          </a:p>
          <a:p>
            <a:pPr>
              <a:lnSpc>
                <a:spcPct val="100000"/>
              </a:lnSpc>
            </a:pPr>
            <a:endParaRPr b="0" lang="fr-FR" sz="2200" spc="-1" strike="noStrike">
              <a:latin typeface="Arial"/>
            </a:endParaRPr>
          </a:p>
          <a:p>
            <a:pPr algn="just">
              <a:lnSpc>
                <a:spcPct val="100000"/>
              </a:lnSpc>
            </a:pPr>
            <a:r>
              <a:rPr b="0" lang="fr-FR" sz="2200" spc="-1" strike="noStrike">
                <a:solidFill>
                  <a:srgbClr val="000000"/>
                </a:solidFill>
                <a:latin typeface="Calibri"/>
                <a:ea typeface="Times New Roman"/>
              </a:rPr>
              <a:t>Pour la ville de Vitrolles, adhérer au </a:t>
            </a:r>
            <a:r>
              <a:rPr b="1" lang="fr-FR" sz="2200" spc="-1" strike="noStrike">
                <a:solidFill>
                  <a:srgbClr val="000000"/>
                </a:solidFill>
                <a:latin typeface="Calibri"/>
                <a:ea typeface="Times New Roman"/>
              </a:rPr>
              <a:t>SPPPI PACA </a:t>
            </a:r>
            <a:r>
              <a:rPr b="0" lang="fr-FR" sz="2200" spc="-1" strike="noStrike">
                <a:solidFill>
                  <a:srgbClr val="000000"/>
                </a:solidFill>
                <a:latin typeface="Calibri"/>
                <a:ea typeface="Times New Roman"/>
              </a:rPr>
              <a:t>est une évidence,</a:t>
            </a:r>
            <a:r>
              <a:rPr b="0" lang="fr-FR" sz="2200" spc="-1" strike="noStrike">
                <a:solidFill>
                  <a:srgbClr val="000000"/>
                </a:solidFill>
                <a:latin typeface="Calibri"/>
                <a:ea typeface="ヒラギノ角ゴ Pro W3"/>
              </a:rPr>
              <a:t>  tant par</a:t>
            </a:r>
            <a:r>
              <a:rPr b="0" lang="fr-FR" sz="2200" spc="-1" strike="noStrike">
                <a:solidFill>
                  <a:srgbClr val="000000"/>
                </a:solidFill>
                <a:latin typeface="Calibri"/>
                <a:ea typeface="Times New Roman"/>
              </a:rPr>
              <a:t> la pertinence des actions entreprises que de l’intérêt d’avoir accès aux informations concernant les avancées en matière de prévention des pollutions industrielles dans la région mais aussi, faire valoir l’avis des collectivités sur les différents sujets abordés.</a:t>
            </a:r>
            <a:endParaRPr b="0" lang="fr-FR" sz="2200" spc="-1" strike="noStrike">
              <a:latin typeface="Arial"/>
            </a:endParaRPr>
          </a:p>
        </p:txBody>
      </p:sp>
    </p:spTree>
  </p:cSld>
  <mc:AlternateContent>
    <mc:Choice Requires="p14">
      <p:transition spd="slow" p14:dur="2000"/>
    </mc:Choice>
    <mc:Fallback>
      <p:transition spd="slow"/>
    </mc:Fallback>
  </mc:AlternateContent>
  <p:timing>
    <p:tnLst>
      <p:par>
        <p:cTn id="42" dur="indefinite" restart="never" nodeType="tmRoot">
          <p:childTnLst>
            <p:seq>
              <p:cTn id="43"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7" name="CustomShape 1"/>
          <p:cNvSpPr/>
          <p:nvPr/>
        </p:nvSpPr>
        <p:spPr>
          <a:xfrm>
            <a:off x="431640" y="1368360"/>
            <a:ext cx="8206560" cy="198036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800" spc="-1" strike="noStrike">
                <a:solidFill>
                  <a:srgbClr val="000000"/>
                </a:solidFill>
                <a:latin typeface="Calibri"/>
                <a:ea typeface="ヒラギノ角ゴ Pro W3"/>
              </a:rPr>
              <a:t>Orientations stratégiques des SPPPI  </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r>
              <a:rPr b="0" lang="fr-FR" sz="2800" spc="-1" strike="noStrike">
                <a:solidFill>
                  <a:srgbClr val="000000"/>
                </a:solidFill>
                <a:latin typeface="Calibri"/>
                <a:ea typeface="ヒラギノ角ゴ Pro W3"/>
              </a:rPr>
              <a:t>→ </a:t>
            </a:r>
            <a:r>
              <a:rPr b="0" lang="fr-FR" sz="2800" spc="-1" strike="noStrike">
                <a:solidFill>
                  <a:srgbClr val="000000"/>
                </a:solidFill>
                <a:latin typeface="Calibri"/>
                <a:ea typeface="ヒラギノ角ゴ Pro W3"/>
              </a:rPr>
              <a:t>Consolider notre ancrage territorial</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r>
              <a:rPr b="0" lang="fr-FR" sz="2800" spc="-1" strike="noStrike">
                <a:solidFill>
                  <a:srgbClr val="000000"/>
                </a:solidFill>
                <a:latin typeface="Calibri"/>
                <a:ea typeface="ヒラギノ角ゴ Pro W3"/>
              </a:rPr>
              <a:t>→ </a:t>
            </a:r>
            <a:r>
              <a:rPr b="0" lang="fr-FR" sz="2800" spc="-1" strike="noStrike">
                <a:solidFill>
                  <a:srgbClr val="000000"/>
                </a:solidFill>
                <a:latin typeface="Calibri"/>
                <a:ea typeface="ヒラギノ角ゴ Pro W3"/>
              </a:rPr>
              <a:t>Accroître la diffusion de l’information (vulgarisée) pour tous publics </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r>
              <a:rPr b="0" lang="fr-FR" sz="2800" spc="-1" strike="noStrike">
                <a:solidFill>
                  <a:srgbClr val="000000"/>
                </a:solidFill>
                <a:latin typeface="Calibri"/>
                <a:ea typeface="ヒラギノ角ゴ Pro W3"/>
              </a:rPr>
              <a:t>→ </a:t>
            </a:r>
            <a:r>
              <a:rPr b="0" lang="fr-FR" sz="2800" spc="-1" strike="noStrike">
                <a:solidFill>
                  <a:srgbClr val="000000"/>
                </a:solidFill>
                <a:latin typeface="Calibri"/>
                <a:ea typeface="ヒラギノ角ゴ Pro W3"/>
              </a:rPr>
              <a:t>Faciliter la concertation sur nos territoires </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endParaRPr b="0" lang="fr-FR" sz="2800" spc="-1" strike="noStrike">
              <a:latin typeface="Arial"/>
            </a:endParaRPr>
          </a:p>
        </p:txBody>
      </p:sp>
      <p:sp>
        <p:nvSpPr>
          <p:cNvPr id="358" name="CustomShape 2"/>
          <p:cNvSpPr/>
          <p:nvPr/>
        </p:nvSpPr>
        <p:spPr>
          <a:xfrm>
            <a:off x="2303640" y="142920"/>
            <a:ext cx="4823640" cy="66600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600" spc="-1" strike="noStrike">
                <a:solidFill>
                  <a:srgbClr val="ffffff"/>
                </a:solidFill>
                <a:latin typeface="Calibri"/>
                <a:ea typeface="ヒラギノ角ゴ Pro W3"/>
              </a:rPr>
              <a:t>Information – concertation accompagnement </a:t>
            </a:r>
            <a:endParaRPr b="0" lang="fr-FR" sz="2600" spc="-1" strike="noStrike">
              <a:latin typeface="Arial"/>
            </a:endParaRPr>
          </a:p>
        </p:txBody>
      </p:sp>
    </p:spTree>
  </p:cSld>
  <mc:AlternateContent>
    <mc:Choice Requires="p14">
      <p:transition spd="slow" p14:dur="2000"/>
    </mc:Choice>
    <mc:Fallback>
      <p:transition spd="slow"/>
    </mc:Fallback>
  </mc:AlternateContent>
  <p:timing>
    <p:tnLst>
      <p:par>
        <p:cTn id="44" dur="indefinite" restart="never" nodeType="tmRoot">
          <p:childTnLst>
            <p:seq>
              <p:cTn id="45"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9" name="CustomShape 1"/>
          <p:cNvSpPr/>
          <p:nvPr/>
        </p:nvSpPr>
        <p:spPr>
          <a:xfrm>
            <a:off x="576360" y="1655640"/>
            <a:ext cx="8063640" cy="268056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600" spc="-1" strike="noStrike">
                <a:solidFill>
                  <a:srgbClr val="000000"/>
                </a:solidFill>
                <a:latin typeface="Calibri"/>
                <a:ea typeface="ヒラギノ角ゴ Pro W3"/>
              </a:rPr>
              <a:t>La prévention des risques : la mission emblématique des SPPPI</a:t>
            </a:r>
            <a:endParaRPr b="0" lang="fr-FR" sz="2600" spc="-1" strike="noStrike">
              <a:latin typeface="Arial"/>
            </a:endParaRPr>
          </a:p>
          <a:p>
            <a:pPr>
              <a:lnSpc>
                <a:spcPct val="100000"/>
              </a:lnSpc>
            </a:pPr>
            <a:endParaRPr b="0" lang="fr-FR" sz="2600" spc="-1" strike="noStrike">
              <a:latin typeface="Arial"/>
            </a:endParaRPr>
          </a:p>
          <a:p>
            <a:pPr>
              <a:lnSpc>
                <a:spcPct val="100000"/>
              </a:lnSpc>
            </a:pPr>
            <a:r>
              <a:rPr b="0" lang="fr-FR" sz="2400" spc="-1" strike="noStrike">
                <a:solidFill>
                  <a:srgbClr val="000000"/>
                </a:solidFill>
                <a:latin typeface="Calibri"/>
                <a:ea typeface="ヒラギノ角ゴ Pro W3"/>
              </a:rPr>
              <a:t>L’exemple de la campagne d’information les Bons réflexes en Auvergne-Rhône-Alpes</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Par M. </a:t>
            </a:r>
            <a:r>
              <a:rPr b="1" lang="fr-FR" sz="2400" spc="-1" strike="noStrike">
                <a:solidFill>
                  <a:srgbClr val="000000"/>
                </a:solidFill>
                <a:latin typeface="Calibri"/>
                <a:ea typeface="ヒラギノ角ゴ Pro W3"/>
              </a:rPr>
              <a:t>Patrick POUCHOT</a:t>
            </a:r>
            <a:r>
              <a:rPr b="0" lang="fr-FR" sz="2400" spc="-1" strike="noStrike">
                <a:solidFill>
                  <a:srgbClr val="000000"/>
                </a:solidFill>
                <a:latin typeface="Calibri"/>
                <a:ea typeface="ヒラギノ角ゴ Pro W3"/>
              </a:rPr>
              <a:t>, responsable communication de Vencorex (industriel, 38)</a:t>
            </a:r>
            <a:endParaRPr b="0" lang="fr-FR" sz="2400" spc="-1" strike="noStrike">
              <a:latin typeface="Arial"/>
            </a:endParaRPr>
          </a:p>
          <a:p>
            <a:pPr>
              <a:lnSpc>
                <a:spcPct val="100000"/>
              </a:lnSpc>
            </a:pPr>
            <a:endParaRPr b="0" lang="fr-FR" sz="2400" spc="-1" strike="noStrike">
              <a:latin typeface="Arial"/>
            </a:endParaRPr>
          </a:p>
        </p:txBody>
      </p:sp>
      <p:sp>
        <p:nvSpPr>
          <p:cNvPr id="360" name="CustomShape 2"/>
          <p:cNvSpPr/>
          <p:nvPr/>
        </p:nvSpPr>
        <p:spPr>
          <a:xfrm>
            <a:off x="3978360" y="4398840"/>
            <a:ext cx="4949280" cy="1731240"/>
          </a:xfrm>
          <a:prstGeom prst="rect">
            <a:avLst/>
          </a:prstGeom>
          <a:noFill/>
          <a:ln w="9360">
            <a:noFill/>
          </a:ln>
        </p:spPr>
        <p:style>
          <a:lnRef idx="0"/>
          <a:fillRef idx="0"/>
          <a:effectRef idx="0"/>
          <a:fontRef idx="minor"/>
        </p:style>
      </p:sp>
    </p:spTree>
  </p:cSld>
  <mc:AlternateContent>
    <mc:Choice Requires="p14">
      <p:transition spd="slow" p14:dur="2000"/>
    </mc:Choice>
    <mc:Fallback>
      <p:transition spd="slow"/>
    </mc:Fallback>
  </mc:AlternateContent>
  <p:timing>
    <p:tnLst>
      <p:par>
        <p:cTn id="46" dur="indefinite" restart="never" nodeType="tmRoot">
          <p:childTnLst>
            <p:seq>
              <p:cTn id="47"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CustomShape 1"/>
          <p:cNvSpPr/>
          <p:nvPr/>
        </p:nvSpPr>
        <p:spPr>
          <a:xfrm>
            <a:off x="685800" y="2130480"/>
            <a:ext cx="7771680" cy="1469160"/>
          </a:xfrm>
          <a:prstGeom prst="rect">
            <a:avLst/>
          </a:prstGeom>
          <a:noFill/>
          <a:ln w="9360">
            <a:noFill/>
          </a:ln>
        </p:spPr>
        <p:style>
          <a:lnRef idx="0"/>
          <a:fillRef idx="0"/>
          <a:effectRef idx="0"/>
          <a:fontRef idx="minor"/>
        </p:style>
      </p:sp>
      <p:sp>
        <p:nvSpPr>
          <p:cNvPr id="292" name="CustomShape 2"/>
          <p:cNvSpPr/>
          <p:nvPr/>
        </p:nvSpPr>
        <p:spPr>
          <a:xfrm>
            <a:off x="685800" y="3886200"/>
            <a:ext cx="7771680" cy="1375560"/>
          </a:xfrm>
          <a:prstGeom prst="rect">
            <a:avLst/>
          </a:prstGeom>
          <a:noFill/>
          <a:ln w="9360">
            <a:noFill/>
          </a:ln>
        </p:spPr>
        <p:style>
          <a:lnRef idx="0"/>
          <a:fillRef idx="0"/>
          <a:effectRef idx="0"/>
          <a:fontRef idx="minor"/>
        </p:style>
      </p:sp>
      <p:sp>
        <p:nvSpPr>
          <p:cNvPr id="293" name="CustomShape 3"/>
          <p:cNvSpPr/>
          <p:nvPr/>
        </p:nvSpPr>
        <p:spPr>
          <a:xfrm>
            <a:off x="431640" y="1208160"/>
            <a:ext cx="8063640" cy="581904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3200" spc="-1" strike="noStrike">
                <a:solidFill>
                  <a:srgbClr val="000000"/>
                </a:solidFill>
                <a:latin typeface="Calibri"/>
                <a:ea typeface="ヒラギノ角ゴ Pro W3"/>
              </a:rPr>
              <a:t>Ouverture officielle du forum </a:t>
            </a:r>
            <a:endParaRPr b="0" lang="fr-FR" sz="3200" spc="-1" strike="noStrike">
              <a:latin typeface="Arial"/>
            </a:endParaRPr>
          </a:p>
          <a:p>
            <a:pPr algn="ctr">
              <a:lnSpc>
                <a:spcPct val="100000"/>
              </a:lnSpc>
            </a:pPr>
            <a:r>
              <a:rPr b="1" lang="fr-FR" sz="3200" spc="-1" strike="noStrike">
                <a:solidFill>
                  <a:srgbClr val="000000"/>
                </a:solidFill>
                <a:latin typeface="Calibri"/>
                <a:ea typeface="ヒラギノ角ゴ Pro W3"/>
              </a:rPr>
              <a:t>Le jeudi 14 novembre 2019 - 10h à 10h45</a:t>
            </a:r>
            <a:endParaRPr b="0" lang="fr-FR" sz="3200" spc="-1" strike="noStrike">
              <a:latin typeface="Arial"/>
            </a:endParaRPr>
          </a:p>
          <a:p>
            <a:pPr>
              <a:lnSpc>
                <a:spcPct val="100000"/>
              </a:lnSpc>
            </a:pPr>
            <a:endParaRPr b="0" lang="fr-FR" sz="3200" spc="-1" strike="noStrike">
              <a:latin typeface="Arial"/>
            </a:endParaRPr>
          </a:p>
          <a:p>
            <a:pPr>
              <a:lnSpc>
                <a:spcPct val="100000"/>
              </a:lnSpc>
            </a:pPr>
            <a:r>
              <a:rPr b="0" lang="fr-FR" sz="2400" spc="-1" strike="noStrike">
                <a:solidFill>
                  <a:srgbClr val="000000"/>
                </a:solidFill>
                <a:latin typeface="Calibri"/>
                <a:ea typeface="ヒラギノ角ゴ Pro W3"/>
              </a:rPr>
              <a:t>Madame </a:t>
            </a:r>
            <a:r>
              <a:rPr b="1" lang="fr-FR" sz="2400" spc="-1" strike="noStrike">
                <a:solidFill>
                  <a:srgbClr val="000000"/>
                </a:solidFill>
                <a:latin typeface="Calibri"/>
                <a:ea typeface="ヒラギノ角ゴ Pro W3"/>
              </a:rPr>
              <a:t>Hélène Héron, </a:t>
            </a:r>
            <a:r>
              <a:rPr b="0" lang="fr-FR" sz="2400" spc="-1" strike="noStrike">
                <a:solidFill>
                  <a:srgbClr val="000000"/>
                </a:solidFill>
                <a:latin typeface="Calibri"/>
                <a:ea typeface="ヒラギノ角ゴ Pro W3"/>
              </a:rPr>
              <a:t>Chef du bureau des Risques des Industries de l’Energie et de la chimie – DGPR</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Monsieur </a:t>
            </a:r>
            <a:r>
              <a:rPr b="1" lang="fr-FR" sz="2400" spc="-1" strike="noStrike">
                <a:solidFill>
                  <a:srgbClr val="000000"/>
                </a:solidFill>
                <a:latin typeface="Calibri"/>
                <a:ea typeface="ヒラギノ角ゴ Pro W3"/>
              </a:rPr>
              <a:t>Yannick Mathieu, </a:t>
            </a:r>
            <a:r>
              <a:rPr b="0" lang="fr-FR" sz="2400" spc="-1" strike="noStrike">
                <a:solidFill>
                  <a:srgbClr val="000000"/>
                </a:solidFill>
                <a:latin typeface="Calibri"/>
                <a:ea typeface="ヒラギノ角ゴ Pro W3"/>
              </a:rPr>
              <a:t>Directeur adjoint DREAL Auvergne-Rhône-Alpes</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Monsieur </a:t>
            </a:r>
            <a:r>
              <a:rPr b="1" lang="fr-FR" sz="2400" spc="-1" strike="noStrike">
                <a:solidFill>
                  <a:srgbClr val="000000"/>
                </a:solidFill>
                <a:latin typeface="Calibri"/>
                <a:ea typeface="ヒラギノ角ゴ Pro W3"/>
              </a:rPr>
              <a:t>Jean-Charles Colas-Roy, </a:t>
            </a:r>
            <a:r>
              <a:rPr b="0" lang="fr-FR" sz="2400" spc="-1" strike="noStrike">
                <a:solidFill>
                  <a:srgbClr val="000000"/>
                </a:solidFill>
                <a:latin typeface="Calibri"/>
                <a:ea typeface="ヒラギノ角ゴ Pro W3"/>
              </a:rPr>
              <a:t>co-président du SPPPY et député</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Monsieur </a:t>
            </a:r>
            <a:r>
              <a:rPr b="1" lang="fr-FR" sz="2400" spc="-1" strike="noStrike">
                <a:solidFill>
                  <a:srgbClr val="000000"/>
                </a:solidFill>
                <a:latin typeface="Calibri"/>
                <a:ea typeface="ヒラギノ角ゴ Pro W3"/>
              </a:rPr>
              <a:t>Lionel Beffre</a:t>
            </a:r>
            <a:r>
              <a:rPr b="0" lang="fr-FR" sz="2400" spc="-1" strike="noStrike">
                <a:solidFill>
                  <a:srgbClr val="000000"/>
                </a:solidFill>
                <a:latin typeface="Calibri"/>
                <a:ea typeface="ヒラギノ角ゴ Pro W3"/>
              </a:rPr>
              <a:t>, préfet de l’Isère  </a:t>
            </a: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CustomShape 1"/>
          <p:cNvSpPr/>
          <p:nvPr/>
        </p:nvSpPr>
        <p:spPr>
          <a:xfrm>
            <a:off x="360000" y="4266360"/>
            <a:ext cx="8219880" cy="7912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r>
              <a:rPr b="1" lang="fr-FR" sz="2600" spc="-1" strike="noStrike">
                <a:solidFill>
                  <a:srgbClr val="71328a"/>
                </a:solidFill>
                <a:latin typeface="Arial"/>
                <a:ea typeface="MS PGothic"/>
              </a:rPr>
              <a:t>Campagne d’information du public 2018-2023</a:t>
            </a:r>
            <a:endParaRPr b="0" lang="fr-FR" sz="2600" spc="-1" strike="noStrike">
              <a:latin typeface="Arial"/>
            </a:endParaRPr>
          </a:p>
        </p:txBody>
      </p:sp>
      <p:sp>
        <p:nvSpPr>
          <p:cNvPr id="362" name="CustomShape 2"/>
          <p:cNvSpPr/>
          <p:nvPr/>
        </p:nvSpPr>
        <p:spPr>
          <a:xfrm>
            <a:off x="6311160" y="1259640"/>
            <a:ext cx="497880" cy="446760"/>
          </a:xfrm>
          <a:prstGeom prst="rect">
            <a:avLst/>
          </a:prstGeom>
          <a:noFill/>
          <a:ln>
            <a:noFill/>
          </a:ln>
        </p:spPr>
        <p:style>
          <a:lnRef idx="0"/>
          <a:fillRef idx="0"/>
          <a:effectRef idx="0"/>
          <a:fontRef idx="minor"/>
        </p:style>
      </p:sp>
      <p:pic>
        <p:nvPicPr>
          <p:cNvPr id="363" name="Image 119" descr=""/>
          <p:cNvPicPr/>
          <p:nvPr/>
        </p:nvPicPr>
        <p:blipFill>
          <a:blip r:embed="rId1"/>
          <a:stretch/>
        </p:blipFill>
        <p:spPr>
          <a:xfrm>
            <a:off x="0" y="5256360"/>
            <a:ext cx="9141120" cy="1597320"/>
          </a:xfrm>
          <a:prstGeom prst="rect">
            <a:avLst/>
          </a:prstGeom>
          <a:ln>
            <a:noFill/>
          </a:ln>
        </p:spPr>
      </p:pic>
    </p:spTree>
  </p:cSld>
  <mc:AlternateContent>
    <mc:Choice Requires="p14">
      <p:transition spd="slow" p14:dur="2000"/>
    </mc:Choice>
    <mc:Fallback>
      <p:transition spd="slow"/>
    </mc:Fallback>
  </mc:AlternateContent>
  <p:timing>
    <p:tnLst>
      <p:par>
        <p:cTn id="48" dur="indefinite" restart="never" nodeType="tmRoot">
          <p:childTnLst>
            <p:seq>
              <p:cTn id="49"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CustomShape 1"/>
          <p:cNvSpPr/>
          <p:nvPr/>
        </p:nvSpPr>
        <p:spPr>
          <a:xfrm>
            <a:off x="2220840" y="401040"/>
            <a:ext cx="6706080" cy="8218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r>
              <a:rPr b="1" lang="fr-FR" sz="2400" spc="-1" strike="noStrike">
                <a:solidFill>
                  <a:srgbClr val="71328a"/>
                </a:solidFill>
                <a:latin typeface="Arial"/>
                <a:ea typeface="MS PGothic"/>
              </a:rPr>
              <a:t>Les campagnes régionales d’information sur les risques industriels majeurs</a:t>
            </a:r>
            <a:endParaRPr b="0" lang="fr-FR" sz="2400" spc="-1" strike="noStrike">
              <a:latin typeface="Arial"/>
            </a:endParaRPr>
          </a:p>
        </p:txBody>
      </p:sp>
      <p:sp>
        <p:nvSpPr>
          <p:cNvPr id="365" name="CustomShape 2"/>
          <p:cNvSpPr/>
          <p:nvPr/>
        </p:nvSpPr>
        <p:spPr>
          <a:xfrm>
            <a:off x="2220840" y="1044720"/>
            <a:ext cx="6576840" cy="4982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360"/>
              </a:spcBef>
            </a:pPr>
            <a:endParaRPr b="0" lang="fr-FR" sz="1800" spc="-1" strike="noStrike">
              <a:latin typeface="Arial"/>
            </a:endParaRPr>
          </a:p>
          <a:p>
            <a:pPr>
              <a:lnSpc>
                <a:spcPct val="100000"/>
              </a:lnSpc>
              <a:spcBef>
                <a:spcPts val="360"/>
              </a:spcBef>
            </a:pPr>
            <a:endParaRPr b="0" lang="fr-FR" sz="1800" spc="-1" strike="noStrike">
              <a:latin typeface="Arial"/>
            </a:endParaRPr>
          </a:p>
          <a:p>
            <a:pPr>
              <a:lnSpc>
                <a:spcPct val="100000"/>
              </a:lnSpc>
              <a:spcBef>
                <a:spcPts val="360"/>
              </a:spcBef>
            </a:pPr>
            <a:endParaRPr b="0" lang="fr-FR" sz="1800" spc="-1" strike="noStrike">
              <a:latin typeface="Arial"/>
            </a:endParaRPr>
          </a:p>
        </p:txBody>
      </p:sp>
      <p:sp>
        <p:nvSpPr>
          <p:cNvPr id="366" name="CustomShape 3"/>
          <p:cNvSpPr/>
          <p:nvPr/>
        </p:nvSpPr>
        <p:spPr>
          <a:xfrm>
            <a:off x="943560" y="1638000"/>
            <a:ext cx="7723800" cy="2140560"/>
          </a:xfrm>
          <a:prstGeom prst="rect">
            <a:avLst/>
          </a:prstGeom>
          <a:noFill/>
          <a:ln>
            <a:noFill/>
          </a:ln>
        </p:spPr>
        <p:style>
          <a:lnRef idx="0"/>
          <a:fillRef idx="0"/>
          <a:effectRef idx="0"/>
          <a:fontRef idx="minor"/>
        </p:style>
        <p:txBody>
          <a:bodyPr lIns="90000" rIns="90000" tIns="45000" bIns="45000">
            <a:noAutofit/>
          </a:bodyPr>
          <a:p>
            <a:pPr marL="343080" indent="-333360">
              <a:lnSpc>
                <a:spcPct val="100000"/>
              </a:lnSpc>
              <a:buClr>
                <a:srgbClr val="71328a"/>
              </a:buClr>
              <a:buFont typeface="StarSymbol"/>
              <a:buChar char="-"/>
            </a:pPr>
            <a:r>
              <a:rPr b="0" lang="fr-FR" sz="2400" spc="-1" strike="noStrike">
                <a:solidFill>
                  <a:srgbClr val="71328a"/>
                </a:solidFill>
                <a:latin typeface="Arial"/>
                <a:ea typeface="MS PGothic"/>
              </a:rPr>
              <a:t>Obligation réglementaire pour les sites soumis à P.P.I. : tous les 5 ans</a:t>
            </a:r>
            <a:endParaRPr b="0" lang="fr-FR" sz="2400" spc="-1" strike="noStrike">
              <a:latin typeface="Arial"/>
            </a:endParaRPr>
          </a:p>
          <a:p>
            <a:pPr marL="343080" indent="-333360">
              <a:lnSpc>
                <a:spcPct val="100000"/>
              </a:lnSpc>
              <a:buClr>
                <a:srgbClr val="71328a"/>
              </a:buClr>
              <a:buFont typeface="StarSymbol"/>
              <a:buChar char="-"/>
            </a:pPr>
            <a:r>
              <a:rPr b="0" lang="fr-FR" sz="2400" spc="-1" strike="noStrike">
                <a:solidFill>
                  <a:srgbClr val="71328a"/>
                </a:solidFill>
                <a:latin typeface="Arial"/>
                <a:ea typeface="MS PGothic"/>
              </a:rPr>
              <a:t>Région AURA : de nombreux sites, des bassins industriels denses</a:t>
            </a:r>
            <a:endParaRPr b="0" lang="fr-FR" sz="2400" spc="-1" strike="noStrike">
              <a:latin typeface="Arial"/>
            </a:endParaRPr>
          </a:p>
          <a:p>
            <a:pPr marL="343080" indent="-333360">
              <a:lnSpc>
                <a:spcPct val="100000"/>
              </a:lnSpc>
              <a:buClr>
                <a:srgbClr val="71328a"/>
              </a:buClr>
              <a:buFont typeface="StarSymbol"/>
              <a:buChar char="-"/>
            </a:pPr>
            <a:r>
              <a:rPr b="0" lang="fr-FR" sz="2400" spc="-1" strike="noStrike">
                <a:solidFill>
                  <a:srgbClr val="71328a"/>
                </a:solidFill>
                <a:latin typeface="Arial"/>
                <a:ea typeface="MS PGothic"/>
              </a:rPr>
              <a:t>Une pratique collective bien installée</a:t>
            </a: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p:txBody>
      </p:sp>
      <p:sp>
        <p:nvSpPr>
          <p:cNvPr id="367" name="CustomShape 4"/>
          <p:cNvSpPr/>
          <p:nvPr/>
        </p:nvSpPr>
        <p:spPr>
          <a:xfrm>
            <a:off x="8572320" y="6488280"/>
            <a:ext cx="426960" cy="274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368" name="CustomShape 5"/>
          <p:cNvSpPr/>
          <p:nvPr/>
        </p:nvSpPr>
        <p:spPr>
          <a:xfrm>
            <a:off x="861480" y="3873600"/>
            <a:ext cx="7887960" cy="1918800"/>
          </a:xfrm>
          <a:prstGeom prst="rect">
            <a:avLst/>
          </a:prstGeom>
          <a:solidFill>
            <a:srgbClr val="71328a"/>
          </a:solidFill>
          <a:ln>
            <a:noFill/>
          </a:ln>
        </p:spPr>
        <p:style>
          <a:lnRef idx="0"/>
          <a:fillRef idx="0"/>
          <a:effectRef idx="0"/>
          <a:fontRef idx="minor"/>
        </p:style>
        <p:txBody>
          <a:bodyPr lIns="90000" rIns="90000" tIns="45000" bIns="45000">
            <a:spAutoFit/>
          </a:bodyPr>
          <a:p>
            <a:pPr marL="9000">
              <a:lnSpc>
                <a:spcPct val="100000"/>
              </a:lnSpc>
            </a:pPr>
            <a:r>
              <a:rPr b="1" lang="fr-FR" sz="2400" spc="-1" strike="noStrike">
                <a:solidFill>
                  <a:srgbClr val="ffffff"/>
                </a:solidFill>
                <a:latin typeface="Calibri"/>
                <a:ea typeface="MS PGothic"/>
              </a:rPr>
              <a:t>Préparation de la campagne 2018 :</a:t>
            </a:r>
            <a:endParaRPr b="0" lang="fr-FR" sz="2400" spc="-1" strike="noStrike">
              <a:latin typeface="Arial"/>
            </a:endParaRPr>
          </a:p>
          <a:p>
            <a:pPr marL="343080" indent="-333360">
              <a:lnSpc>
                <a:spcPct val="100000"/>
              </a:lnSpc>
              <a:buClr>
                <a:srgbClr val="ffffff"/>
              </a:buClr>
              <a:buFont typeface="StarSymbol"/>
              <a:buChar char="-"/>
            </a:pPr>
            <a:r>
              <a:rPr b="0" lang="fr-FR" sz="2400" spc="-1" strike="noStrike">
                <a:solidFill>
                  <a:srgbClr val="ffffff"/>
                </a:solidFill>
                <a:latin typeface="Calibri"/>
                <a:ea typeface="MS PGothic"/>
              </a:rPr>
              <a:t>Une campagne d’information de grande envergure</a:t>
            </a:r>
            <a:endParaRPr b="0" lang="fr-FR" sz="2400" spc="-1" strike="noStrike">
              <a:latin typeface="Arial"/>
            </a:endParaRPr>
          </a:p>
          <a:p>
            <a:pPr marL="343080" indent="-333360">
              <a:lnSpc>
                <a:spcPct val="100000"/>
              </a:lnSpc>
              <a:buClr>
                <a:srgbClr val="ffffff"/>
              </a:buClr>
              <a:buFont typeface="StarSymbol"/>
              <a:buChar char="-"/>
            </a:pPr>
            <a:r>
              <a:rPr b="0" lang="fr-FR" sz="2400" spc="-1" strike="noStrike">
                <a:solidFill>
                  <a:srgbClr val="ffffff"/>
                </a:solidFill>
                <a:latin typeface="Calibri"/>
                <a:ea typeface="MS PGothic"/>
              </a:rPr>
              <a:t>Retour d’expérience des éditions précédentes</a:t>
            </a:r>
            <a:endParaRPr b="0" lang="fr-FR" sz="2400" spc="-1" strike="noStrike">
              <a:latin typeface="Arial"/>
            </a:endParaRPr>
          </a:p>
          <a:p>
            <a:pPr marL="343080" indent="-333360">
              <a:lnSpc>
                <a:spcPct val="100000"/>
              </a:lnSpc>
              <a:buClr>
                <a:srgbClr val="ffffff"/>
              </a:buClr>
              <a:buFont typeface="StarSymbol"/>
              <a:buChar char="-"/>
            </a:pPr>
            <a:r>
              <a:rPr b="0" lang="fr-FR" sz="2400" spc="-1" strike="noStrike">
                <a:solidFill>
                  <a:srgbClr val="ffffff"/>
                </a:solidFill>
                <a:latin typeface="Calibri"/>
                <a:ea typeface="MS PGothic"/>
              </a:rPr>
              <a:t>Une volonté d’aller au-delà des pures obligations réglementaires</a:t>
            </a: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50" dur="indefinite" restart="never" nodeType="tmRoot">
          <p:childTnLst>
            <p:seq>
              <p:cTn id="51"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9" name="CustomShape 1"/>
          <p:cNvSpPr/>
          <p:nvPr/>
        </p:nvSpPr>
        <p:spPr>
          <a:xfrm>
            <a:off x="2220840" y="401040"/>
            <a:ext cx="6706080" cy="8218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r>
              <a:rPr b="1" lang="fr-FR" sz="2400" spc="-1" strike="noStrike">
                <a:solidFill>
                  <a:srgbClr val="71328a"/>
                </a:solidFill>
                <a:latin typeface="Arial"/>
                <a:ea typeface="MS PGothic"/>
              </a:rPr>
              <a:t>Les principaux enseignements</a:t>
            </a:r>
            <a:endParaRPr b="0" lang="fr-FR" sz="2400" spc="-1" strike="noStrike">
              <a:latin typeface="Arial"/>
            </a:endParaRPr>
          </a:p>
        </p:txBody>
      </p:sp>
      <p:sp>
        <p:nvSpPr>
          <p:cNvPr id="370" name="CustomShape 2"/>
          <p:cNvSpPr/>
          <p:nvPr/>
        </p:nvSpPr>
        <p:spPr>
          <a:xfrm>
            <a:off x="2220840" y="1044720"/>
            <a:ext cx="6576840" cy="4982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360"/>
              </a:spcBef>
            </a:pPr>
            <a:endParaRPr b="0" lang="fr-FR" sz="1800" spc="-1" strike="noStrike">
              <a:latin typeface="Arial"/>
            </a:endParaRPr>
          </a:p>
          <a:p>
            <a:pPr>
              <a:lnSpc>
                <a:spcPct val="100000"/>
              </a:lnSpc>
              <a:spcBef>
                <a:spcPts val="360"/>
              </a:spcBef>
            </a:pPr>
            <a:endParaRPr b="0" lang="fr-FR" sz="1800" spc="-1" strike="noStrike">
              <a:latin typeface="Arial"/>
            </a:endParaRPr>
          </a:p>
          <a:p>
            <a:pPr>
              <a:lnSpc>
                <a:spcPct val="100000"/>
              </a:lnSpc>
              <a:spcBef>
                <a:spcPts val="360"/>
              </a:spcBef>
            </a:pPr>
            <a:endParaRPr b="0" lang="fr-FR" sz="1800" spc="-1" strike="noStrike">
              <a:latin typeface="Arial"/>
            </a:endParaRPr>
          </a:p>
        </p:txBody>
      </p:sp>
      <p:sp>
        <p:nvSpPr>
          <p:cNvPr id="371" name="CustomShape 3"/>
          <p:cNvSpPr/>
          <p:nvPr/>
        </p:nvSpPr>
        <p:spPr>
          <a:xfrm>
            <a:off x="1361880" y="1720800"/>
            <a:ext cx="7435800" cy="3949920"/>
          </a:xfrm>
          <a:prstGeom prst="rect">
            <a:avLst/>
          </a:prstGeom>
          <a:noFill/>
          <a:ln>
            <a:noFill/>
          </a:ln>
        </p:spPr>
        <p:style>
          <a:lnRef idx="0"/>
          <a:fillRef idx="0"/>
          <a:effectRef idx="0"/>
          <a:fontRef idx="minor"/>
        </p:style>
        <p:txBody>
          <a:bodyPr lIns="90000" rIns="90000" tIns="45000" bIns="45000">
            <a:noAutofit/>
          </a:bodyPr>
          <a:p>
            <a:pPr marL="9000">
              <a:lnSpc>
                <a:spcPct val="100000"/>
              </a:lnSpc>
            </a:pPr>
            <a:r>
              <a:rPr b="1" lang="fr-FR" sz="2400" spc="-1" strike="noStrike">
                <a:solidFill>
                  <a:srgbClr val="71328a"/>
                </a:solidFill>
                <a:latin typeface="Arial"/>
                <a:ea typeface="MS PGothic"/>
              </a:rPr>
              <a:t>Attentes fortes :</a:t>
            </a:r>
            <a:endParaRPr b="0" lang="fr-FR" sz="2400" spc="-1" strike="noStrike">
              <a:latin typeface="Arial"/>
            </a:endParaRPr>
          </a:p>
          <a:p>
            <a:pPr marL="343080" indent="-333360">
              <a:lnSpc>
                <a:spcPct val="100000"/>
              </a:lnSpc>
              <a:buClr>
                <a:srgbClr val="71328a"/>
              </a:buClr>
              <a:buFont typeface="StarSymbol"/>
              <a:buChar char="-"/>
            </a:pPr>
            <a:r>
              <a:rPr b="0" i="1" lang="fr-FR" sz="2400" spc="-1" strike="noStrike">
                <a:solidFill>
                  <a:srgbClr val="71328a"/>
                </a:solidFill>
                <a:latin typeface="Arial"/>
                <a:ea typeface="MS PGothic"/>
              </a:rPr>
              <a:t>ce qu’il faut faire et ne pas faire en cas de problème</a:t>
            </a:r>
            <a:endParaRPr b="0" lang="fr-FR" sz="2400" spc="-1" strike="noStrike">
              <a:latin typeface="Arial"/>
            </a:endParaRPr>
          </a:p>
          <a:p>
            <a:pPr marL="343080" indent="-333360">
              <a:lnSpc>
                <a:spcPct val="100000"/>
              </a:lnSpc>
              <a:buClr>
                <a:srgbClr val="71328a"/>
              </a:buClr>
              <a:buFont typeface="StarSymbol"/>
              <a:buChar char="-"/>
            </a:pPr>
            <a:r>
              <a:rPr b="0" i="1" lang="fr-FR" sz="2400" spc="-1" strike="noStrike">
                <a:solidFill>
                  <a:srgbClr val="71328a"/>
                </a:solidFill>
                <a:latin typeface="Arial"/>
                <a:ea typeface="MS PGothic"/>
              </a:rPr>
              <a:t>Information simple et en mode « réflexe »</a:t>
            </a:r>
            <a:endParaRPr b="0" lang="fr-FR" sz="2400" spc="-1" strike="noStrike">
              <a:latin typeface="Arial"/>
            </a:endParaRPr>
          </a:p>
          <a:p>
            <a:pPr marL="343080" indent="-333360">
              <a:lnSpc>
                <a:spcPct val="100000"/>
              </a:lnSpc>
              <a:buClr>
                <a:srgbClr val="71328a"/>
              </a:buClr>
              <a:buFont typeface="StarSymbol"/>
              <a:buChar char="-"/>
            </a:pPr>
            <a:r>
              <a:rPr b="0" i="1" lang="fr-FR" sz="2400" spc="-1" strike="noStrike">
                <a:solidFill>
                  <a:srgbClr val="71328a"/>
                </a:solidFill>
                <a:latin typeface="Arial"/>
                <a:ea typeface="MS PGothic"/>
              </a:rPr>
              <a:t>une campagne récurrente voire continue</a:t>
            </a:r>
            <a:endParaRPr b="0" lang="fr-FR" sz="2400" spc="-1" strike="noStrike">
              <a:latin typeface="Arial"/>
            </a:endParaRPr>
          </a:p>
          <a:p>
            <a:pPr marL="343080" indent="-333360">
              <a:lnSpc>
                <a:spcPct val="100000"/>
              </a:lnSpc>
              <a:buClr>
                <a:srgbClr val="71328a"/>
              </a:buClr>
              <a:buFont typeface="StarSymbol"/>
              <a:buChar char="-"/>
            </a:pPr>
            <a:r>
              <a:rPr b="0" i="1" lang="fr-FR" sz="2400" spc="-1" strike="noStrike">
                <a:solidFill>
                  <a:srgbClr val="71328a"/>
                </a:solidFill>
                <a:latin typeface="Arial"/>
                <a:ea typeface="MS PGothic"/>
              </a:rPr>
              <a:t>Faire appel à des relais ciblés pour démultiplier la portée de la campagne</a:t>
            </a: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p:txBody>
      </p:sp>
      <p:sp>
        <p:nvSpPr>
          <p:cNvPr id="372" name="CustomShape 4"/>
          <p:cNvSpPr/>
          <p:nvPr/>
        </p:nvSpPr>
        <p:spPr>
          <a:xfrm>
            <a:off x="8572320" y="6488280"/>
            <a:ext cx="426960" cy="274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373" name="CustomShape 5"/>
          <p:cNvSpPr/>
          <p:nvPr/>
        </p:nvSpPr>
        <p:spPr>
          <a:xfrm>
            <a:off x="508320" y="5110200"/>
            <a:ext cx="8289360" cy="1186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r-FR" sz="2400" spc="-1" strike="noStrike">
                <a:solidFill>
                  <a:srgbClr val="71328a"/>
                </a:solidFill>
                <a:latin typeface="Calibri"/>
                <a:ea typeface="MS PGothic"/>
              </a:rPr>
              <a:t>Mais très différentes selon l’âge, la zone géographique, la proximité d’un site industriel, le profil sociologique et professionnel </a:t>
            </a: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52" dur="indefinite" restart="never" nodeType="tmRoot">
          <p:childTnLst>
            <p:seq>
              <p:cTn id="53"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CustomShape 1"/>
          <p:cNvSpPr/>
          <p:nvPr/>
        </p:nvSpPr>
        <p:spPr>
          <a:xfrm>
            <a:off x="2220840" y="401040"/>
            <a:ext cx="5833800" cy="61164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r>
              <a:rPr b="1" lang="fr-FR" sz="2400" spc="-1" strike="noStrike">
                <a:solidFill>
                  <a:srgbClr val="71328a"/>
                </a:solidFill>
                <a:latin typeface="Arial"/>
                <a:ea typeface="MS PGothic"/>
              </a:rPr>
              <a:t>La campagne en quelques chiffres</a:t>
            </a:r>
            <a:endParaRPr b="0" lang="fr-FR" sz="2400" spc="-1" strike="noStrike">
              <a:latin typeface="Arial"/>
            </a:endParaRPr>
          </a:p>
        </p:txBody>
      </p:sp>
      <p:sp>
        <p:nvSpPr>
          <p:cNvPr id="375" name="CustomShape 2"/>
          <p:cNvSpPr/>
          <p:nvPr/>
        </p:nvSpPr>
        <p:spPr>
          <a:xfrm>
            <a:off x="2220840" y="1044720"/>
            <a:ext cx="6576840" cy="4982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360"/>
              </a:spcBef>
            </a:pPr>
            <a:endParaRPr b="0" lang="fr-FR" sz="1800" spc="-1" strike="noStrike">
              <a:latin typeface="Arial"/>
            </a:endParaRPr>
          </a:p>
          <a:p>
            <a:pPr>
              <a:lnSpc>
                <a:spcPct val="100000"/>
              </a:lnSpc>
              <a:spcBef>
                <a:spcPts val="360"/>
              </a:spcBef>
            </a:pPr>
            <a:endParaRPr b="0" lang="fr-FR" sz="1800" spc="-1" strike="noStrike">
              <a:latin typeface="Arial"/>
            </a:endParaRPr>
          </a:p>
          <a:p>
            <a:pPr>
              <a:lnSpc>
                <a:spcPct val="100000"/>
              </a:lnSpc>
              <a:spcBef>
                <a:spcPts val="360"/>
              </a:spcBef>
            </a:pPr>
            <a:endParaRPr b="0" lang="fr-FR" sz="1800" spc="-1" strike="noStrike">
              <a:latin typeface="Arial"/>
            </a:endParaRPr>
          </a:p>
        </p:txBody>
      </p:sp>
      <p:sp>
        <p:nvSpPr>
          <p:cNvPr id="376" name="CustomShape 3"/>
          <p:cNvSpPr/>
          <p:nvPr/>
        </p:nvSpPr>
        <p:spPr>
          <a:xfrm>
            <a:off x="795240" y="4383000"/>
            <a:ext cx="7990200" cy="1574280"/>
          </a:xfrm>
          <a:prstGeom prst="rect">
            <a:avLst/>
          </a:prstGeom>
          <a:noFill/>
          <a:ln>
            <a:solidFill>
              <a:srgbClr val="ffc000"/>
            </a:solidFill>
          </a:ln>
        </p:spPr>
        <p:style>
          <a:lnRef idx="0"/>
          <a:fillRef idx="0"/>
          <a:effectRef idx="0"/>
          <a:fontRef idx="minor"/>
        </p:style>
        <p:txBody>
          <a:bodyPr lIns="90000" rIns="90000" tIns="45000" bIns="45000">
            <a:noAutofit/>
          </a:bodyPr>
          <a:p>
            <a:pPr marL="343080" indent="-333360">
              <a:lnSpc>
                <a:spcPct val="100000"/>
              </a:lnSpc>
              <a:buClr>
                <a:srgbClr val="f39200"/>
              </a:buClr>
              <a:buFont typeface="StarSymbol"/>
              <a:buChar char="-"/>
            </a:pPr>
            <a:r>
              <a:rPr b="0" i="1" lang="fr-FR" sz="2400" spc="-1" strike="noStrike">
                <a:solidFill>
                  <a:srgbClr val="f39200"/>
                </a:solidFill>
                <a:latin typeface="Arial"/>
                <a:ea typeface="MS PGothic"/>
              </a:rPr>
              <a:t>99 établissements Seveso</a:t>
            </a:r>
            <a:endParaRPr b="0" lang="fr-FR" sz="2400" spc="-1" strike="noStrike">
              <a:latin typeface="Arial"/>
            </a:endParaRPr>
          </a:p>
          <a:p>
            <a:pPr marL="343080" indent="-333360">
              <a:lnSpc>
                <a:spcPct val="100000"/>
              </a:lnSpc>
              <a:buClr>
                <a:srgbClr val="f39200"/>
              </a:buClr>
              <a:buFont typeface="StarSymbol"/>
              <a:buChar char="-"/>
            </a:pPr>
            <a:r>
              <a:rPr b="0" i="1" lang="fr-FR" sz="2400" spc="-1" strike="noStrike">
                <a:solidFill>
                  <a:srgbClr val="f39200"/>
                </a:solidFill>
                <a:latin typeface="Arial"/>
                <a:ea typeface="MS PGothic"/>
              </a:rPr>
              <a:t>8 sites nucléaires soumis à PPI (dont 4 CNPE)</a:t>
            </a:r>
            <a:endParaRPr b="0" lang="fr-FR" sz="2400" spc="-1" strike="noStrike">
              <a:latin typeface="Arial"/>
            </a:endParaRPr>
          </a:p>
          <a:p>
            <a:pPr marL="343080" indent="-333360">
              <a:lnSpc>
                <a:spcPct val="100000"/>
              </a:lnSpc>
              <a:buClr>
                <a:srgbClr val="f39200"/>
              </a:buClr>
              <a:buFont typeface="StarSymbol"/>
              <a:buChar char="-"/>
            </a:pPr>
            <a:r>
              <a:rPr b="0" i="1" lang="fr-FR" sz="2400" spc="-1" strike="noStrike">
                <a:solidFill>
                  <a:srgbClr val="f39200"/>
                </a:solidFill>
                <a:latin typeface="Arial"/>
                <a:ea typeface="MS PGothic"/>
              </a:rPr>
              <a:t>5 stockages souterrains de gaz</a:t>
            </a:r>
            <a:endParaRPr b="0" lang="fr-FR" sz="2400" spc="-1" strike="noStrike">
              <a:latin typeface="Arial"/>
            </a:endParaRPr>
          </a:p>
          <a:p>
            <a:pPr marL="343080" indent="-333360">
              <a:lnSpc>
                <a:spcPct val="100000"/>
              </a:lnSpc>
              <a:buClr>
                <a:srgbClr val="f39200"/>
              </a:buClr>
              <a:buFont typeface="StarSymbol"/>
              <a:buChar char="-"/>
            </a:pPr>
            <a:r>
              <a:rPr b="0" i="1" lang="fr-FR" sz="2400" spc="-1" strike="noStrike">
                <a:solidFill>
                  <a:srgbClr val="f39200"/>
                </a:solidFill>
                <a:latin typeface="Arial"/>
                <a:ea typeface="MS PGothic"/>
              </a:rPr>
              <a:t>4 infrastructures de transports de matières dangereuses</a:t>
            </a:r>
            <a:endParaRPr b="0" lang="fr-FR" sz="2400" spc="-1" strike="noStrike">
              <a:latin typeface="Arial"/>
            </a:endParaRPr>
          </a:p>
          <a:p>
            <a:pPr marL="343080" indent="-333360">
              <a:lnSpc>
                <a:spcPct val="100000"/>
              </a:lnSpc>
              <a:buClr>
                <a:srgbClr val="f39200"/>
              </a:buClr>
              <a:buFont typeface="StarSymbol"/>
              <a:buChar char="-"/>
            </a:pPr>
            <a:r>
              <a:rPr b="0" i="1" lang="fr-FR" sz="2400" spc="-1" strike="noStrike">
                <a:solidFill>
                  <a:srgbClr val="f39200"/>
                </a:solidFill>
                <a:latin typeface="Arial"/>
                <a:ea typeface="MS PGothic"/>
              </a:rPr>
              <a:t>6 établissements utilisant des micro-organismes hautement pathogènes </a:t>
            </a:r>
            <a:endParaRPr b="0" lang="fr-FR" sz="2400" spc="-1" strike="noStrike">
              <a:latin typeface="Arial"/>
            </a:endParaRPr>
          </a:p>
        </p:txBody>
      </p:sp>
      <p:sp>
        <p:nvSpPr>
          <p:cNvPr id="377" name="CustomShape 4"/>
          <p:cNvSpPr/>
          <p:nvPr/>
        </p:nvSpPr>
        <p:spPr>
          <a:xfrm>
            <a:off x="8572320" y="6488280"/>
            <a:ext cx="426960" cy="274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378" name="CustomShape 5"/>
          <p:cNvSpPr/>
          <p:nvPr/>
        </p:nvSpPr>
        <p:spPr>
          <a:xfrm>
            <a:off x="618480" y="1886040"/>
            <a:ext cx="7953120" cy="228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2400" spc="-1" strike="noStrike">
                <a:solidFill>
                  <a:srgbClr val="71328a"/>
                </a:solidFill>
                <a:latin typeface="Calibri"/>
                <a:ea typeface="MS PGothic"/>
              </a:rPr>
              <a:t>122 établissements sur la région Auvergne-Rhône-Alpes</a:t>
            </a:r>
            <a:endParaRPr b="0" lang="fr-FR" sz="2400" spc="-1" strike="noStrike">
              <a:latin typeface="Arial"/>
            </a:endParaRPr>
          </a:p>
          <a:p>
            <a:pPr>
              <a:lnSpc>
                <a:spcPct val="100000"/>
              </a:lnSpc>
            </a:pPr>
            <a:r>
              <a:rPr b="0" lang="fr-FR" sz="2400" spc="-1" strike="noStrike">
                <a:solidFill>
                  <a:srgbClr val="71328a"/>
                </a:solidFill>
                <a:latin typeface="Calibri"/>
                <a:ea typeface="MS PGothic"/>
              </a:rPr>
              <a:t>11 départements</a:t>
            </a:r>
            <a:endParaRPr b="0" lang="fr-FR" sz="2400" spc="-1" strike="noStrike">
              <a:latin typeface="Arial"/>
            </a:endParaRPr>
          </a:p>
          <a:p>
            <a:pPr>
              <a:lnSpc>
                <a:spcPct val="100000"/>
              </a:lnSpc>
            </a:pPr>
            <a:r>
              <a:rPr b="0" lang="fr-FR" sz="2400" spc="-1" strike="noStrike">
                <a:solidFill>
                  <a:srgbClr val="71328a"/>
                </a:solidFill>
                <a:latin typeface="Calibri"/>
                <a:ea typeface="MS PGothic"/>
              </a:rPr>
              <a:t> </a:t>
            </a:r>
            <a:r>
              <a:rPr b="0" lang="fr-FR" sz="2400" spc="-1" strike="noStrike">
                <a:solidFill>
                  <a:srgbClr val="71328a"/>
                </a:solidFill>
                <a:latin typeface="Calibri"/>
                <a:ea typeface="MS PGothic"/>
              </a:rPr>
              <a:t>410 communes</a:t>
            </a:r>
            <a:endParaRPr b="0" lang="fr-FR" sz="2400" spc="-1" strike="noStrike">
              <a:latin typeface="Arial"/>
            </a:endParaRPr>
          </a:p>
          <a:p>
            <a:pPr>
              <a:lnSpc>
                <a:spcPct val="100000"/>
              </a:lnSpc>
            </a:pPr>
            <a:r>
              <a:rPr b="0" lang="fr-FR" sz="2400" spc="-1" strike="noStrike">
                <a:solidFill>
                  <a:srgbClr val="71328a"/>
                </a:solidFill>
                <a:latin typeface="Calibri"/>
                <a:ea typeface="MS PGothic"/>
              </a:rPr>
              <a:t>Près de 3 millions de personnes concernées</a:t>
            </a:r>
            <a:endParaRPr b="0" lang="fr-FR" sz="2400" spc="-1" strike="noStrike">
              <a:latin typeface="Arial"/>
            </a:endParaRPr>
          </a:p>
          <a:p>
            <a:pPr>
              <a:lnSpc>
                <a:spcPct val="100000"/>
              </a:lnSpc>
            </a:pPr>
            <a:r>
              <a:rPr b="0" lang="fr-FR" sz="2400" spc="-1" strike="noStrike">
                <a:solidFill>
                  <a:srgbClr val="71328a"/>
                </a:solidFill>
                <a:latin typeface="Calibri"/>
                <a:ea typeface="MS PGothic"/>
              </a:rPr>
              <a:t>Des sites avec des « grands périmètres »</a:t>
            </a:r>
            <a:endParaRPr b="0" lang="fr-FR" sz="2400" spc="-1" strike="noStrike">
              <a:latin typeface="Arial"/>
            </a:endParaRPr>
          </a:p>
          <a:p>
            <a:pPr>
              <a:lnSpc>
                <a:spcPct val="100000"/>
              </a:lnSpc>
            </a:pP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54" dur="indefinite" restart="never" nodeType="tmRoot">
          <p:childTnLst>
            <p:seq>
              <p:cTn id="55"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CustomShape 1"/>
          <p:cNvSpPr/>
          <p:nvPr/>
        </p:nvSpPr>
        <p:spPr>
          <a:xfrm>
            <a:off x="2220840" y="401040"/>
            <a:ext cx="5833800" cy="61164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r>
              <a:rPr b="1" lang="fr-FR" sz="2400" spc="-1" strike="noStrike">
                <a:solidFill>
                  <a:srgbClr val="71328a"/>
                </a:solidFill>
                <a:latin typeface="Arial"/>
                <a:ea typeface="MS PGothic"/>
              </a:rPr>
              <a:t>Notre choix pour cette campagne </a:t>
            </a:r>
            <a:endParaRPr b="0" lang="fr-FR" sz="2400" spc="-1" strike="noStrike">
              <a:latin typeface="Arial"/>
            </a:endParaRPr>
          </a:p>
          <a:p>
            <a:pPr algn="ctr">
              <a:lnSpc>
                <a:spcPct val="100000"/>
              </a:lnSpc>
            </a:pPr>
            <a:r>
              <a:rPr b="1" lang="fr-FR" sz="2400" spc="-1" strike="noStrike">
                <a:solidFill>
                  <a:srgbClr val="71328a"/>
                </a:solidFill>
                <a:latin typeface="Arial"/>
                <a:ea typeface="MS PGothic"/>
              </a:rPr>
              <a:t>« les bons réflexes »</a:t>
            </a:r>
            <a:endParaRPr b="0" lang="fr-FR" sz="2400" spc="-1" strike="noStrike">
              <a:latin typeface="Arial"/>
            </a:endParaRPr>
          </a:p>
        </p:txBody>
      </p:sp>
      <p:sp>
        <p:nvSpPr>
          <p:cNvPr id="380" name="CustomShape 2"/>
          <p:cNvSpPr/>
          <p:nvPr/>
        </p:nvSpPr>
        <p:spPr>
          <a:xfrm>
            <a:off x="2220840" y="1044720"/>
            <a:ext cx="6576840" cy="4982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360"/>
              </a:spcBef>
            </a:pPr>
            <a:endParaRPr b="0" lang="fr-FR" sz="1800" spc="-1" strike="noStrike">
              <a:latin typeface="Arial"/>
            </a:endParaRPr>
          </a:p>
          <a:p>
            <a:pPr>
              <a:lnSpc>
                <a:spcPct val="100000"/>
              </a:lnSpc>
              <a:spcBef>
                <a:spcPts val="360"/>
              </a:spcBef>
            </a:pPr>
            <a:endParaRPr b="0" lang="fr-FR" sz="1800" spc="-1" strike="noStrike">
              <a:latin typeface="Arial"/>
            </a:endParaRPr>
          </a:p>
          <a:p>
            <a:pPr>
              <a:lnSpc>
                <a:spcPct val="100000"/>
              </a:lnSpc>
              <a:spcBef>
                <a:spcPts val="360"/>
              </a:spcBef>
            </a:pPr>
            <a:endParaRPr b="0" lang="fr-FR" sz="1800" spc="-1" strike="noStrike">
              <a:latin typeface="Arial"/>
            </a:endParaRPr>
          </a:p>
        </p:txBody>
      </p:sp>
      <p:sp>
        <p:nvSpPr>
          <p:cNvPr id="381" name="CustomShape 3"/>
          <p:cNvSpPr/>
          <p:nvPr/>
        </p:nvSpPr>
        <p:spPr>
          <a:xfrm>
            <a:off x="1399680" y="1298520"/>
            <a:ext cx="7267680" cy="3949920"/>
          </a:xfrm>
          <a:prstGeom prst="rect">
            <a:avLst/>
          </a:prstGeom>
          <a:noFill/>
          <a:ln>
            <a:noFill/>
          </a:ln>
        </p:spPr>
        <p:style>
          <a:lnRef idx="0"/>
          <a:fillRef idx="0"/>
          <a:effectRef idx="0"/>
          <a:fontRef idx="minor"/>
        </p:style>
        <p:txBody>
          <a:bodyPr lIns="90000" rIns="90000" tIns="45000" bIns="45000">
            <a:noAutofit/>
          </a:bodyPr>
          <a:p>
            <a:pPr>
              <a:lnSpc>
                <a:spcPct val="100000"/>
              </a:lnSpc>
            </a:pPr>
            <a:endParaRPr b="0" lang="fr-FR" sz="1800" spc="-1" strike="noStrike">
              <a:latin typeface="Arial"/>
            </a:endParaRPr>
          </a:p>
          <a:p>
            <a:pPr marL="343080" indent="-333360">
              <a:lnSpc>
                <a:spcPct val="100000"/>
              </a:lnSpc>
              <a:buClr>
                <a:srgbClr val="71328a"/>
              </a:buClr>
              <a:buFont typeface="StarSymbol"/>
              <a:buChar char="-"/>
            </a:pPr>
            <a:r>
              <a:rPr b="0" lang="fr-FR" sz="2400" spc="-1" strike="noStrike">
                <a:solidFill>
                  <a:srgbClr val="71328a"/>
                </a:solidFill>
                <a:latin typeface="Arial"/>
                <a:ea typeface="MS PGothic"/>
              </a:rPr>
              <a:t>Un secrétariat campagne très impliqué : SPPPY, SPIRAL, APORA (industriels), DREAL, ASN</a:t>
            </a:r>
            <a:endParaRPr b="0" lang="fr-FR" sz="2400" spc="-1" strike="noStrike">
              <a:latin typeface="Arial"/>
            </a:endParaRPr>
          </a:p>
          <a:p>
            <a:pPr>
              <a:lnSpc>
                <a:spcPct val="100000"/>
              </a:lnSpc>
            </a:pPr>
            <a:endParaRPr b="0" lang="fr-FR" sz="2400" spc="-1" strike="noStrike">
              <a:latin typeface="Arial"/>
            </a:endParaRPr>
          </a:p>
          <a:p>
            <a:pPr marL="343080" indent="-333360">
              <a:lnSpc>
                <a:spcPct val="100000"/>
              </a:lnSpc>
              <a:buClr>
                <a:srgbClr val="71328a"/>
              </a:buClr>
              <a:buFont typeface="StarSymbol"/>
              <a:buChar char="-"/>
            </a:pPr>
            <a:r>
              <a:rPr b="0" lang="fr-FR" sz="2400" spc="-1" strike="noStrike">
                <a:solidFill>
                  <a:srgbClr val="71328a"/>
                </a:solidFill>
                <a:latin typeface="Arial"/>
                <a:ea typeface="MS PGothic"/>
              </a:rPr>
              <a:t>COPIL impliqué tout au long de la préparation de la campagne avec des représentants des 5 collèges, co-présidence Etat et collectivités</a:t>
            </a:r>
            <a:endParaRPr b="0" lang="fr-FR" sz="2400" spc="-1" strike="noStrike">
              <a:latin typeface="Arial"/>
            </a:endParaRPr>
          </a:p>
          <a:p>
            <a:pPr>
              <a:lnSpc>
                <a:spcPct val="100000"/>
              </a:lnSpc>
            </a:pPr>
            <a:endParaRPr b="0" lang="fr-FR" sz="2400" spc="-1" strike="noStrike">
              <a:latin typeface="Arial"/>
            </a:endParaRPr>
          </a:p>
          <a:p>
            <a:pPr marL="343080" indent="-333360">
              <a:lnSpc>
                <a:spcPct val="100000"/>
              </a:lnSpc>
              <a:buClr>
                <a:srgbClr val="71328a"/>
              </a:buClr>
              <a:buFont typeface="StarSymbol"/>
              <a:buChar char="-"/>
            </a:pPr>
            <a:r>
              <a:rPr b="0" lang="fr-FR" sz="2400" spc="-1" strike="noStrike">
                <a:solidFill>
                  <a:srgbClr val="71328a"/>
                </a:solidFill>
                <a:latin typeface="Arial"/>
                <a:ea typeface="MS PGothic"/>
              </a:rPr>
              <a:t>Groupes de travail thématiques : documents réglementaires, communication, actions complémentaires (+ sous-groupes)</a:t>
            </a: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p:txBody>
      </p:sp>
      <p:sp>
        <p:nvSpPr>
          <p:cNvPr id="382" name="CustomShape 4"/>
          <p:cNvSpPr/>
          <p:nvPr/>
        </p:nvSpPr>
        <p:spPr>
          <a:xfrm>
            <a:off x="8572320" y="6488280"/>
            <a:ext cx="426960" cy="274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mc:AlternateContent>
    <mc:Choice Requires="p14">
      <p:transition spd="slow" p14:dur="2000"/>
    </mc:Choice>
    <mc:Fallback>
      <p:transition spd="slow"/>
    </mc:Fallback>
  </mc:AlternateContent>
  <p:timing>
    <p:tnLst>
      <p:par>
        <p:cTn id="56" dur="indefinite" restart="never" nodeType="tmRoot">
          <p:childTnLst>
            <p:seq>
              <p:cTn id="57"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CustomShape 1"/>
          <p:cNvSpPr/>
          <p:nvPr/>
        </p:nvSpPr>
        <p:spPr>
          <a:xfrm>
            <a:off x="2220840" y="504000"/>
            <a:ext cx="6560280" cy="50868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r>
              <a:rPr b="1" lang="fr-FR" sz="2400" spc="-1" strike="noStrike">
                <a:solidFill>
                  <a:srgbClr val="71328a"/>
                </a:solidFill>
                <a:latin typeface="Arial"/>
                <a:ea typeface="MS PGothic"/>
              </a:rPr>
              <a:t>Les principaux documents d’information</a:t>
            </a:r>
            <a:endParaRPr b="0" lang="fr-FR" sz="2400" spc="-1" strike="noStrike">
              <a:latin typeface="Arial"/>
            </a:endParaRPr>
          </a:p>
        </p:txBody>
      </p:sp>
      <p:pic>
        <p:nvPicPr>
          <p:cNvPr id="384" name="Image 1" descr=""/>
          <p:cNvPicPr/>
          <p:nvPr/>
        </p:nvPicPr>
        <p:blipFill>
          <a:blip r:embed="rId1"/>
          <a:stretch/>
        </p:blipFill>
        <p:spPr>
          <a:xfrm>
            <a:off x="734400" y="1733400"/>
            <a:ext cx="1664280" cy="4100040"/>
          </a:xfrm>
          <a:prstGeom prst="rect">
            <a:avLst/>
          </a:prstGeom>
          <a:ln>
            <a:noFill/>
          </a:ln>
          <a:effectLst>
            <a:outerShdw algn="tl" blurRad="292100" dir="2700000" dist="138988" rotWithShape="0">
              <a:srgbClr val="333333">
                <a:alpha val="65000"/>
              </a:srgbClr>
            </a:outerShdw>
          </a:effectLst>
        </p:spPr>
      </p:pic>
      <p:sp>
        <p:nvSpPr>
          <p:cNvPr id="385" name="CustomShape 2"/>
          <p:cNvSpPr/>
          <p:nvPr/>
        </p:nvSpPr>
        <p:spPr>
          <a:xfrm>
            <a:off x="2453040" y="792000"/>
            <a:ext cx="3951000" cy="4023000"/>
          </a:xfrm>
          <a:prstGeom prst="rect">
            <a:avLst/>
          </a:prstGeom>
          <a:noFill/>
          <a:ln>
            <a:noFill/>
          </a:ln>
        </p:spPr>
        <p:style>
          <a:lnRef idx="0"/>
          <a:fillRef idx="0"/>
          <a:effectRef idx="0"/>
          <a:fontRef idx="minor"/>
        </p:style>
        <p:txBody>
          <a:bodyPr lIns="90000" rIns="90000" tIns="45000" bIns="45000">
            <a:noAutofit/>
          </a:bodyPr>
          <a:p>
            <a:pPr>
              <a:lnSpc>
                <a:spcPct val="100000"/>
              </a:lnSpc>
            </a:pPr>
            <a:endParaRPr b="0" lang="fr-FR" sz="1800" spc="-1" strike="noStrike">
              <a:latin typeface="Arial"/>
            </a:endParaRPr>
          </a:p>
          <a:p>
            <a:pPr>
              <a:lnSpc>
                <a:spcPct val="100000"/>
              </a:lnSpc>
            </a:pPr>
            <a:endParaRPr b="0" lang="fr-FR" sz="1800" spc="-1" strike="noStrike">
              <a:latin typeface="Arial"/>
            </a:endParaRPr>
          </a:p>
          <a:p>
            <a:pPr>
              <a:lnSpc>
                <a:spcPct val="100000"/>
              </a:lnSpc>
            </a:pPr>
            <a:endParaRPr b="0" lang="fr-FR" sz="1800" spc="-1" strike="noStrike">
              <a:latin typeface="Arial"/>
            </a:endParaRPr>
          </a:p>
          <a:p>
            <a:pPr>
              <a:lnSpc>
                <a:spcPct val="100000"/>
              </a:lnSpc>
            </a:pPr>
            <a:endParaRPr b="0" lang="fr-FR" sz="1800" spc="-1" strike="noStrike">
              <a:latin typeface="Arial"/>
            </a:endParaRPr>
          </a:p>
        </p:txBody>
      </p:sp>
      <p:sp>
        <p:nvSpPr>
          <p:cNvPr id="386" name="CustomShape 3"/>
          <p:cNvSpPr/>
          <p:nvPr/>
        </p:nvSpPr>
        <p:spPr>
          <a:xfrm>
            <a:off x="8568000" y="6488280"/>
            <a:ext cx="426960" cy="274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387" name="CustomShape 4"/>
          <p:cNvSpPr/>
          <p:nvPr/>
        </p:nvSpPr>
        <p:spPr>
          <a:xfrm>
            <a:off x="2351520" y="1301400"/>
            <a:ext cx="4244040" cy="4532040"/>
          </a:xfrm>
          <a:prstGeom prst="rect">
            <a:avLst/>
          </a:prstGeom>
          <a:noFill/>
          <a:ln>
            <a:noFill/>
          </a:ln>
        </p:spPr>
        <p:style>
          <a:lnRef idx="0"/>
          <a:fillRef idx="0"/>
          <a:effectRef idx="0"/>
          <a:fontRef idx="minor"/>
        </p:style>
      </p:sp>
      <p:sp>
        <p:nvSpPr>
          <p:cNvPr id="388" name="CustomShape 5"/>
          <p:cNvSpPr/>
          <p:nvPr/>
        </p:nvSpPr>
        <p:spPr>
          <a:xfrm>
            <a:off x="2613240" y="1464480"/>
            <a:ext cx="6381720" cy="267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fr-FR" sz="2400" spc="-1" strike="noStrike">
                <a:solidFill>
                  <a:srgbClr val="71328a"/>
                </a:solidFill>
                <a:latin typeface="Arial"/>
                <a:ea typeface="MS PGothic"/>
              </a:rPr>
              <a:t>22 brochures différentes </a:t>
            </a:r>
            <a:r>
              <a:rPr b="0" lang="fr-FR" sz="2400" spc="-1" strike="noStrike">
                <a:solidFill>
                  <a:srgbClr val="71328a"/>
                </a:solidFill>
                <a:latin typeface="Arial"/>
                <a:ea typeface="MS PGothic"/>
              </a:rPr>
              <a:t>(bassins d'information) </a:t>
            </a:r>
            <a:endParaRPr b="0" lang="fr-FR" sz="2400" spc="-1" strike="noStrike">
              <a:latin typeface="Arial"/>
            </a:endParaRPr>
          </a:p>
          <a:p>
            <a:pPr>
              <a:lnSpc>
                <a:spcPct val="100000"/>
              </a:lnSpc>
            </a:pPr>
            <a:endParaRPr b="0" lang="fr-FR" sz="2400" spc="-1" strike="noStrike">
              <a:latin typeface="Arial"/>
            </a:endParaRPr>
          </a:p>
          <a:p>
            <a:pPr>
              <a:lnSpc>
                <a:spcPct val="100000"/>
              </a:lnSpc>
            </a:pPr>
            <a:r>
              <a:rPr b="1" lang="fr-FR" sz="1800" spc="-1" strike="noStrike">
                <a:solidFill>
                  <a:srgbClr val="71328a"/>
                </a:solidFill>
                <a:latin typeface="Arial"/>
                <a:ea typeface="MS PGothic"/>
              </a:rPr>
              <a:t>111 fiches établissements et 11 informations qualitatives</a:t>
            </a:r>
            <a:r>
              <a:rPr b="0" lang="fr-FR" sz="2400" spc="-1" strike="noStrike">
                <a:solidFill>
                  <a:srgbClr val="71328a"/>
                </a:solidFill>
                <a:latin typeface="Arial"/>
                <a:ea typeface="DejaVu Sans"/>
              </a:rPr>
              <a:t>, d</a:t>
            </a:r>
            <a:r>
              <a:rPr b="0" lang="fr-FR" sz="1800" spc="-1" strike="noStrike">
                <a:solidFill>
                  <a:srgbClr val="71328a"/>
                </a:solidFill>
                <a:latin typeface="Arial"/>
                <a:ea typeface="MS PGothic"/>
              </a:rPr>
              <a:t>istribuées dans des </a:t>
            </a:r>
            <a:r>
              <a:rPr b="1" lang="fr-FR" sz="1800" spc="-1" strike="noStrike">
                <a:solidFill>
                  <a:srgbClr val="71328a"/>
                </a:solidFill>
                <a:latin typeface="Arial"/>
                <a:ea typeface="MS PGothic"/>
              </a:rPr>
              <a:t>enveloppes </a:t>
            </a:r>
            <a:r>
              <a:rPr b="0" lang="fr-FR" sz="1800" spc="-1" strike="noStrike">
                <a:solidFill>
                  <a:srgbClr val="71328a"/>
                </a:solidFill>
                <a:latin typeface="Arial"/>
                <a:ea typeface="MS PGothic"/>
              </a:rPr>
              <a:t>dans toutes les boîtes aux lettres des foyers concernés</a:t>
            </a:r>
            <a:endParaRPr b="0" lang="fr-FR" sz="1800" spc="-1" strike="noStrike">
              <a:latin typeface="Arial"/>
            </a:endParaRPr>
          </a:p>
          <a:p>
            <a:pPr>
              <a:lnSpc>
                <a:spcPct val="100000"/>
              </a:lnSpc>
            </a:pPr>
            <a:endParaRPr b="0" lang="fr-FR" sz="1800" spc="-1" strike="noStrike">
              <a:latin typeface="Arial"/>
            </a:endParaRPr>
          </a:p>
          <a:p>
            <a:pPr>
              <a:lnSpc>
                <a:spcPct val="100000"/>
              </a:lnSpc>
            </a:pPr>
            <a:r>
              <a:rPr b="1" lang="fr-FR" sz="1800" spc="-1" strike="noStrike">
                <a:solidFill>
                  <a:srgbClr val="71328a"/>
                </a:solidFill>
                <a:latin typeface="Arial"/>
                <a:ea typeface="MS PGothic"/>
              </a:rPr>
              <a:t>1 magnet consignes</a:t>
            </a:r>
            <a:endParaRPr b="0" lang="fr-FR" sz="1800" spc="-1" strike="noStrike">
              <a:latin typeface="Arial"/>
            </a:endParaRPr>
          </a:p>
          <a:p>
            <a:pPr>
              <a:lnSpc>
                <a:spcPct val="100000"/>
              </a:lnSpc>
            </a:pPr>
            <a:endParaRPr b="0" lang="fr-FR" sz="1800" spc="-1" strike="noStrike">
              <a:latin typeface="Arial"/>
            </a:endParaRPr>
          </a:p>
          <a:p>
            <a:pPr>
              <a:lnSpc>
                <a:spcPct val="100000"/>
              </a:lnSpc>
            </a:pPr>
            <a:r>
              <a:rPr b="1" lang="fr-FR" sz="1800" spc="-1" strike="noStrike">
                <a:solidFill>
                  <a:srgbClr val="71328a"/>
                </a:solidFill>
                <a:latin typeface="Arial"/>
                <a:ea typeface="MS PGothic"/>
              </a:rPr>
              <a:t>1 affichette consignes</a:t>
            </a:r>
            <a:r>
              <a:rPr b="0" lang="fr-FR" sz="1800" spc="-1" strike="noStrike">
                <a:solidFill>
                  <a:srgbClr val="71328a"/>
                </a:solidFill>
                <a:latin typeface="Arial"/>
                <a:ea typeface="MS PGothic"/>
              </a:rPr>
              <a:t> </a:t>
            </a:r>
            <a:endParaRPr b="0" lang="fr-FR" sz="1800" spc="-1" strike="noStrike">
              <a:latin typeface="Arial"/>
            </a:endParaRPr>
          </a:p>
          <a:p>
            <a:pPr>
              <a:lnSpc>
                <a:spcPct val="100000"/>
              </a:lnSpc>
            </a:pPr>
            <a:endParaRPr b="0" lang="fr-FR" sz="1800" spc="-1" strike="noStrike">
              <a:latin typeface="Arial"/>
            </a:endParaRPr>
          </a:p>
        </p:txBody>
      </p:sp>
      <p:pic>
        <p:nvPicPr>
          <p:cNvPr id="389" name="Image 2" descr=""/>
          <p:cNvPicPr/>
          <p:nvPr/>
        </p:nvPicPr>
        <p:blipFill>
          <a:blip r:embed="rId2"/>
          <a:stretch/>
        </p:blipFill>
        <p:spPr>
          <a:xfrm rot="21144000">
            <a:off x="2613240" y="4259160"/>
            <a:ext cx="3970800" cy="1654920"/>
          </a:xfrm>
          <a:prstGeom prst="rect">
            <a:avLst/>
          </a:prstGeom>
          <a:ln>
            <a:noFill/>
          </a:ln>
          <a:effectLst>
            <a:outerShdw algn="tl" blurRad="292100" dir="2700000" dist="138988" rotWithShape="0">
              <a:srgbClr val="333333">
                <a:alpha val="65000"/>
              </a:srgbClr>
            </a:outerShdw>
          </a:effectLst>
        </p:spPr>
      </p:pic>
      <p:pic>
        <p:nvPicPr>
          <p:cNvPr id="390" name="Image 1" descr=""/>
          <p:cNvPicPr/>
          <p:nvPr/>
        </p:nvPicPr>
        <p:blipFill>
          <a:blip r:embed="rId3"/>
          <a:stretch/>
        </p:blipFill>
        <p:spPr>
          <a:xfrm>
            <a:off x="6800040" y="4079880"/>
            <a:ext cx="1981080" cy="2777400"/>
          </a:xfrm>
          <a:prstGeom prst="rect">
            <a:avLst/>
          </a:prstGeom>
          <a:ln>
            <a:noFill/>
          </a:ln>
          <a:effectLst>
            <a:outerShdw algn="tl" blurRad="292100" dir="2700000" dist="138988" rotWithShape="0">
              <a:srgbClr val="333333">
                <a:alpha val="65000"/>
              </a:srgbClr>
            </a:outerShdw>
          </a:effectLst>
        </p:spPr>
      </p:pic>
    </p:spTree>
  </p:cSld>
  <mc:AlternateContent>
    <mc:Choice Requires="p14">
      <p:transition spd="slow" p14:dur="2000"/>
    </mc:Choice>
    <mc:Fallback>
      <p:transition spd="slow"/>
    </mc:Fallback>
  </mc:AlternateContent>
  <p:timing>
    <p:tnLst>
      <p:par>
        <p:cTn id="58" dur="indefinite" restart="never" nodeType="tmRoot">
          <p:childTnLst>
            <p:seq>
              <p:cTn id="59"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CustomShape 1"/>
          <p:cNvSpPr/>
          <p:nvPr/>
        </p:nvSpPr>
        <p:spPr>
          <a:xfrm>
            <a:off x="2088000" y="442800"/>
            <a:ext cx="6620040" cy="569880"/>
          </a:xfrm>
          <a:prstGeom prst="rect">
            <a:avLst/>
          </a:prstGeom>
          <a:noFill/>
          <a:ln>
            <a:noFill/>
          </a:ln>
        </p:spPr>
        <p:style>
          <a:lnRef idx="0"/>
          <a:fillRef idx="0"/>
          <a:effectRef idx="0"/>
          <a:fontRef idx="minor"/>
        </p:style>
      </p:sp>
      <p:sp>
        <p:nvSpPr>
          <p:cNvPr id="392" name="CustomShape 2"/>
          <p:cNvSpPr/>
          <p:nvPr/>
        </p:nvSpPr>
        <p:spPr>
          <a:xfrm>
            <a:off x="5328720" y="1224720"/>
            <a:ext cx="3951000" cy="3879000"/>
          </a:xfrm>
          <a:prstGeom prst="rect">
            <a:avLst/>
          </a:prstGeom>
          <a:noFill/>
          <a:ln>
            <a:noFill/>
          </a:ln>
        </p:spPr>
        <p:style>
          <a:lnRef idx="0"/>
          <a:fillRef idx="0"/>
          <a:effectRef idx="0"/>
          <a:fontRef idx="minor"/>
        </p:style>
        <p:txBody>
          <a:bodyPr lIns="90000" rIns="90000" tIns="45000" bIns="45000">
            <a:noAutofit/>
          </a:bodyPr>
          <a:p>
            <a:pPr>
              <a:lnSpc>
                <a:spcPct val="100000"/>
              </a:lnSpc>
            </a:pPr>
            <a:endParaRPr b="0" lang="fr-FR" sz="1800" spc="-1" strike="noStrike">
              <a:latin typeface="Arial"/>
            </a:endParaRPr>
          </a:p>
          <a:p>
            <a:pPr>
              <a:lnSpc>
                <a:spcPct val="100000"/>
              </a:lnSpc>
            </a:pPr>
            <a:endParaRPr b="0" lang="fr-FR" sz="1800" spc="-1" strike="noStrike">
              <a:latin typeface="Arial"/>
            </a:endParaRPr>
          </a:p>
        </p:txBody>
      </p:sp>
      <p:sp>
        <p:nvSpPr>
          <p:cNvPr id="393" name="CustomShape 3"/>
          <p:cNvSpPr/>
          <p:nvPr/>
        </p:nvSpPr>
        <p:spPr>
          <a:xfrm>
            <a:off x="8694000" y="6505920"/>
            <a:ext cx="426960" cy="274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394" name="CustomShape 4"/>
          <p:cNvSpPr/>
          <p:nvPr/>
        </p:nvSpPr>
        <p:spPr>
          <a:xfrm>
            <a:off x="2138760" y="216000"/>
            <a:ext cx="6569280" cy="5720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fr-FR" sz="2400" spc="-1" strike="noStrike">
                <a:solidFill>
                  <a:srgbClr val="71328a"/>
                </a:solidFill>
                <a:latin typeface="Arial"/>
                <a:ea typeface="MS PGothic"/>
              </a:rPr>
              <a:t>Le site internet et les réseaux sociaux</a:t>
            </a:r>
            <a:endParaRPr b="0" lang="fr-FR" sz="2400" spc="-1" strike="noStrike">
              <a:latin typeface="Arial"/>
            </a:endParaRPr>
          </a:p>
          <a:p>
            <a:pPr algn="ctr">
              <a:lnSpc>
                <a:spcPct val="100000"/>
              </a:lnSpc>
            </a:pPr>
            <a:r>
              <a:rPr b="1" lang="fr-FR" sz="2400" spc="-1" strike="noStrike">
                <a:solidFill>
                  <a:srgbClr val="71328a"/>
                </a:solidFill>
                <a:latin typeface="Arial"/>
                <a:ea typeface="MS PGothic"/>
              </a:rPr>
              <a:t>www.lesbonsreflexes.com</a:t>
            </a:r>
            <a:endParaRPr b="0" lang="fr-FR" sz="2400" spc="-1" strike="noStrike">
              <a:latin typeface="Arial"/>
            </a:endParaRPr>
          </a:p>
        </p:txBody>
      </p:sp>
      <p:sp>
        <p:nvSpPr>
          <p:cNvPr id="395" name="CustomShape 5"/>
          <p:cNvSpPr/>
          <p:nvPr/>
        </p:nvSpPr>
        <p:spPr>
          <a:xfrm>
            <a:off x="2012400" y="1340640"/>
            <a:ext cx="6770880" cy="28670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2200" spc="-1" strike="noStrike">
                <a:solidFill>
                  <a:srgbClr val="71328b"/>
                </a:solidFill>
                <a:latin typeface="Calibri"/>
                <a:ea typeface="DejaVu Sans"/>
              </a:rPr>
              <a:t>Un site internet relooké, plus moderne et interactif, avec des documents ressources pour différents publics (relais d’information, éducation nationale...)</a:t>
            </a:r>
            <a:endParaRPr b="0" lang="fr-FR" sz="2200" spc="-1" strike="noStrike">
              <a:latin typeface="Arial"/>
            </a:endParaRPr>
          </a:p>
          <a:p>
            <a:pPr>
              <a:lnSpc>
                <a:spcPct val="100000"/>
              </a:lnSpc>
            </a:pPr>
            <a:endParaRPr b="0" lang="fr-FR" sz="2200" spc="-1" strike="noStrike">
              <a:latin typeface="Arial"/>
            </a:endParaRPr>
          </a:p>
          <a:p>
            <a:pPr>
              <a:lnSpc>
                <a:spcPct val="100000"/>
              </a:lnSpc>
            </a:pPr>
            <a:r>
              <a:rPr b="0" lang="fr-FR" sz="2200" spc="-1" strike="noStrike">
                <a:solidFill>
                  <a:srgbClr val="71328b"/>
                </a:solidFill>
                <a:latin typeface="Calibri"/>
                <a:ea typeface="DejaVu Sans"/>
              </a:rPr>
              <a:t>Une vidéo courte rappelant les consignes </a:t>
            </a:r>
            <a:endParaRPr b="0" lang="fr-FR" sz="2200" spc="-1" strike="noStrike">
              <a:latin typeface="Arial"/>
            </a:endParaRPr>
          </a:p>
          <a:p>
            <a:pPr>
              <a:lnSpc>
                <a:spcPct val="100000"/>
              </a:lnSpc>
            </a:pPr>
            <a:endParaRPr b="0" lang="fr-FR" sz="2200" spc="-1" strike="noStrike">
              <a:latin typeface="Arial"/>
            </a:endParaRPr>
          </a:p>
          <a:p>
            <a:pPr>
              <a:lnSpc>
                <a:spcPct val="100000"/>
              </a:lnSpc>
            </a:pPr>
            <a:r>
              <a:rPr b="0" lang="fr-FR" sz="2200" spc="-1" strike="noStrike">
                <a:solidFill>
                  <a:srgbClr val="71328b"/>
                </a:solidFill>
                <a:latin typeface="Calibri"/>
                <a:ea typeface="DejaVu Sans"/>
              </a:rPr>
              <a:t>Présence accrue sur les réseaux sociaux (Facebook : contenus spécifiques, community manager pour animer et répondre aux sollicitations…)</a:t>
            </a:r>
            <a:endParaRPr b="0" lang="fr-FR" sz="2200" spc="-1" strike="noStrike">
              <a:latin typeface="Arial"/>
            </a:endParaRPr>
          </a:p>
        </p:txBody>
      </p:sp>
      <p:pic>
        <p:nvPicPr>
          <p:cNvPr id="396" name="Image 163" descr=""/>
          <p:cNvPicPr/>
          <p:nvPr/>
        </p:nvPicPr>
        <p:blipFill>
          <a:blip r:embed="rId1"/>
          <a:stretch/>
        </p:blipFill>
        <p:spPr>
          <a:xfrm>
            <a:off x="7416000" y="4968000"/>
            <a:ext cx="1438920" cy="1438920"/>
          </a:xfrm>
          <a:prstGeom prst="rect">
            <a:avLst/>
          </a:prstGeom>
          <a:ln>
            <a:noFill/>
          </a:ln>
          <a:effectLst>
            <a:outerShdw algn="tl" blurRad="292100" dir="2700000" dist="138988" rotWithShape="0">
              <a:srgbClr val="333333">
                <a:alpha val="65000"/>
              </a:srgbClr>
            </a:outerShdw>
          </a:effectLst>
        </p:spPr>
      </p:pic>
      <p:pic>
        <p:nvPicPr>
          <p:cNvPr id="397" name="Image 164" descr=""/>
          <p:cNvPicPr/>
          <p:nvPr/>
        </p:nvPicPr>
        <p:blipFill>
          <a:blip r:embed="rId2"/>
          <a:stretch/>
        </p:blipFill>
        <p:spPr>
          <a:xfrm>
            <a:off x="4320000" y="4824000"/>
            <a:ext cx="1366920" cy="1836000"/>
          </a:xfrm>
          <a:prstGeom prst="rect">
            <a:avLst/>
          </a:prstGeom>
          <a:ln>
            <a:noFill/>
          </a:ln>
          <a:effectLst>
            <a:outerShdw algn="tl" blurRad="292100" dir="2700000" dist="138988" rotWithShape="0">
              <a:srgbClr val="333333">
                <a:alpha val="65000"/>
              </a:srgbClr>
            </a:outerShdw>
          </a:effectLst>
        </p:spPr>
      </p:pic>
      <p:pic>
        <p:nvPicPr>
          <p:cNvPr id="398" name="Image 162" descr=""/>
          <p:cNvPicPr/>
          <p:nvPr/>
        </p:nvPicPr>
        <p:blipFill>
          <a:blip r:embed="rId3"/>
          <a:stretch/>
        </p:blipFill>
        <p:spPr>
          <a:xfrm>
            <a:off x="1008000" y="5112000"/>
            <a:ext cx="1511280" cy="1511280"/>
          </a:xfrm>
          <a:prstGeom prst="rect">
            <a:avLst/>
          </a:prstGeom>
          <a:ln>
            <a:noFill/>
          </a:ln>
          <a:effectLst>
            <a:outerShdw algn="tl" blurRad="292100" dir="2700000" dist="138988" rotWithShape="0">
              <a:srgbClr val="333333">
                <a:alpha val="65000"/>
              </a:srgbClr>
            </a:outerShdw>
          </a:effectLst>
        </p:spPr>
      </p:pic>
    </p:spTree>
  </p:cSld>
  <mc:AlternateContent>
    <mc:Choice Requires="p14">
      <p:transition spd="slow" p14:dur="2000"/>
    </mc:Choice>
    <mc:Fallback>
      <p:transition spd="slow"/>
    </mc:Fallback>
  </mc:AlternateContent>
  <p:timing>
    <p:tnLst>
      <p:par>
        <p:cTn id="60" dur="indefinite" restart="never" nodeType="tmRoot">
          <p:childTnLst>
            <p:seq>
              <p:cTn id="61"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9" name="CustomShape 1"/>
          <p:cNvSpPr/>
          <p:nvPr/>
        </p:nvSpPr>
        <p:spPr>
          <a:xfrm>
            <a:off x="2088000" y="442800"/>
            <a:ext cx="6620040" cy="569880"/>
          </a:xfrm>
          <a:prstGeom prst="rect">
            <a:avLst/>
          </a:prstGeom>
          <a:noFill/>
          <a:ln>
            <a:noFill/>
          </a:ln>
        </p:spPr>
        <p:style>
          <a:lnRef idx="0"/>
          <a:fillRef idx="0"/>
          <a:effectRef idx="0"/>
          <a:fontRef idx="minor"/>
        </p:style>
      </p:sp>
      <p:sp>
        <p:nvSpPr>
          <p:cNvPr id="400" name="CustomShape 2"/>
          <p:cNvSpPr/>
          <p:nvPr/>
        </p:nvSpPr>
        <p:spPr>
          <a:xfrm>
            <a:off x="5328720" y="1224720"/>
            <a:ext cx="3951000" cy="3879000"/>
          </a:xfrm>
          <a:prstGeom prst="rect">
            <a:avLst/>
          </a:prstGeom>
          <a:noFill/>
          <a:ln>
            <a:noFill/>
          </a:ln>
        </p:spPr>
        <p:style>
          <a:lnRef idx="0"/>
          <a:fillRef idx="0"/>
          <a:effectRef idx="0"/>
          <a:fontRef idx="minor"/>
        </p:style>
        <p:txBody>
          <a:bodyPr lIns="90000" rIns="90000" tIns="45000" bIns="45000">
            <a:noAutofit/>
          </a:bodyPr>
          <a:p>
            <a:pPr>
              <a:lnSpc>
                <a:spcPct val="100000"/>
              </a:lnSpc>
            </a:pPr>
            <a:endParaRPr b="0" lang="fr-FR" sz="1800" spc="-1" strike="noStrike">
              <a:latin typeface="Arial"/>
            </a:endParaRPr>
          </a:p>
          <a:p>
            <a:pPr>
              <a:lnSpc>
                <a:spcPct val="100000"/>
              </a:lnSpc>
            </a:pPr>
            <a:endParaRPr b="0" lang="fr-FR" sz="1800" spc="-1" strike="noStrike">
              <a:latin typeface="Arial"/>
            </a:endParaRPr>
          </a:p>
        </p:txBody>
      </p:sp>
      <p:sp>
        <p:nvSpPr>
          <p:cNvPr id="401" name="CustomShape 3"/>
          <p:cNvSpPr/>
          <p:nvPr/>
        </p:nvSpPr>
        <p:spPr>
          <a:xfrm>
            <a:off x="8694000" y="6505920"/>
            <a:ext cx="426960" cy="274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402" name="CustomShape 4"/>
          <p:cNvSpPr/>
          <p:nvPr/>
        </p:nvSpPr>
        <p:spPr>
          <a:xfrm>
            <a:off x="2728800" y="216000"/>
            <a:ext cx="6339240" cy="7192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fr-FR" sz="2400" spc="-1" strike="noStrike">
                <a:solidFill>
                  <a:srgbClr val="71328b"/>
                </a:solidFill>
                <a:latin typeface="calibri"/>
                <a:ea typeface="DejaVu Sans"/>
              </a:rPr>
              <a:t>Une campagne qui s’inscrit dans la durée :</a:t>
            </a:r>
            <a:endParaRPr b="0" lang="fr-FR" sz="2400" spc="-1" strike="noStrike">
              <a:latin typeface="Arial"/>
            </a:endParaRPr>
          </a:p>
          <a:p>
            <a:pPr>
              <a:lnSpc>
                <a:spcPct val="100000"/>
              </a:lnSpc>
            </a:pPr>
            <a:r>
              <a:rPr b="1" lang="fr-FR" sz="2400" spc="-1" strike="noStrike">
                <a:solidFill>
                  <a:srgbClr val="71328b"/>
                </a:solidFill>
                <a:latin typeface="calibri"/>
                <a:ea typeface="DejaVu Sans"/>
              </a:rPr>
              <a:t>des actions jusqu’en 2023 !</a:t>
            </a:r>
            <a:endParaRPr b="0" lang="fr-FR" sz="2400" spc="-1" strike="noStrike">
              <a:latin typeface="Arial"/>
            </a:endParaRPr>
          </a:p>
        </p:txBody>
      </p:sp>
      <p:sp>
        <p:nvSpPr>
          <p:cNvPr id="403" name="CustomShape 5"/>
          <p:cNvSpPr/>
          <p:nvPr/>
        </p:nvSpPr>
        <p:spPr>
          <a:xfrm>
            <a:off x="1368000" y="442800"/>
            <a:ext cx="7412040" cy="40924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2200" spc="-1" strike="noStrike">
                <a:solidFill>
                  <a:srgbClr val="71328b"/>
                </a:solidFill>
                <a:latin typeface="Calibri"/>
                <a:ea typeface="DejaVu Sans"/>
              </a:rPr>
              <a:t> </a:t>
            </a:r>
            <a:endParaRPr b="0" lang="fr-FR" sz="2200" spc="-1" strike="noStrike">
              <a:latin typeface="Arial"/>
            </a:endParaRPr>
          </a:p>
        </p:txBody>
      </p:sp>
      <p:sp>
        <p:nvSpPr>
          <p:cNvPr id="404" name="CustomShape 6"/>
          <p:cNvSpPr/>
          <p:nvPr/>
        </p:nvSpPr>
        <p:spPr>
          <a:xfrm>
            <a:off x="734040" y="2228040"/>
            <a:ext cx="7371720" cy="25383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2400" spc="-1" strike="noStrike">
                <a:solidFill>
                  <a:srgbClr val="71328b"/>
                </a:solidFill>
                <a:latin typeface="calibri"/>
                <a:ea typeface="DejaVu Sans"/>
              </a:rPr>
              <a:t>Création d’un label « les bons réflexes »</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71328b"/>
                </a:solidFill>
                <a:latin typeface="calibri"/>
                <a:ea typeface="DejaVu Sans"/>
              </a:rPr>
              <a:t>Organisation de la première journée « Les bons réflexes » le 8 octobre au SDMIS Saint Priest : mise en avant des actions labellisées et table ronde sur les réseaux sociaux</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71328b"/>
                </a:solidFill>
                <a:latin typeface="calibri"/>
                <a:ea typeface="DejaVu Sans"/>
              </a:rPr>
              <a:t>Poursuite des actions avec l’Education Nationale : pièce de théâtre, outils pédagogiques (Arlette la tortue d’alerte, riskape-game, riscularo…)...</a:t>
            </a:r>
            <a:endParaRPr b="0" lang="fr-FR" sz="2400" spc="-1" strike="noStrike">
              <a:latin typeface="Arial"/>
            </a:endParaRPr>
          </a:p>
        </p:txBody>
      </p:sp>
      <p:pic>
        <p:nvPicPr>
          <p:cNvPr id="405" name="Image 163" descr=""/>
          <p:cNvPicPr/>
          <p:nvPr/>
        </p:nvPicPr>
        <p:blipFill>
          <a:blip r:embed="rId1"/>
          <a:stretch/>
        </p:blipFill>
        <p:spPr>
          <a:xfrm>
            <a:off x="6439680" y="1311480"/>
            <a:ext cx="2590200" cy="1409400"/>
          </a:xfrm>
          <a:prstGeom prst="rect">
            <a:avLst/>
          </a:prstGeom>
          <a:ln>
            <a:noFill/>
          </a:ln>
        </p:spPr>
      </p:pic>
    </p:spTree>
  </p:cSld>
  <mc:AlternateContent>
    <mc:Choice Requires="p14">
      <p:transition spd="slow" p14:dur="2000"/>
    </mc:Choice>
    <mc:Fallback>
      <p:transition spd="slow"/>
    </mc:Fallback>
  </mc:AlternateContent>
  <p:timing>
    <p:tnLst>
      <p:par>
        <p:cTn id="62" dur="indefinite" restart="never" nodeType="tmRoot">
          <p:childTnLst>
            <p:seq>
              <p:cTn id="63"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CustomShape 1"/>
          <p:cNvSpPr/>
          <p:nvPr/>
        </p:nvSpPr>
        <p:spPr>
          <a:xfrm>
            <a:off x="287280" y="1224000"/>
            <a:ext cx="8782920" cy="525564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800" spc="-1" strike="noStrike">
                <a:solidFill>
                  <a:srgbClr val="000000"/>
                </a:solidFill>
                <a:latin typeface="Calibri"/>
                <a:ea typeface="ヒラギノ角ゴ Pro W3"/>
              </a:rPr>
              <a:t>Orientations stratégiques des SPPPI</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r>
              <a:rPr b="0" lang="fr-FR" sz="2800" spc="-1" strike="noStrike">
                <a:solidFill>
                  <a:srgbClr val="000000"/>
                </a:solidFill>
                <a:latin typeface="Calibri"/>
                <a:ea typeface="ヒラギノ角ゴ Pro W3"/>
              </a:rPr>
              <a:t>→ </a:t>
            </a:r>
            <a:r>
              <a:rPr b="0" lang="fr-FR" sz="2800" spc="-1" strike="noStrike">
                <a:solidFill>
                  <a:srgbClr val="000000"/>
                </a:solidFill>
                <a:latin typeface="Calibri"/>
                <a:ea typeface="ヒラギノ角ゴ Pro W3"/>
              </a:rPr>
              <a:t>Poursuivre le développement de la culture de prévention du risque (auprès du grand public et des scolaires) ; s’inscrire dans la durée et diffuser les bonnes pratiques de façon régulière</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r>
              <a:rPr b="0" lang="fr-FR" sz="2800" spc="-1" strike="noStrike">
                <a:solidFill>
                  <a:srgbClr val="000000"/>
                </a:solidFill>
                <a:latin typeface="Calibri"/>
                <a:ea typeface="ヒラギノ角ゴ Pro W3"/>
              </a:rPr>
              <a:t>→ </a:t>
            </a:r>
            <a:r>
              <a:rPr b="0" lang="fr-FR" sz="2800" spc="-1" strike="noStrike">
                <a:solidFill>
                  <a:srgbClr val="000000"/>
                </a:solidFill>
                <a:latin typeface="Calibri"/>
                <a:ea typeface="ヒラギノ角ゴ Pro W3"/>
              </a:rPr>
              <a:t>Mieux utiliser les outils numériques à notre disposition (c’est une orientation transversale pour tous les axes) </a:t>
            </a:r>
            <a:endParaRPr b="0" lang="fr-FR" sz="2800" spc="-1" strike="noStrike">
              <a:latin typeface="Arial"/>
            </a:endParaRPr>
          </a:p>
          <a:p>
            <a:pPr algn="just">
              <a:lnSpc>
                <a:spcPct val="100000"/>
              </a:lnSpc>
            </a:pPr>
            <a:r>
              <a:rPr b="0" lang="fr-FR" sz="2800" spc="-1" strike="noStrike">
                <a:solidFill>
                  <a:srgbClr val="000000"/>
                </a:solidFill>
                <a:latin typeface="Calibri"/>
                <a:ea typeface="ヒラギノ角ゴ Pro W3"/>
              </a:rPr>
              <a:t>&gt; table ronde SPPPI 2.0</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r>
              <a:rPr b="0" lang="fr-FR" sz="2800" spc="-1" strike="noStrike">
                <a:solidFill>
                  <a:srgbClr val="000000"/>
                </a:solidFill>
                <a:latin typeface="Calibri"/>
                <a:ea typeface="ヒラギノ角ゴ Pro W3"/>
              </a:rPr>
              <a:t>→ </a:t>
            </a:r>
            <a:r>
              <a:rPr b="0" lang="fr-FR" sz="2800" spc="-1" strike="noStrike">
                <a:solidFill>
                  <a:srgbClr val="000000"/>
                </a:solidFill>
                <a:latin typeface="Calibri"/>
                <a:ea typeface="ヒラギノ角ゴ Pro W3"/>
              </a:rPr>
              <a:t>Des structures mobilisables en cas d’accident/ évènement majeur (information puis REX)</a:t>
            </a:r>
            <a:endParaRPr b="0" lang="fr-FR" sz="2800" spc="-1" strike="noStrike">
              <a:latin typeface="Arial"/>
            </a:endParaRPr>
          </a:p>
          <a:p>
            <a:pPr algn="just">
              <a:lnSpc>
                <a:spcPct val="100000"/>
              </a:lnSpc>
            </a:pPr>
            <a:endParaRPr b="0" lang="fr-FR" sz="2800" spc="-1" strike="noStrike">
              <a:latin typeface="Arial"/>
            </a:endParaRPr>
          </a:p>
        </p:txBody>
      </p:sp>
      <p:sp>
        <p:nvSpPr>
          <p:cNvPr id="407" name="CustomShape 2"/>
          <p:cNvSpPr/>
          <p:nvPr/>
        </p:nvSpPr>
        <p:spPr>
          <a:xfrm>
            <a:off x="2452680" y="233280"/>
            <a:ext cx="4674600" cy="48672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600" spc="-1" strike="noStrike">
                <a:solidFill>
                  <a:srgbClr val="ffffff"/>
                </a:solidFill>
                <a:latin typeface="Calibri"/>
                <a:ea typeface="ヒラギノ角ゴ Pro W3"/>
              </a:rPr>
              <a:t>La prévention des risques</a:t>
            </a:r>
            <a:endParaRPr b="0" lang="fr-FR" sz="2600" spc="-1" strike="noStrike">
              <a:latin typeface="Arial"/>
            </a:endParaRPr>
          </a:p>
        </p:txBody>
      </p:sp>
    </p:spTree>
  </p:cSld>
  <mc:AlternateContent>
    <mc:Choice Requires="p14">
      <p:transition spd="slow" p14:dur="2000"/>
    </mc:Choice>
    <mc:Fallback>
      <p:transition spd="slow"/>
    </mc:Fallback>
  </mc:AlternateContent>
  <p:timing>
    <p:tnLst>
      <p:par>
        <p:cTn id="64" dur="indefinite" restart="never" nodeType="tmRoot">
          <p:childTnLst>
            <p:seq>
              <p:cTn id="65"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8" name="CustomShape 1"/>
          <p:cNvSpPr/>
          <p:nvPr/>
        </p:nvSpPr>
        <p:spPr>
          <a:xfrm>
            <a:off x="576360" y="1655640"/>
            <a:ext cx="8063640" cy="19486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600" spc="-1" strike="noStrike">
                <a:solidFill>
                  <a:srgbClr val="000000"/>
                </a:solidFill>
                <a:latin typeface="Calibri"/>
                <a:ea typeface="ヒラギノ角ゴ Pro W3"/>
              </a:rPr>
              <a:t>Accompagnement de la transition des territoires : l’ambition des SPPPI</a:t>
            </a:r>
            <a:endParaRPr b="0" lang="fr-FR" sz="2600" spc="-1" strike="noStrike">
              <a:latin typeface="Arial"/>
            </a:endParaRPr>
          </a:p>
          <a:p>
            <a:pPr>
              <a:lnSpc>
                <a:spcPct val="100000"/>
              </a:lnSpc>
            </a:pPr>
            <a:endParaRPr b="0" lang="fr-FR" sz="2600" spc="-1" strike="noStrike">
              <a:latin typeface="Arial"/>
            </a:endParaRPr>
          </a:p>
          <a:p>
            <a:pPr>
              <a:lnSpc>
                <a:spcPct val="100000"/>
              </a:lnSpc>
            </a:pPr>
            <a:r>
              <a:rPr b="0" lang="fr-FR" sz="2400" spc="-1" strike="noStrike">
                <a:solidFill>
                  <a:srgbClr val="000000"/>
                </a:solidFill>
                <a:latin typeface="Calibri"/>
                <a:ea typeface="ヒラギノ角ゴ Pro W3"/>
              </a:rPr>
              <a:t>L’exemple de la commission « Nouveaux projets » du S3PI COF</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Par M. </a:t>
            </a:r>
            <a:r>
              <a:rPr b="1" lang="fr-FR" sz="2400" spc="-1" strike="noStrike">
                <a:solidFill>
                  <a:srgbClr val="000000"/>
                </a:solidFill>
                <a:latin typeface="Calibri"/>
                <a:ea typeface="ヒラギノ角ゴ Pro W3"/>
              </a:rPr>
              <a:t>Christian MUYS</a:t>
            </a:r>
            <a:r>
              <a:rPr b="0" lang="fr-FR" sz="2400" spc="-1" strike="noStrike">
                <a:solidFill>
                  <a:srgbClr val="000000"/>
                </a:solidFill>
                <a:latin typeface="Calibri"/>
                <a:ea typeface="ヒラギノ角ゴ Pro W3"/>
              </a:rPr>
              <a:t>, association MNLE 59/62</a:t>
            </a:r>
            <a:endParaRPr b="0" lang="fr-FR" sz="2400" spc="-1" strike="noStrike">
              <a:latin typeface="Arial"/>
            </a:endParaRPr>
          </a:p>
          <a:p>
            <a:pPr>
              <a:lnSpc>
                <a:spcPct val="100000"/>
              </a:lnSpc>
            </a:pP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66" dur="indefinite" restart="never" nodeType="tmRoot">
          <p:childTnLst>
            <p:seq>
              <p:cTn id="67"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CustomShape 1"/>
          <p:cNvSpPr/>
          <p:nvPr/>
        </p:nvSpPr>
        <p:spPr>
          <a:xfrm>
            <a:off x="685800" y="2130480"/>
            <a:ext cx="7771680" cy="1469160"/>
          </a:xfrm>
          <a:prstGeom prst="rect">
            <a:avLst/>
          </a:prstGeom>
          <a:noFill/>
          <a:ln w="9360">
            <a:noFill/>
          </a:ln>
        </p:spPr>
        <p:style>
          <a:lnRef idx="0"/>
          <a:fillRef idx="0"/>
          <a:effectRef idx="0"/>
          <a:fontRef idx="minor"/>
        </p:style>
      </p:sp>
      <p:sp>
        <p:nvSpPr>
          <p:cNvPr id="295" name="CustomShape 2"/>
          <p:cNvSpPr/>
          <p:nvPr/>
        </p:nvSpPr>
        <p:spPr>
          <a:xfrm>
            <a:off x="685800" y="3886200"/>
            <a:ext cx="7771680" cy="1375560"/>
          </a:xfrm>
          <a:prstGeom prst="rect">
            <a:avLst/>
          </a:prstGeom>
          <a:noFill/>
          <a:ln w="9360">
            <a:noFill/>
          </a:ln>
        </p:spPr>
        <p:style>
          <a:lnRef idx="0"/>
          <a:fillRef idx="0"/>
          <a:effectRef idx="0"/>
          <a:fontRef idx="minor"/>
        </p:style>
      </p:sp>
      <p:sp>
        <p:nvSpPr>
          <p:cNvPr id="296" name="CustomShape 3"/>
          <p:cNvSpPr/>
          <p:nvPr/>
        </p:nvSpPr>
        <p:spPr>
          <a:xfrm>
            <a:off x="431640" y="1208160"/>
            <a:ext cx="8063640" cy="60634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3200" spc="-1" strike="noStrike">
                <a:solidFill>
                  <a:srgbClr val="000000"/>
                </a:solidFill>
                <a:latin typeface="Calibri"/>
                <a:ea typeface="ヒラギノ角ゴ Pro W3"/>
              </a:rPr>
              <a:t>Ordre du jour - Jeudi 14 novembre 2019</a:t>
            </a:r>
            <a:endParaRPr b="0" lang="fr-FR" sz="3200" spc="-1" strike="noStrike">
              <a:latin typeface="Arial"/>
            </a:endParaRPr>
          </a:p>
          <a:p>
            <a:pPr>
              <a:lnSpc>
                <a:spcPct val="100000"/>
              </a:lnSpc>
            </a:pPr>
            <a:endParaRPr b="0" lang="fr-FR" sz="3200" spc="-1" strike="noStrike">
              <a:latin typeface="Arial"/>
            </a:endParaRPr>
          </a:p>
          <a:p>
            <a:pPr>
              <a:lnSpc>
                <a:spcPct val="100000"/>
              </a:lnSpc>
            </a:pPr>
            <a:r>
              <a:rPr b="0" lang="fr-FR" sz="2400" spc="-1" strike="noStrike">
                <a:solidFill>
                  <a:srgbClr val="000000"/>
                </a:solidFill>
                <a:latin typeface="Calibri"/>
                <a:ea typeface="ヒラギノ角ゴ Pro W3"/>
              </a:rPr>
              <a:t>10h – 10h45 : Ouverture officielle par la DGPR, la DREAL et les deux co-présidents du SPPPY</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10 h45 – 11h25 : Présentation de la feuille de route stratégique des SPPPI pour répondre aux attentes des territoires et rester précurseurs</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11h25 – 11h55 : Premiers retours sur l’accident Lubrizol par la DREAL Isère</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11h55 – 12h30 : Démarches de résilience et de prévention des risques sur le territoire de Grenoble Alpes Métropole</a:t>
            </a: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9" name="CustomShape 1"/>
          <p:cNvSpPr/>
          <p:nvPr/>
        </p:nvSpPr>
        <p:spPr>
          <a:xfrm>
            <a:off x="144360" y="1263600"/>
            <a:ext cx="8817840" cy="52156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800" spc="-1" strike="noStrike">
                <a:solidFill>
                  <a:srgbClr val="000000"/>
                </a:solidFill>
                <a:latin typeface="Calibri"/>
                <a:ea typeface="ヒラギノ角ゴ Pro W3"/>
              </a:rPr>
              <a:t>Orientations stratégiques des SPPPI  </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r>
              <a:rPr b="0" lang="fr-FR" sz="2000" spc="-1" strike="noStrike">
                <a:solidFill>
                  <a:srgbClr val="000000"/>
                </a:solidFill>
                <a:latin typeface="Calibri"/>
                <a:ea typeface="ヒラギノ角ゴ Pro W3"/>
              </a:rPr>
              <a:t>→</a:t>
            </a:r>
            <a:r>
              <a:rPr b="0" lang="fr-FR" sz="2800" spc="-1" strike="noStrike">
                <a:solidFill>
                  <a:srgbClr val="000000"/>
                </a:solidFill>
                <a:latin typeface="Calibri"/>
                <a:ea typeface="ヒラギノ角ゴ Pro W3"/>
              </a:rPr>
              <a:t>    </a:t>
            </a:r>
            <a:r>
              <a:rPr b="0" lang="fr-FR" sz="2800" spc="-1" strike="noStrike">
                <a:solidFill>
                  <a:srgbClr val="000000"/>
                </a:solidFill>
                <a:latin typeface="Calibri"/>
                <a:ea typeface="ヒラギノ角ゴ Pro W3"/>
              </a:rPr>
              <a:t>Anticiper et faciliter l’intégration de nouveaux projets sur nos territoires</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r>
              <a:rPr b="0" lang="fr-FR" sz="2800" spc="-1" strike="noStrike">
                <a:solidFill>
                  <a:srgbClr val="000000"/>
                </a:solidFill>
                <a:latin typeface="Calibri"/>
                <a:ea typeface="ヒラギノ角ゴ Pro W3"/>
              </a:rPr>
              <a:t>→ </a:t>
            </a:r>
            <a:r>
              <a:rPr b="0" lang="fr-FR" sz="2800" spc="-1" strike="noStrike">
                <a:solidFill>
                  <a:srgbClr val="000000"/>
                </a:solidFill>
                <a:latin typeface="Calibri"/>
                <a:ea typeface="ヒラギノ角ゴ Pro W3"/>
              </a:rPr>
              <a:t>Contribuer aux « transitions » territoriales :  aménagement du territoire, transport de matières dangereuses, déchets, etc.</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r>
              <a:rPr b="0" lang="fr-FR" sz="2800" spc="-1" strike="noStrike">
                <a:solidFill>
                  <a:srgbClr val="000000"/>
                </a:solidFill>
                <a:latin typeface="Calibri"/>
                <a:ea typeface="ヒラギノ角ゴ Pro W3"/>
              </a:rPr>
              <a:t>&gt; Table ronde économie circulaire </a:t>
            </a:r>
            <a:endParaRPr b="0" lang="fr-FR" sz="2800" spc="-1" strike="noStrike">
              <a:latin typeface="Arial"/>
            </a:endParaRPr>
          </a:p>
        </p:txBody>
      </p:sp>
      <p:sp>
        <p:nvSpPr>
          <p:cNvPr id="410" name="CustomShape 2"/>
          <p:cNvSpPr/>
          <p:nvPr/>
        </p:nvSpPr>
        <p:spPr>
          <a:xfrm>
            <a:off x="2395440" y="125280"/>
            <a:ext cx="4731480" cy="88200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600" spc="-1" strike="noStrike">
                <a:solidFill>
                  <a:srgbClr val="ffffff"/>
                </a:solidFill>
                <a:latin typeface="Calibri"/>
                <a:ea typeface="ヒラギノ角ゴ Pro W3"/>
              </a:rPr>
              <a:t>Accompagnement de la transition des territoires</a:t>
            </a:r>
            <a:endParaRPr b="0" lang="fr-FR" sz="2600" spc="-1" strike="noStrike">
              <a:latin typeface="Arial"/>
            </a:endParaRPr>
          </a:p>
        </p:txBody>
      </p:sp>
    </p:spTree>
  </p:cSld>
  <mc:AlternateContent>
    <mc:Choice Requires="p14">
      <p:transition spd="slow" p14:dur="2000"/>
    </mc:Choice>
    <mc:Fallback>
      <p:transition spd="slow"/>
    </mc:Fallback>
  </mc:AlternateContent>
  <p:timing>
    <p:tnLst>
      <p:par>
        <p:cTn id="68" dur="indefinite" restart="never" nodeType="tmRoot">
          <p:childTnLst>
            <p:seq>
              <p:cTn id="69" dur="indefinite"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1" name="CustomShape 1"/>
          <p:cNvSpPr/>
          <p:nvPr/>
        </p:nvSpPr>
        <p:spPr>
          <a:xfrm>
            <a:off x="576360" y="1655640"/>
            <a:ext cx="8063640" cy="268056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600" spc="-1" strike="noStrike">
                <a:solidFill>
                  <a:srgbClr val="000000"/>
                </a:solidFill>
                <a:latin typeface="Calibri"/>
                <a:ea typeface="ヒラギノ角ゴ Pro W3"/>
              </a:rPr>
              <a:t>La prévention des pollutions et des nuisances : un défi à relever</a:t>
            </a:r>
            <a:endParaRPr b="0" lang="fr-FR" sz="2600" spc="-1" strike="noStrike">
              <a:latin typeface="Arial"/>
            </a:endParaRPr>
          </a:p>
          <a:p>
            <a:pPr algn="ctr">
              <a:lnSpc>
                <a:spcPct val="100000"/>
              </a:lnSpc>
            </a:pPr>
            <a:endParaRPr b="0" lang="fr-FR" sz="2600" spc="-1" strike="noStrike">
              <a:latin typeface="Arial"/>
            </a:endParaRPr>
          </a:p>
          <a:p>
            <a:pPr>
              <a:lnSpc>
                <a:spcPct val="100000"/>
              </a:lnSpc>
            </a:pPr>
            <a:r>
              <a:rPr b="0" lang="fr-FR" sz="2400" spc="-1" strike="noStrike">
                <a:solidFill>
                  <a:srgbClr val="000000"/>
                </a:solidFill>
                <a:latin typeface="Calibri"/>
                <a:ea typeface="ヒラギノ角ゴ Pro W3"/>
              </a:rPr>
              <a:t>L’exemple du réseau de mesures de retombées des poussières sédimentales du S3PI COF</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Par M. </a:t>
            </a:r>
            <a:r>
              <a:rPr b="1" lang="fr-FR" sz="2400" spc="-1" strike="noStrike">
                <a:solidFill>
                  <a:srgbClr val="000000"/>
                </a:solidFill>
                <a:latin typeface="Calibri"/>
                <a:ea typeface="ヒラギノ角ゴ Pro W3"/>
              </a:rPr>
              <a:t>Grégory LEFRANCOIS</a:t>
            </a:r>
            <a:r>
              <a:rPr b="0" lang="fr-FR" sz="2400" spc="-1" strike="noStrike">
                <a:solidFill>
                  <a:srgbClr val="000000"/>
                </a:solidFill>
                <a:latin typeface="Calibri"/>
                <a:ea typeface="ヒラギノ角ゴ Pro W3"/>
              </a:rPr>
              <a:t>, inspecteur de l’environnement de la DREAL Hauts de France (Services de l’État)</a:t>
            </a:r>
            <a:endParaRPr b="0" lang="fr-FR" sz="2400" spc="-1" strike="noStrike">
              <a:latin typeface="Arial"/>
            </a:endParaRPr>
          </a:p>
          <a:p>
            <a:pPr>
              <a:lnSpc>
                <a:spcPct val="100000"/>
              </a:lnSpc>
            </a:pP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70" dur="indefinite" restart="never" nodeType="tmRoot">
          <p:childTnLst>
            <p:seq>
              <p:cTn id="71" dur="indefinite"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2" name="Picture 2" descr=""/>
          <p:cNvPicPr/>
          <p:nvPr/>
        </p:nvPicPr>
        <p:blipFill>
          <a:blip r:embed="rId1">
            <a:extLst>
              <a:ext uri="{BEBA8EAE-BF5A-486C-A8C5-ECC9F3942E4B}">
                <a14:imgProps xmlns:a14="http://schemas.microsoft.com/office/drawing/2010/main">
                  <a14:imgLayer r:embed="">
                    <a14:imgEffect>
                      <a14:brightnessContrast bright="20000"/>
                    </a14:imgEffect>
                  </a14:imgLayer>
                </a14:imgProps>
              </a:ext>
            </a:extLst>
          </a:blip>
          <a:srcRect l="15270" t="6774" r="22302" b="4311"/>
          <a:stretch/>
        </p:blipFill>
        <p:spPr>
          <a:xfrm>
            <a:off x="1747080" y="1455480"/>
            <a:ext cx="6263640" cy="5016960"/>
          </a:xfrm>
          <a:prstGeom prst="rect">
            <a:avLst/>
          </a:prstGeom>
          <a:ln>
            <a:noFill/>
          </a:ln>
        </p:spPr>
      </p:pic>
      <p:sp>
        <p:nvSpPr>
          <p:cNvPr id="413" name="CustomShape 1"/>
          <p:cNvSpPr/>
          <p:nvPr/>
        </p:nvSpPr>
        <p:spPr>
          <a:xfrm>
            <a:off x="2965680" y="4749120"/>
            <a:ext cx="131040" cy="131040"/>
          </a:xfrm>
          <a:prstGeom prst="ellipse">
            <a:avLst/>
          </a:prstGeom>
          <a:ln>
            <a:round/>
          </a:ln>
        </p:spPr>
        <p:style>
          <a:lnRef idx="2">
            <a:schemeClr val="dk1"/>
          </a:lnRef>
          <a:fillRef idx="1">
            <a:schemeClr val="lt1"/>
          </a:fillRef>
          <a:effectRef idx="0">
            <a:schemeClr val="dk1"/>
          </a:effectRef>
          <a:fontRef idx="minor"/>
        </p:style>
      </p:sp>
      <p:sp>
        <p:nvSpPr>
          <p:cNvPr id="414" name="CustomShape 2"/>
          <p:cNvSpPr/>
          <p:nvPr/>
        </p:nvSpPr>
        <p:spPr>
          <a:xfrm>
            <a:off x="3390480" y="4821840"/>
            <a:ext cx="131040" cy="131040"/>
          </a:xfrm>
          <a:prstGeom prst="ellipse">
            <a:avLst/>
          </a:prstGeom>
          <a:ln>
            <a:round/>
          </a:ln>
        </p:spPr>
        <p:style>
          <a:lnRef idx="2">
            <a:schemeClr val="dk1"/>
          </a:lnRef>
          <a:fillRef idx="1">
            <a:schemeClr val="lt1"/>
          </a:fillRef>
          <a:effectRef idx="0">
            <a:schemeClr val="dk1"/>
          </a:effectRef>
          <a:fontRef idx="minor"/>
        </p:style>
      </p:sp>
      <p:sp>
        <p:nvSpPr>
          <p:cNvPr id="415" name="CustomShape 3"/>
          <p:cNvSpPr/>
          <p:nvPr/>
        </p:nvSpPr>
        <p:spPr>
          <a:xfrm>
            <a:off x="3360600" y="5444640"/>
            <a:ext cx="131040" cy="131040"/>
          </a:xfrm>
          <a:prstGeom prst="ellipse">
            <a:avLst/>
          </a:prstGeom>
          <a:ln>
            <a:round/>
          </a:ln>
        </p:spPr>
        <p:style>
          <a:lnRef idx="2">
            <a:schemeClr val="dk1"/>
          </a:lnRef>
          <a:fillRef idx="1">
            <a:schemeClr val="lt1"/>
          </a:fillRef>
          <a:effectRef idx="0">
            <a:schemeClr val="dk1"/>
          </a:effectRef>
          <a:fontRef idx="minor"/>
        </p:style>
      </p:sp>
      <p:sp>
        <p:nvSpPr>
          <p:cNvPr id="416" name="CustomShape 4"/>
          <p:cNvSpPr/>
          <p:nvPr/>
        </p:nvSpPr>
        <p:spPr>
          <a:xfrm flipH="1">
            <a:off x="1452240" y="5463720"/>
            <a:ext cx="1926360" cy="517680"/>
          </a:xfrm>
          <a:custGeom>
            <a:avLst/>
            <a:gdLst/>
            <a:ahLst/>
            <a:rect l="l" t="t" r="r" b="b"/>
            <a:pathLst>
              <a:path w="21600" h="21600">
                <a:moveTo>
                  <a:pt x="0" y="0"/>
                </a:moveTo>
                <a:lnTo>
                  <a:pt x="21600" y="21600"/>
                </a:lnTo>
              </a:path>
            </a:pathLst>
          </a:custGeom>
          <a:noFill/>
          <a:ln>
            <a:round/>
            <a:tailEnd len="med" type="triangle" w="med"/>
          </a:ln>
        </p:spPr>
        <p:style>
          <a:lnRef idx="1">
            <a:schemeClr val="dk1"/>
          </a:lnRef>
          <a:fillRef idx="0">
            <a:schemeClr val="dk1"/>
          </a:fillRef>
          <a:effectRef idx="0">
            <a:schemeClr val="dk1"/>
          </a:effectRef>
          <a:fontRef idx="minor"/>
        </p:style>
      </p:sp>
      <p:sp>
        <p:nvSpPr>
          <p:cNvPr id="417" name="CustomShape 5"/>
          <p:cNvSpPr/>
          <p:nvPr/>
        </p:nvSpPr>
        <p:spPr>
          <a:xfrm flipH="1">
            <a:off x="1199160" y="4910400"/>
            <a:ext cx="2142000" cy="229320"/>
          </a:xfrm>
          <a:custGeom>
            <a:avLst/>
            <a:gdLst/>
            <a:ahLst/>
            <a:rect l="l" t="t" r="r" b="b"/>
            <a:pathLst>
              <a:path w="21600" h="21600">
                <a:moveTo>
                  <a:pt x="0" y="0"/>
                </a:moveTo>
                <a:lnTo>
                  <a:pt x="21600" y="21600"/>
                </a:lnTo>
              </a:path>
            </a:pathLst>
          </a:custGeom>
          <a:noFill/>
          <a:ln>
            <a:round/>
            <a:tailEnd len="med" type="triangle" w="med"/>
          </a:ln>
        </p:spPr>
        <p:style>
          <a:lnRef idx="1">
            <a:schemeClr val="dk1"/>
          </a:lnRef>
          <a:fillRef idx="0">
            <a:schemeClr val="dk1"/>
          </a:fillRef>
          <a:effectRef idx="0">
            <a:schemeClr val="dk1"/>
          </a:effectRef>
          <a:fontRef idx="minor"/>
        </p:style>
      </p:sp>
      <p:sp>
        <p:nvSpPr>
          <p:cNvPr id="418" name="CustomShape 6"/>
          <p:cNvSpPr/>
          <p:nvPr/>
        </p:nvSpPr>
        <p:spPr>
          <a:xfrm flipH="1" flipV="1">
            <a:off x="1520280" y="4474440"/>
            <a:ext cx="1443960" cy="339120"/>
          </a:xfrm>
          <a:custGeom>
            <a:avLst/>
            <a:gdLst/>
            <a:ahLst/>
            <a:rect l="l" t="t" r="r" b="b"/>
            <a:pathLst>
              <a:path w="21600" h="21600">
                <a:moveTo>
                  <a:pt x="0" y="0"/>
                </a:moveTo>
                <a:lnTo>
                  <a:pt x="21600" y="21600"/>
                </a:lnTo>
              </a:path>
            </a:pathLst>
          </a:custGeom>
          <a:noFill/>
          <a:ln>
            <a:round/>
            <a:tailEnd len="med" type="triangle" w="med"/>
          </a:ln>
        </p:spPr>
        <p:style>
          <a:lnRef idx="1">
            <a:schemeClr val="dk1"/>
          </a:lnRef>
          <a:fillRef idx="0">
            <a:schemeClr val="dk1"/>
          </a:fillRef>
          <a:effectRef idx="0">
            <a:schemeClr val="dk1"/>
          </a:effectRef>
          <a:fontRef idx="minor"/>
        </p:style>
      </p:sp>
      <p:sp>
        <p:nvSpPr>
          <p:cNvPr id="419" name="CustomShape 7"/>
          <p:cNvSpPr/>
          <p:nvPr/>
        </p:nvSpPr>
        <p:spPr>
          <a:xfrm>
            <a:off x="722880" y="5601960"/>
            <a:ext cx="586080" cy="51624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1" lang="fr-FR" sz="1400" spc="-1" strike="noStrike">
                <a:solidFill>
                  <a:srgbClr val="000000"/>
                </a:solidFill>
                <a:latin typeface="Calibri"/>
                <a:ea typeface="ヒラギノ角ゴ Pro W3"/>
              </a:rPr>
              <a:t>ADA </a:t>
            </a:r>
            <a:endParaRPr b="0" lang="fr-FR" sz="1400" spc="-1" strike="noStrike">
              <a:latin typeface="Arial"/>
            </a:endParaRPr>
          </a:p>
          <a:p>
            <a:pPr>
              <a:lnSpc>
                <a:spcPct val="100000"/>
              </a:lnSpc>
            </a:pPr>
            <a:r>
              <a:rPr b="1" lang="fr-FR" sz="1400" spc="-1" strike="noStrike">
                <a:solidFill>
                  <a:srgbClr val="000000"/>
                </a:solidFill>
                <a:latin typeface="Calibri"/>
                <a:ea typeface="ヒラギノ角ゴ Pro W3"/>
              </a:rPr>
              <a:t>MAPI</a:t>
            </a:r>
            <a:endParaRPr b="0" lang="fr-FR" sz="1400" spc="-1" strike="noStrike">
              <a:latin typeface="Arial"/>
            </a:endParaRPr>
          </a:p>
        </p:txBody>
      </p:sp>
      <p:sp>
        <p:nvSpPr>
          <p:cNvPr id="420" name="CustomShape 8"/>
          <p:cNvSpPr/>
          <p:nvPr/>
        </p:nvSpPr>
        <p:spPr>
          <a:xfrm>
            <a:off x="578160" y="4736880"/>
            <a:ext cx="875520" cy="576720"/>
          </a:xfrm>
          <a:prstGeom prst="rect">
            <a:avLst/>
          </a:prstGeom>
          <a:solidFill>
            <a:schemeClr val="bg1"/>
          </a:solidFill>
          <a:ln>
            <a:noFill/>
          </a:ln>
        </p:spPr>
        <p:style>
          <a:lnRef idx="0"/>
          <a:fillRef idx="0"/>
          <a:effectRef idx="0"/>
          <a:fontRef idx="minor"/>
        </p:style>
        <p:txBody>
          <a:bodyPr wrap="none" lIns="90000" rIns="90000" tIns="45000" bIns="45000">
            <a:spAutoFit/>
          </a:bodyPr>
          <a:p>
            <a:pPr algn="ctr">
              <a:lnSpc>
                <a:spcPct val="100000"/>
              </a:lnSpc>
            </a:pPr>
            <a:r>
              <a:rPr b="1" lang="fr-FR" sz="1600" spc="-1" strike="noStrike">
                <a:solidFill>
                  <a:srgbClr val="000000"/>
                </a:solidFill>
                <a:latin typeface="Calibri"/>
                <a:ea typeface="ヒラギノ角ゴ Pro W3"/>
              </a:rPr>
              <a:t>ADA </a:t>
            </a:r>
            <a:endParaRPr b="0" lang="fr-FR" sz="1600" spc="-1" strike="noStrike">
              <a:latin typeface="Arial"/>
            </a:endParaRPr>
          </a:p>
          <a:p>
            <a:pPr algn="ctr">
              <a:lnSpc>
                <a:spcPct val="100000"/>
              </a:lnSpc>
            </a:pPr>
            <a:r>
              <a:rPr b="1" lang="fr-FR" sz="1600" spc="-1" strike="noStrike">
                <a:solidFill>
                  <a:srgbClr val="000000"/>
                </a:solidFill>
                <a:latin typeface="Calibri"/>
                <a:ea typeface="ヒラギノ角ゴ Pro W3"/>
              </a:rPr>
              <a:t>Jouhaux</a:t>
            </a:r>
            <a:endParaRPr b="0" lang="fr-FR" sz="1600" spc="-1" strike="noStrike">
              <a:latin typeface="Arial"/>
            </a:endParaRPr>
          </a:p>
        </p:txBody>
      </p:sp>
      <p:sp>
        <p:nvSpPr>
          <p:cNvPr id="421" name="CustomShape 9"/>
          <p:cNvSpPr/>
          <p:nvPr/>
        </p:nvSpPr>
        <p:spPr>
          <a:xfrm>
            <a:off x="635400" y="3899880"/>
            <a:ext cx="849960" cy="57672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lang="fr-FR" sz="1600" spc="-1" strike="noStrike">
                <a:solidFill>
                  <a:srgbClr val="000000"/>
                </a:solidFill>
                <a:latin typeface="Calibri"/>
                <a:ea typeface="ヒラギノ角ゴ Pro W3"/>
              </a:rPr>
              <a:t>ADA </a:t>
            </a:r>
            <a:endParaRPr b="0" lang="fr-FR" sz="1600" spc="-1" strike="noStrike">
              <a:latin typeface="Arial"/>
            </a:endParaRPr>
          </a:p>
          <a:p>
            <a:pPr algn="ctr">
              <a:lnSpc>
                <a:spcPct val="100000"/>
              </a:lnSpc>
            </a:pPr>
            <a:r>
              <a:rPr b="1" lang="fr-FR" sz="1600" spc="-1" strike="noStrike">
                <a:solidFill>
                  <a:srgbClr val="000000"/>
                </a:solidFill>
                <a:latin typeface="Calibri"/>
                <a:ea typeface="ヒラギノ角ゴ Pro W3"/>
              </a:rPr>
              <a:t>Deferre</a:t>
            </a:r>
            <a:endParaRPr b="0" lang="fr-FR" sz="1600" spc="-1" strike="noStrike">
              <a:latin typeface="Arial"/>
            </a:endParaRPr>
          </a:p>
        </p:txBody>
      </p:sp>
      <p:pic>
        <p:nvPicPr>
          <p:cNvPr id="422" name="Image 2" descr=""/>
          <p:cNvPicPr/>
          <p:nvPr/>
        </p:nvPicPr>
        <p:blipFill>
          <a:blip r:embed="rId2"/>
          <a:srcRect l="6205" t="6445" r="14436" b="0"/>
          <a:stretch/>
        </p:blipFill>
        <p:spPr>
          <a:xfrm>
            <a:off x="259560" y="1084680"/>
            <a:ext cx="1412640" cy="2217960"/>
          </a:xfrm>
          <a:prstGeom prst="rect">
            <a:avLst/>
          </a:prstGeom>
          <a:ln>
            <a:noFill/>
          </a:ln>
        </p:spPr>
      </p:pic>
      <p:sp>
        <p:nvSpPr>
          <p:cNvPr id="423" name="CustomShape 10"/>
          <p:cNvSpPr/>
          <p:nvPr/>
        </p:nvSpPr>
        <p:spPr>
          <a:xfrm>
            <a:off x="7488000" y="1425600"/>
            <a:ext cx="1655280" cy="8200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i="1" lang="fr-FR" sz="1600" spc="-1" strike="noStrike">
                <a:solidFill>
                  <a:srgbClr val="808080"/>
                </a:solidFill>
                <a:latin typeface="Calibri"/>
                <a:ea typeface="ヒラギノ角ゴ Pro W3"/>
              </a:rPr>
              <a:t>Secteur de vents défavorables </a:t>
            </a:r>
            <a:br/>
            <a:r>
              <a:rPr b="1" i="1" lang="fr-FR" sz="1600" spc="-1" strike="noStrike">
                <a:solidFill>
                  <a:srgbClr val="808080"/>
                </a:solidFill>
                <a:latin typeface="Calibri"/>
                <a:ea typeface="ヒラギノ角ゴ Pro W3"/>
              </a:rPr>
              <a:t>( Nord-Est )</a:t>
            </a:r>
            <a:endParaRPr b="0" lang="fr-FR" sz="1600" spc="-1" strike="noStrike">
              <a:latin typeface="Arial"/>
            </a:endParaRPr>
          </a:p>
        </p:txBody>
      </p:sp>
      <p:sp>
        <p:nvSpPr>
          <p:cNvPr id="424" name="CustomShape 11"/>
          <p:cNvSpPr/>
          <p:nvPr/>
        </p:nvSpPr>
        <p:spPr>
          <a:xfrm>
            <a:off x="63720" y="3314520"/>
            <a:ext cx="1689840" cy="39492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i="1" lang="fr-FR" sz="2000" spc="-1" strike="noStrike">
                <a:solidFill>
                  <a:srgbClr val="808080"/>
                </a:solidFill>
                <a:latin typeface="Calibri"/>
                <a:ea typeface="ヒラギノ角ゴ Pro W3"/>
              </a:rPr>
              <a:t>Capteur ADA</a:t>
            </a:r>
            <a:endParaRPr b="0" lang="fr-FR" sz="2000" spc="-1" strike="noStrike">
              <a:latin typeface="Arial"/>
            </a:endParaRPr>
          </a:p>
        </p:txBody>
      </p:sp>
      <p:pic>
        <p:nvPicPr>
          <p:cNvPr id="425" name="Image 42" descr=""/>
          <p:cNvPicPr/>
          <p:nvPr/>
        </p:nvPicPr>
        <p:blipFill>
          <a:blip r:embed="rId3">
            <a:extLst>
              <a:ext uri="{BEBA8EAE-BF5A-486C-A8C5-ECC9F3942E4B}">
                <a14:imgProps xmlns:a14="http://schemas.microsoft.com/office/drawing/2010/main">
                  <a14:imgLayer r:embed="">
                    <a14:imgEffect>
                      <a14:sharpenSoften amount="25000"/>
                    </a14:imgEffect>
                  </a14:imgLayer>
                </a14:imgProps>
              </a:ext>
            </a:extLst>
          </a:blip>
          <a:srcRect l="0" t="11385" r="0" b="0"/>
          <a:stretch/>
        </p:blipFill>
        <p:spPr>
          <a:xfrm>
            <a:off x="6284880" y="4791600"/>
            <a:ext cx="2682000" cy="1872720"/>
          </a:xfrm>
          <a:prstGeom prst="rect">
            <a:avLst/>
          </a:prstGeom>
          <a:ln w="76320">
            <a:solidFill>
              <a:schemeClr val="bg1"/>
            </a:solidFill>
            <a:round/>
          </a:ln>
          <a:effectLst>
            <a:outerShdw algn="tl" blurRad="50800" dir="2700000" dist="37674" rotWithShape="0">
              <a:srgbClr val="000000">
                <a:alpha val="40000"/>
              </a:srgbClr>
            </a:outerShdw>
          </a:effectLst>
        </p:spPr>
      </p:pic>
      <p:sp>
        <p:nvSpPr>
          <p:cNvPr id="426" name="CustomShape 12"/>
          <p:cNvSpPr/>
          <p:nvPr/>
        </p:nvSpPr>
        <p:spPr>
          <a:xfrm flipH="1" flipV="1">
            <a:off x="444240" y="4654440"/>
            <a:ext cx="2849400" cy="118080"/>
          </a:xfrm>
          <a:custGeom>
            <a:avLst/>
            <a:gdLst/>
            <a:ahLst/>
            <a:rect l="l" t="t" r="r" b="b"/>
            <a:pathLst>
              <a:path w="21600" h="21600">
                <a:moveTo>
                  <a:pt x="0" y="0"/>
                </a:moveTo>
                <a:lnTo>
                  <a:pt x="21600" y="21600"/>
                </a:lnTo>
              </a:path>
            </a:pathLst>
          </a:custGeom>
          <a:noFill/>
          <a:ln>
            <a:solidFill>
              <a:schemeClr val="bg1">
                <a:lumMod val="65000"/>
              </a:schemeClr>
            </a:solidFill>
            <a:round/>
            <a:tailEnd len="med" type="triangle" w="med"/>
          </a:ln>
        </p:spPr>
        <p:style>
          <a:lnRef idx="1">
            <a:schemeClr val="dk1"/>
          </a:lnRef>
          <a:fillRef idx="0">
            <a:schemeClr val="dk1"/>
          </a:fillRef>
          <a:effectRef idx="0">
            <a:schemeClr val="dk1"/>
          </a:effectRef>
          <a:fontRef idx="minor"/>
        </p:style>
      </p:sp>
      <p:sp>
        <p:nvSpPr>
          <p:cNvPr id="427" name="CustomShape 13"/>
          <p:cNvSpPr/>
          <p:nvPr/>
        </p:nvSpPr>
        <p:spPr>
          <a:xfrm>
            <a:off x="133200" y="4389480"/>
            <a:ext cx="622800" cy="576720"/>
          </a:xfrm>
          <a:prstGeom prst="rect">
            <a:avLst/>
          </a:prstGeom>
          <a:solidFill>
            <a:schemeClr val="bg1"/>
          </a:solidFill>
          <a:ln>
            <a:noFill/>
          </a:ln>
        </p:spPr>
        <p:style>
          <a:lnRef idx="0"/>
          <a:fillRef idx="0"/>
          <a:effectRef idx="0"/>
          <a:fontRef idx="minor"/>
        </p:style>
        <p:txBody>
          <a:bodyPr wrap="none" lIns="90000" rIns="90000" tIns="45000" bIns="45000">
            <a:spAutoFit/>
          </a:bodyPr>
          <a:p>
            <a:pPr algn="ctr">
              <a:lnSpc>
                <a:spcPct val="100000"/>
              </a:lnSpc>
            </a:pPr>
            <a:r>
              <a:rPr b="1" lang="fr-FR" sz="1600" spc="-1" strike="noStrike">
                <a:solidFill>
                  <a:srgbClr val="a6a6a6"/>
                </a:solidFill>
                <a:latin typeface="Calibri"/>
                <a:ea typeface="ヒラギノ角ゴ Pro W3"/>
              </a:rPr>
              <a:t>ADA </a:t>
            </a:r>
            <a:endParaRPr b="0" lang="fr-FR" sz="1600" spc="-1" strike="noStrike">
              <a:latin typeface="Arial"/>
            </a:endParaRPr>
          </a:p>
          <a:p>
            <a:pPr algn="ctr">
              <a:lnSpc>
                <a:spcPct val="100000"/>
              </a:lnSpc>
            </a:pPr>
            <a:r>
              <a:rPr b="1" lang="fr-FR" sz="1600" spc="-1" strike="noStrike">
                <a:solidFill>
                  <a:srgbClr val="a6a6a6"/>
                </a:solidFill>
                <a:latin typeface="Calibri"/>
                <a:ea typeface="ヒラギノ角ゴ Pro W3"/>
              </a:rPr>
              <a:t>Ecole</a:t>
            </a:r>
            <a:endParaRPr b="0" lang="fr-FR" sz="1600" spc="-1" strike="noStrike">
              <a:latin typeface="Arial"/>
            </a:endParaRPr>
          </a:p>
        </p:txBody>
      </p:sp>
      <p:sp>
        <p:nvSpPr>
          <p:cNvPr id="428" name="CustomShape 14"/>
          <p:cNvSpPr/>
          <p:nvPr/>
        </p:nvSpPr>
        <p:spPr>
          <a:xfrm>
            <a:off x="1357200" y="0"/>
            <a:ext cx="6873120" cy="11422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fr-FR" sz="2800" spc="-1" strike="noStrike">
                <a:solidFill>
                  <a:srgbClr val="ffffff"/>
                </a:solidFill>
                <a:latin typeface="Calibri"/>
                <a:ea typeface="ヒラギノ角ゴ Pro W3"/>
              </a:rPr>
              <a:t>Réseau SPPPI de Capteurs ADA</a:t>
            </a:r>
            <a:br/>
            <a:r>
              <a:rPr b="1" i="1" lang="fr-FR" sz="1800" spc="-1" strike="noStrike">
                <a:solidFill>
                  <a:srgbClr val="ffffff"/>
                </a:solidFill>
                <a:latin typeface="Calibri"/>
                <a:ea typeface="ヒラギノ角ゴ Pro W3"/>
              </a:rPr>
              <a:t>Mesure Automatique des Dépôts Atmosphériques</a:t>
            </a:r>
            <a:endParaRPr b="0" lang="fr-FR" sz="1800" spc="-1" strike="noStrike">
              <a:latin typeface="Arial"/>
            </a:endParaRPr>
          </a:p>
          <a:p>
            <a:pPr algn="ctr">
              <a:lnSpc>
                <a:spcPct val="100000"/>
              </a:lnSpc>
            </a:pPr>
            <a:r>
              <a:rPr b="1" i="1" lang="fr-FR" sz="1600" spc="-1" strike="noStrike">
                <a:solidFill>
                  <a:srgbClr val="ffffff"/>
                </a:solidFill>
                <a:latin typeface="Calibri"/>
                <a:ea typeface="ヒラギノ角ゴ Pro W3"/>
              </a:rPr>
              <a:t>Capteur conçu et développé par ALOATEC</a:t>
            </a:r>
            <a:br/>
            <a:endParaRPr b="0" lang="fr-FR" sz="1600" spc="-1" strike="noStrike">
              <a:latin typeface="Arial"/>
            </a:endParaRPr>
          </a:p>
        </p:txBody>
      </p:sp>
    </p:spTree>
  </p:cSld>
  <mc:AlternateContent>
    <mc:Choice Requires="p14">
      <p:transition spd="slow" p14:dur="2000"/>
    </mc:Choice>
    <mc:Fallback>
      <p:transition spd="slow"/>
    </mc:Fallback>
  </mc:AlternateContent>
  <p:timing>
    <p:tnLst>
      <p:par>
        <p:cTn id="72" dur="indefinite" restart="never" nodeType="tmRoot">
          <p:childTnLst>
            <p:seq>
              <p:cTn id="73" dur="indefinite"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CustomShape 1"/>
          <p:cNvSpPr/>
          <p:nvPr/>
        </p:nvSpPr>
        <p:spPr>
          <a:xfrm>
            <a:off x="2214720" y="0"/>
            <a:ext cx="5214240" cy="11422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fr-FR" sz="2400" spc="-1" strike="noStrike">
                <a:solidFill>
                  <a:srgbClr val="ffffff"/>
                </a:solidFill>
                <a:latin typeface="Calibri"/>
                <a:ea typeface="ヒラギノ角ゴ Pro W3"/>
              </a:rPr>
              <a:t>Méthode d’analyse de chaque épisodes de Gêne poussières </a:t>
            </a:r>
            <a:r>
              <a:rPr b="0" i="1" lang="fr-FR" sz="1800" spc="-1" strike="noStrike">
                <a:solidFill>
                  <a:srgbClr val="ffffff"/>
                </a:solidFill>
                <a:latin typeface="Calibri"/>
                <a:ea typeface="ヒラギノ角ゴ Pro W3"/>
              </a:rPr>
              <a:t>(déclenché par au moins un appel au N° vert)</a:t>
            </a:r>
            <a:endParaRPr b="0" lang="fr-FR" sz="1800" spc="-1" strike="noStrike">
              <a:latin typeface="Arial"/>
            </a:endParaRPr>
          </a:p>
        </p:txBody>
      </p:sp>
      <p:sp>
        <p:nvSpPr>
          <p:cNvPr id="430" name="CustomShape 2"/>
          <p:cNvSpPr/>
          <p:nvPr/>
        </p:nvSpPr>
        <p:spPr>
          <a:xfrm>
            <a:off x="177840" y="3274920"/>
            <a:ext cx="3012480" cy="14868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300"/>
              </a:spcBef>
            </a:pPr>
            <a:endParaRPr b="0" lang="fr-FR" sz="1800" spc="-1" strike="noStrike">
              <a:latin typeface="Arial"/>
            </a:endParaRPr>
          </a:p>
          <a:p>
            <a:pPr marL="343080" indent="-342360">
              <a:lnSpc>
                <a:spcPct val="100000"/>
              </a:lnSpc>
              <a:spcBef>
                <a:spcPts val="300"/>
              </a:spcBef>
              <a:buClr>
                <a:srgbClr val="000000"/>
              </a:buClr>
              <a:buFont typeface="Arial"/>
              <a:buChar char="•"/>
            </a:pPr>
            <a:r>
              <a:rPr b="1" lang="fr-FR" sz="1500" spc="-1" strike="noStrike">
                <a:solidFill>
                  <a:srgbClr val="808080"/>
                </a:solidFill>
                <a:latin typeface="Calibri"/>
                <a:ea typeface="ヒラギノ角ゴ Pro W3"/>
              </a:rPr>
              <a:t>Observations au microscope binoculaire  (ALOATEC)</a:t>
            </a:r>
            <a:br/>
            <a:r>
              <a:rPr b="1" lang="fr-FR" sz="1500" spc="-1" strike="noStrike">
                <a:solidFill>
                  <a:srgbClr val="808080"/>
                </a:solidFill>
                <a:latin typeface="Calibri"/>
                <a:ea typeface="DejaVu Sans"/>
              </a:rPr>
              <a:t> </a:t>
            </a:r>
            <a:endParaRPr b="0" lang="fr-FR" sz="1500" spc="-1" strike="noStrike">
              <a:latin typeface="Arial"/>
            </a:endParaRPr>
          </a:p>
          <a:p>
            <a:pPr marL="343080" indent="-342360">
              <a:lnSpc>
                <a:spcPct val="100000"/>
              </a:lnSpc>
              <a:spcBef>
                <a:spcPts val="300"/>
              </a:spcBef>
              <a:buClr>
                <a:srgbClr val="000000"/>
              </a:buClr>
              <a:buFont typeface="Arial"/>
              <a:buChar char="•"/>
            </a:pPr>
            <a:r>
              <a:rPr b="1" lang="fr-FR" sz="1500" spc="-1" strike="noStrike">
                <a:solidFill>
                  <a:srgbClr val="808080"/>
                </a:solidFill>
                <a:latin typeface="Calibri"/>
                <a:ea typeface="ヒラギノ角ゴ Pro W3"/>
              </a:rPr>
              <a:t>Imagerie au microscope électronique (ULCO)</a:t>
            </a:r>
            <a:endParaRPr b="0" lang="fr-FR" sz="1500" spc="-1" strike="noStrike">
              <a:latin typeface="Arial"/>
            </a:endParaRPr>
          </a:p>
        </p:txBody>
      </p:sp>
      <p:graphicFrame>
        <p:nvGraphicFramePr>
          <p:cNvPr id="431" name="Object 3"/>
          <p:cNvGraphicFramePr/>
          <p:nvPr/>
        </p:nvGraphicFramePr>
        <p:xfrm>
          <a:off x="303120" y="1508040"/>
          <a:ext cx="1328040" cy="990000"/>
        </p:xfrm>
        <a:graphic>
          <a:graphicData uri="http://schemas.openxmlformats.org/presentationml/2006/ole">
            <p:oleObj progId="PBrush" r:id="rId1" spid="">
              <p:embed/>
              <p:pic>
                <p:nvPicPr>
                  <p:cNvPr id="432" name="Object 74" descr=""/>
                  <p:cNvPicPr/>
                  <p:nvPr/>
                </p:nvPicPr>
                <p:blipFill>
                  <a:blip r:embed="rId2"/>
                  <a:stretch/>
                </p:blipFill>
                <p:spPr>
                  <a:xfrm>
                    <a:off x="303120" y="1508040"/>
                    <a:ext cx="1328040" cy="990000"/>
                  </a:xfrm>
                  <a:prstGeom prst="rect">
                    <a:avLst/>
                  </a:prstGeom>
                  <a:ln>
                    <a:noFill/>
                  </a:ln>
                </p:spPr>
              </p:pic>
            </p:oleObj>
          </a:graphicData>
        </a:graphic>
      </p:graphicFrame>
      <p:pic>
        <p:nvPicPr>
          <p:cNvPr id="433" name="Picture 6" descr=""/>
          <p:cNvPicPr/>
          <p:nvPr/>
        </p:nvPicPr>
        <p:blipFill>
          <a:blip r:embed="rId3"/>
          <a:stretch/>
        </p:blipFill>
        <p:spPr>
          <a:xfrm>
            <a:off x="1849320" y="1500120"/>
            <a:ext cx="1340640" cy="996120"/>
          </a:xfrm>
          <a:prstGeom prst="rect">
            <a:avLst/>
          </a:prstGeom>
          <a:ln>
            <a:noFill/>
          </a:ln>
        </p:spPr>
      </p:pic>
      <p:sp>
        <p:nvSpPr>
          <p:cNvPr id="434" name="CustomShape 4"/>
          <p:cNvSpPr/>
          <p:nvPr/>
        </p:nvSpPr>
        <p:spPr>
          <a:xfrm>
            <a:off x="236520" y="2484360"/>
            <a:ext cx="1394640" cy="59220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r>
              <a:rPr b="1" lang="fr-FR" sz="1100" spc="-1" strike="noStrike">
                <a:solidFill>
                  <a:srgbClr val="808080"/>
                </a:solidFill>
                <a:latin typeface="Calibri"/>
                <a:ea typeface="ヒラギノ角ゴ Pro W3"/>
              </a:rPr>
              <a:t>Prélèvements chez </a:t>
            </a:r>
            <a:endParaRPr b="0" lang="fr-FR" sz="1100" spc="-1" strike="noStrike">
              <a:latin typeface="Arial"/>
            </a:endParaRPr>
          </a:p>
          <a:p>
            <a:pPr algn="ctr">
              <a:lnSpc>
                <a:spcPct val="100000"/>
              </a:lnSpc>
            </a:pPr>
            <a:r>
              <a:rPr b="1" lang="fr-FR" sz="1100" spc="-1" strike="noStrike">
                <a:solidFill>
                  <a:srgbClr val="808080"/>
                </a:solidFill>
                <a:latin typeface="Calibri"/>
                <a:ea typeface="ヒラギノ角ゴ Pro W3"/>
              </a:rPr>
              <a:t>les riverains ayant appelé le N° vert</a:t>
            </a:r>
            <a:endParaRPr b="0" lang="fr-FR" sz="1100" spc="-1" strike="noStrike">
              <a:latin typeface="Arial"/>
            </a:endParaRPr>
          </a:p>
        </p:txBody>
      </p:sp>
      <p:sp>
        <p:nvSpPr>
          <p:cNvPr id="435" name="CustomShape 5"/>
          <p:cNvSpPr/>
          <p:nvPr/>
        </p:nvSpPr>
        <p:spPr>
          <a:xfrm>
            <a:off x="1724040" y="2506680"/>
            <a:ext cx="1504080" cy="59220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r>
              <a:rPr b="1" lang="fr-FR" sz="1100" spc="-1" strike="noStrike">
                <a:solidFill>
                  <a:srgbClr val="808080"/>
                </a:solidFill>
                <a:latin typeface="Calibri"/>
                <a:ea typeface="ヒラギノ角ゴ Pro W3"/>
              </a:rPr>
              <a:t>Disques journaliers</a:t>
            </a:r>
            <a:br/>
            <a:r>
              <a:rPr b="1" lang="fr-FR" sz="1100" spc="-1" strike="noStrike">
                <a:solidFill>
                  <a:srgbClr val="808080"/>
                </a:solidFill>
                <a:latin typeface="Calibri"/>
                <a:ea typeface="ヒラギノ角ゴ Pro W3"/>
              </a:rPr>
              <a:t>correspondant des capteurs ADA</a:t>
            </a:r>
            <a:endParaRPr b="0" lang="fr-FR" sz="1100" spc="-1" strike="noStrike">
              <a:latin typeface="Arial"/>
            </a:endParaRPr>
          </a:p>
        </p:txBody>
      </p:sp>
      <p:sp>
        <p:nvSpPr>
          <p:cNvPr id="436" name="CustomShape 6"/>
          <p:cNvSpPr/>
          <p:nvPr/>
        </p:nvSpPr>
        <p:spPr>
          <a:xfrm flipH="1" rot="5418000">
            <a:off x="1578240" y="2399400"/>
            <a:ext cx="288360" cy="1799640"/>
          </a:xfrm>
          <a:prstGeom prst="leftBrace">
            <a:avLst>
              <a:gd name="adj1" fmla="val 134971"/>
              <a:gd name="adj2" fmla="val 50000"/>
            </a:avLst>
          </a:prstGeom>
          <a:noFill/>
          <a:ln cap="rnd" w="38160">
            <a:solidFill>
              <a:schemeClr val="tx2"/>
            </a:solidFill>
            <a:custDash>
              <a:ds d="100000" sp="100000"/>
            </a:custDash>
            <a:round/>
          </a:ln>
        </p:spPr>
        <p:style>
          <a:lnRef idx="0"/>
          <a:fillRef idx="0"/>
          <a:effectRef idx="0"/>
          <a:fontRef idx="minor"/>
        </p:style>
      </p:sp>
      <p:pic>
        <p:nvPicPr>
          <p:cNvPr id="437" name="Image 1" descr=""/>
          <p:cNvPicPr/>
          <p:nvPr/>
        </p:nvPicPr>
        <p:blipFill>
          <a:blip r:embed="rId4"/>
          <a:srcRect l="0" t="0" r="31911" b="0"/>
          <a:stretch/>
        </p:blipFill>
        <p:spPr>
          <a:xfrm>
            <a:off x="3514680" y="1357200"/>
            <a:ext cx="2086920" cy="2299680"/>
          </a:xfrm>
          <a:prstGeom prst="rect">
            <a:avLst/>
          </a:prstGeom>
          <a:ln>
            <a:noFill/>
          </a:ln>
        </p:spPr>
      </p:pic>
      <p:pic>
        <p:nvPicPr>
          <p:cNvPr id="438" name="Image 1" descr=""/>
          <p:cNvPicPr/>
          <p:nvPr/>
        </p:nvPicPr>
        <p:blipFill>
          <a:blip r:embed="rId5"/>
          <a:stretch/>
        </p:blipFill>
        <p:spPr>
          <a:xfrm>
            <a:off x="6029280" y="1379520"/>
            <a:ext cx="2045520" cy="1221480"/>
          </a:xfrm>
          <a:prstGeom prst="rect">
            <a:avLst/>
          </a:prstGeom>
          <a:ln>
            <a:noFill/>
          </a:ln>
        </p:spPr>
      </p:pic>
      <p:pic>
        <p:nvPicPr>
          <p:cNvPr id="439" name="Image 2" descr=""/>
          <p:cNvPicPr/>
          <p:nvPr/>
        </p:nvPicPr>
        <p:blipFill>
          <a:blip r:embed="rId6"/>
          <a:stretch/>
        </p:blipFill>
        <p:spPr>
          <a:xfrm>
            <a:off x="7053120" y="2195640"/>
            <a:ext cx="1590120" cy="1412280"/>
          </a:xfrm>
          <a:prstGeom prst="rect">
            <a:avLst/>
          </a:prstGeom>
          <a:ln>
            <a:noFill/>
          </a:ln>
        </p:spPr>
      </p:pic>
      <p:sp>
        <p:nvSpPr>
          <p:cNvPr id="440" name="CustomShape 7"/>
          <p:cNvSpPr/>
          <p:nvPr/>
        </p:nvSpPr>
        <p:spPr>
          <a:xfrm>
            <a:off x="5915160" y="3770280"/>
            <a:ext cx="2793240" cy="1199520"/>
          </a:xfrm>
          <a:prstGeom prst="rect">
            <a:avLst/>
          </a:prstGeom>
          <a:noFill/>
          <a:ln>
            <a:noFill/>
          </a:ln>
        </p:spPr>
        <p:style>
          <a:lnRef idx="0"/>
          <a:fillRef idx="0"/>
          <a:effectRef idx="0"/>
          <a:fontRef idx="minor"/>
        </p:style>
        <p:txBody>
          <a:bodyPr lIns="90000" rIns="90000" tIns="45000" bIns="45000">
            <a:normAutofit fontScale="69000"/>
          </a:bodyPr>
          <a:p>
            <a:pPr>
              <a:lnSpc>
                <a:spcPct val="100000"/>
              </a:lnSpc>
              <a:spcBef>
                <a:spcPts val="300"/>
              </a:spcBef>
            </a:pPr>
            <a:endParaRPr b="0" lang="fr-FR" sz="1800" spc="-1" strike="noStrike">
              <a:latin typeface="Arial"/>
            </a:endParaRPr>
          </a:p>
          <a:p>
            <a:pPr>
              <a:lnSpc>
                <a:spcPct val="100000"/>
              </a:lnSpc>
              <a:spcBef>
                <a:spcPts val="300"/>
              </a:spcBef>
            </a:pPr>
            <a:r>
              <a:rPr b="1" lang="fr-FR" sz="1500" spc="-1" strike="noStrike">
                <a:solidFill>
                  <a:srgbClr val="808080"/>
                </a:solidFill>
                <a:latin typeface="Calibri"/>
                <a:ea typeface="ヒラギノ角ゴ Pro W3"/>
              </a:rPr>
              <a:t>Etude des mesures du réseau </a:t>
            </a:r>
            <a:br/>
            <a:r>
              <a:rPr b="1" lang="fr-FR" sz="1500" spc="-1" strike="noStrike">
                <a:solidFill>
                  <a:srgbClr val="808080"/>
                </a:solidFill>
                <a:latin typeface="Wingdings"/>
                <a:ea typeface="ヒラギノ角ゴ Pro W3"/>
              </a:rPr>
              <a:t></a:t>
            </a:r>
            <a:r>
              <a:rPr b="1" lang="fr-FR" sz="1500" spc="-1" strike="noStrike">
                <a:solidFill>
                  <a:srgbClr val="808080"/>
                </a:solidFill>
                <a:latin typeface="Calibri"/>
                <a:ea typeface="ヒラギノ角ゴ Pro W3"/>
              </a:rPr>
              <a:t> Secteurs potentiel d’émission</a:t>
            </a:r>
            <a:endParaRPr b="0" lang="fr-FR" sz="1500" spc="-1" strike="noStrike">
              <a:latin typeface="Arial"/>
            </a:endParaRPr>
          </a:p>
          <a:p>
            <a:pPr>
              <a:lnSpc>
                <a:spcPct val="100000"/>
              </a:lnSpc>
              <a:spcBef>
                <a:spcPts val="300"/>
              </a:spcBef>
            </a:pPr>
            <a:r>
              <a:rPr b="1" lang="fr-FR" sz="1500" spc="-1" strike="noStrike">
                <a:solidFill>
                  <a:srgbClr val="808080"/>
                </a:solidFill>
                <a:latin typeface="Wingdings"/>
                <a:ea typeface="ヒラギノ角ゴ Pro W3"/>
              </a:rPr>
              <a:t></a:t>
            </a:r>
            <a:r>
              <a:rPr b="1" lang="fr-FR" sz="1500" spc="-1" strike="noStrike">
                <a:solidFill>
                  <a:srgbClr val="808080"/>
                </a:solidFill>
                <a:latin typeface="Calibri"/>
                <a:ea typeface="ヒラギノ角ゴ Pro W3"/>
              </a:rPr>
              <a:t> </a:t>
            </a:r>
            <a:r>
              <a:rPr b="1" lang="fr-FR" sz="1500" spc="-1" strike="noStrike">
                <a:solidFill>
                  <a:srgbClr val="808080"/>
                </a:solidFill>
                <a:latin typeface="Calibri"/>
                <a:ea typeface="ヒラギノ角ゴ Pro W3"/>
              </a:rPr>
              <a:t>Cohérence Gêne / Retombées </a:t>
            </a:r>
            <a:br/>
            <a:r>
              <a:rPr b="1" lang="fr-FR" sz="1500" spc="-1" strike="noStrike">
                <a:solidFill>
                  <a:srgbClr val="808080"/>
                </a:solidFill>
                <a:latin typeface="Calibri"/>
                <a:ea typeface="ヒラギノ角ゴ Pro W3"/>
              </a:rPr>
              <a:t>( ALOATEC)</a:t>
            </a:r>
            <a:endParaRPr b="0" lang="fr-FR" sz="1500" spc="-1" strike="noStrike">
              <a:latin typeface="Arial"/>
            </a:endParaRPr>
          </a:p>
          <a:p>
            <a:pPr>
              <a:lnSpc>
                <a:spcPct val="100000"/>
              </a:lnSpc>
              <a:spcBef>
                <a:spcPts val="740"/>
              </a:spcBef>
            </a:pPr>
            <a:endParaRPr b="0" lang="fr-FR" sz="1500" spc="-1" strike="noStrike">
              <a:latin typeface="Arial"/>
            </a:endParaRPr>
          </a:p>
        </p:txBody>
      </p:sp>
      <p:sp>
        <p:nvSpPr>
          <p:cNvPr id="441" name="CustomShape 8"/>
          <p:cNvSpPr/>
          <p:nvPr/>
        </p:nvSpPr>
        <p:spPr>
          <a:xfrm flipH="1" rot="5418000">
            <a:off x="7100280" y="3013200"/>
            <a:ext cx="288360" cy="1654920"/>
          </a:xfrm>
          <a:prstGeom prst="leftBrace">
            <a:avLst>
              <a:gd name="adj1" fmla="val 134885"/>
              <a:gd name="adj2" fmla="val 50000"/>
            </a:avLst>
          </a:prstGeom>
          <a:noFill/>
          <a:ln cap="rnd" w="38160">
            <a:solidFill>
              <a:schemeClr val="tx2"/>
            </a:solidFill>
            <a:custDash>
              <a:ds d="100000" sp="100000"/>
            </a:custDash>
            <a:round/>
          </a:ln>
        </p:spPr>
        <p:style>
          <a:lnRef idx="0"/>
          <a:fillRef idx="0"/>
          <a:effectRef idx="0"/>
          <a:fontRef idx="minor"/>
        </p:style>
      </p:sp>
      <p:sp>
        <p:nvSpPr>
          <p:cNvPr id="442" name="CustomShape 9"/>
          <p:cNvSpPr/>
          <p:nvPr/>
        </p:nvSpPr>
        <p:spPr>
          <a:xfrm flipH="1" rot="5418000">
            <a:off x="4227480" y="903240"/>
            <a:ext cx="513720" cy="8442360"/>
          </a:xfrm>
          <a:prstGeom prst="leftBrace">
            <a:avLst>
              <a:gd name="adj1" fmla="val 135057"/>
              <a:gd name="adj2" fmla="val 49847"/>
            </a:avLst>
          </a:prstGeom>
          <a:noFill/>
          <a:ln cap="rnd" w="25560">
            <a:solidFill>
              <a:schemeClr val="tx2"/>
            </a:solidFill>
            <a:custDash>
              <a:ds d="300000" sp="100000"/>
            </a:custDash>
            <a:round/>
          </a:ln>
        </p:spPr>
        <p:style>
          <a:lnRef idx="0"/>
          <a:fillRef idx="0"/>
          <a:effectRef idx="0"/>
          <a:fontRef idx="minor"/>
        </p:style>
      </p:sp>
      <p:sp>
        <p:nvSpPr>
          <p:cNvPr id="443" name="CustomShape 10"/>
          <p:cNvSpPr/>
          <p:nvPr/>
        </p:nvSpPr>
        <p:spPr>
          <a:xfrm flipH="1" rot="5418000">
            <a:off x="4426560" y="2770920"/>
            <a:ext cx="288360" cy="1726560"/>
          </a:xfrm>
          <a:prstGeom prst="leftBrace">
            <a:avLst>
              <a:gd name="adj1" fmla="val 134838"/>
              <a:gd name="adj2" fmla="val 50000"/>
            </a:avLst>
          </a:prstGeom>
          <a:noFill/>
          <a:ln cap="rnd" w="38160">
            <a:solidFill>
              <a:schemeClr val="tx2"/>
            </a:solidFill>
            <a:custDash>
              <a:ds d="100000" sp="100000"/>
            </a:custDash>
            <a:round/>
          </a:ln>
        </p:spPr>
        <p:style>
          <a:lnRef idx="0"/>
          <a:fillRef idx="0"/>
          <a:effectRef idx="0"/>
          <a:fontRef idx="minor"/>
        </p:style>
      </p:sp>
      <p:sp>
        <p:nvSpPr>
          <p:cNvPr id="444" name="CustomShape 11"/>
          <p:cNvSpPr/>
          <p:nvPr/>
        </p:nvSpPr>
        <p:spPr>
          <a:xfrm>
            <a:off x="3668760" y="3614760"/>
            <a:ext cx="1932840" cy="12009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300"/>
              </a:spcBef>
            </a:pPr>
            <a:endParaRPr b="0" lang="fr-FR" sz="1800" spc="-1" strike="noStrike">
              <a:latin typeface="Arial"/>
            </a:endParaRPr>
          </a:p>
          <a:p>
            <a:pPr>
              <a:lnSpc>
                <a:spcPct val="100000"/>
              </a:lnSpc>
              <a:spcBef>
                <a:spcPts val="300"/>
              </a:spcBef>
            </a:pPr>
            <a:r>
              <a:rPr b="1" lang="fr-FR" sz="1500" spc="-1" strike="noStrike">
                <a:solidFill>
                  <a:srgbClr val="808080"/>
                </a:solidFill>
                <a:latin typeface="Calibri"/>
                <a:ea typeface="ヒラギノ角ゴ Pro W3"/>
              </a:rPr>
              <a:t>Références d’analyse</a:t>
            </a:r>
            <a:br/>
            <a:r>
              <a:rPr b="1" lang="fr-FR" sz="1500" spc="-1" strike="noStrike">
                <a:solidFill>
                  <a:srgbClr val="808080"/>
                </a:solidFill>
                <a:latin typeface="Calibri"/>
                <a:ea typeface="ヒラギノ角ゴ Pro W3"/>
              </a:rPr>
              <a:t>« cartes d’identité » des émetteurs du </a:t>
            </a:r>
            <a:br/>
            <a:r>
              <a:rPr b="1" lang="fr-FR" sz="1500" spc="-1" strike="noStrike">
                <a:solidFill>
                  <a:srgbClr val="808080"/>
                </a:solidFill>
                <a:latin typeface="Calibri"/>
                <a:ea typeface="ヒラギノ角ゴ Pro W3"/>
              </a:rPr>
              <a:t>Port-Ouest</a:t>
            </a:r>
            <a:endParaRPr b="0" lang="fr-FR" sz="1500" spc="-1" strike="noStrike">
              <a:latin typeface="Arial"/>
            </a:endParaRPr>
          </a:p>
        </p:txBody>
      </p:sp>
      <p:pic>
        <p:nvPicPr>
          <p:cNvPr id="445" name="Image 21" descr=""/>
          <p:cNvPicPr/>
          <p:nvPr/>
        </p:nvPicPr>
        <p:blipFill>
          <a:blip r:embed="rId7"/>
          <a:stretch/>
        </p:blipFill>
        <p:spPr>
          <a:xfrm>
            <a:off x="5602320" y="5418000"/>
            <a:ext cx="1450080" cy="1019880"/>
          </a:xfrm>
          <a:prstGeom prst="rect">
            <a:avLst/>
          </a:prstGeom>
          <a:ln>
            <a:noFill/>
          </a:ln>
        </p:spPr>
      </p:pic>
      <p:sp>
        <p:nvSpPr>
          <p:cNvPr id="446" name="CustomShape 12"/>
          <p:cNvSpPr/>
          <p:nvPr/>
        </p:nvSpPr>
        <p:spPr>
          <a:xfrm>
            <a:off x="3059280" y="5640480"/>
            <a:ext cx="3153600" cy="831240"/>
          </a:xfrm>
          <a:prstGeom prst="rect">
            <a:avLst/>
          </a:prstGeom>
          <a:noFill/>
          <a:ln>
            <a:noFill/>
          </a:ln>
        </p:spPr>
        <p:style>
          <a:lnRef idx="0"/>
          <a:fillRef idx="0"/>
          <a:effectRef idx="0"/>
          <a:fontRef idx="minor"/>
        </p:style>
        <p:txBody>
          <a:bodyPr lIns="90000" rIns="90000" tIns="45000" bIns="45000">
            <a:normAutofit/>
          </a:bodyPr>
          <a:p>
            <a:pPr marL="343080" indent="-342360">
              <a:lnSpc>
                <a:spcPct val="100000"/>
              </a:lnSpc>
              <a:spcBef>
                <a:spcPts val="360"/>
              </a:spcBef>
              <a:buClr>
                <a:srgbClr val="000000"/>
              </a:buClr>
              <a:buFont typeface="Arial"/>
              <a:buChar char="•"/>
            </a:pPr>
            <a:r>
              <a:rPr b="1" lang="fr-FR" sz="1800" spc="-1" strike="noStrike">
                <a:solidFill>
                  <a:srgbClr val="0070c0"/>
                </a:solidFill>
                <a:latin typeface="Calibri"/>
                <a:ea typeface="ヒラギノ角ゴ Pro W3"/>
              </a:rPr>
              <a:t>Rapport de synthèse</a:t>
            </a:r>
            <a:endParaRPr b="0" lang="fr-FR" sz="1800" spc="-1" strike="noStrike">
              <a:latin typeface="Arial"/>
            </a:endParaRPr>
          </a:p>
          <a:p>
            <a:pPr marL="343080" indent="-342360">
              <a:lnSpc>
                <a:spcPct val="100000"/>
              </a:lnSpc>
              <a:spcBef>
                <a:spcPts val="360"/>
              </a:spcBef>
              <a:buClr>
                <a:srgbClr val="000000"/>
              </a:buClr>
              <a:buFont typeface="Arial"/>
              <a:buChar char="•"/>
            </a:pPr>
            <a:r>
              <a:rPr b="1" lang="fr-FR" sz="1800" spc="-1" strike="noStrike">
                <a:solidFill>
                  <a:srgbClr val="0070c0"/>
                </a:solidFill>
                <a:latin typeface="Calibri"/>
                <a:ea typeface="ヒラギノ角ゴ Pro W3"/>
              </a:rPr>
              <a:t>Pareto des origines</a:t>
            </a:r>
            <a:endParaRPr b="0" lang="fr-FR" sz="1800" spc="-1" strike="noStrike">
              <a:latin typeface="Arial"/>
            </a:endParaRPr>
          </a:p>
          <a:p>
            <a:pPr>
              <a:lnSpc>
                <a:spcPct val="100000"/>
              </a:lnSpc>
              <a:spcBef>
                <a:spcPts val="360"/>
              </a:spcBef>
            </a:pPr>
            <a:endParaRPr b="0" lang="fr-FR" sz="1800" spc="-1" strike="noStrike">
              <a:latin typeface="Arial"/>
            </a:endParaRPr>
          </a:p>
          <a:p>
            <a:pPr>
              <a:lnSpc>
                <a:spcPct val="100000"/>
              </a:lnSpc>
              <a:spcBef>
                <a:spcPts val="360"/>
              </a:spcBef>
            </a:pPr>
            <a:endParaRPr b="0" lang="fr-FR" sz="1800" spc="-1" strike="noStrike">
              <a:latin typeface="Arial"/>
            </a:endParaRPr>
          </a:p>
        </p:txBody>
      </p:sp>
      <p:pic>
        <p:nvPicPr>
          <p:cNvPr id="447" name="Image 8" descr=""/>
          <p:cNvPicPr/>
          <p:nvPr/>
        </p:nvPicPr>
        <p:blipFill>
          <a:blip r:embed="rId8"/>
          <a:stretch/>
        </p:blipFill>
        <p:spPr>
          <a:xfrm>
            <a:off x="142920" y="6259680"/>
            <a:ext cx="677160" cy="597600"/>
          </a:xfrm>
          <a:prstGeom prst="rect">
            <a:avLst/>
          </a:prstGeom>
          <a:ln>
            <a:noFill/>
          </a:ln>
        </p:spPr>
      </p:pic>
    </p:spTree>
  </p:cSld>
  <mc:AlternateContent>
    <mc:Choice Requires="p14">
      <p:transition spd="slow" p14:dur="2000"/>
    </mc:Choice>
    <mc:Fallback>
      <p:transition spd="slow"/>
    </mc:Fallback>
  </mc:AlternateContent>
  <p:timing>
    <p:tnLst>
      <p:par>
        <p:cTn id="74" dur="indefinite" restart="never" nodeType="tmRoot">
          <p:childTnLst>
            <p:seq>
              <p:cTn id="75" dur="indefinite"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CustomShape 1"/>
          <p:cNvSpPr/>
          <p:nvPr/>
        </p:nvSpPr>
        <p:spPr>
          <a:xfrm>
            <a:off x="1357200" y="285840"/>
            <a:ext cx="6873120" cy="11422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fr-FR" sz="2800" spc="-1" strike="noStrike">
                <a:solidFill>
                  <a:srgbClr val="ffffff"/>
                </a:solidFill>
                <a:latin typeface="Calibri"/>
                <a:ea typeface="ヒラギノ角ゴ Pro W3"/>
              </a:rPr>
              <a:t>Les outils de communication</a:t>
            </a:r>
            <a:endParaRPr b="0" lang="fr-FR" sz="2800" spc="-1" strike="noStrike">
              <a:latin typeface="Arial"/>
            </a:endParaRPr>
          </a:p>
        </p:txBody>
      </p:sp>
      <p:pic>
        <p:nvPicPr>
          <p:cNvPr id="449" name="Picture 2" descr=""/>
          <p:cNvPicPr/>
          <p:nvPr/>
        </p:nvPicPr>
        <p:blipFill>
          <a:blip r:embed="rId1"/>
          <a:stretch/>
        </p:blipFill>
        <p:spPr>
          <a:xfrm>
            <a:off x="5118120" y="3243240"/>
            <a:ext cx="3330000" cy="3542760"/>
          </a:xfrm>
          <a:prstGeom prst="rect">
            <a:avLst/>
          </a:prstGeom>
          <a:ln>
            <a:noFill/>
          </a:ln>
        </p:spPr>
      </p:pic>
      <p:pic>
        <p:nvPicPr>
          <p:cNvPr id="450" name="Picture 4" descr=""/>
          <p:cNvPicPr/>
          <p:nvPr/>
        </p:nvPicPr>
        <p:blipFill>
          <a:blip r:embed="rId2"/>
          <a:stretch/>
        </p:blipFill>
        <p:spPr>
          <a:xfrm>
            <a:off x="1068480" y="3746520"/>
            <a:ext cx="3287160" cy="2375640"/>
          </a:xfrm>
          <a:prstGeom prst="rect">
            <a:avLst/>
          </a:prstGeom>
          <a:ln>
            <a:noFill/>
          </a:ln>
        </p:spPr>
      </p:pic>
      <p:sp>
        <p:nvSpPr>
          <p:cNvPr id="451" name="CustomShape 2"/>
          <p:cNvSpPr/>
          <p:nvPr/>
        </p:nvSpPr>
        <p:spPr>
          <a:xfrm>
            <a:off x="-115560" y="2570040"/>
            <a:ext cx="4798800" cy="8820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fr-FR" sz="2800" spc="-1" strike="noStrike">
                <a:solidFill>
                  <a:srgbClr val="808080"/>
                </a:solidFill>
                <a:latin typeface="Calibri"/>
                <a:ea typeface="ヒラギノ角ゴ Pro W3"/>
              </a:rPr>
              <a:t>Site Extranet technique</a:t>
            </a:r>
            <a:endParaRPr b="0" lang="fr-FR" sz="2800" spc="-1" strike="noStrike">
              <a:latin typeface="Arial"/>
            </a:endParaRPr>
          </a:p>
          <a:p>
            <a:pPr>
              <a:lnSpc>
                <a:spcPct val="100000"/>
              </a:lnSpc>
            </a:pPr>
            <a:r>
              <a:rPr b="0" i="1" lang="fr-FR" sz="2400" spc="-1" strike="noStrike">
                <a:solidFill>
                  <a:srgbClr val="808080"/>
                </a:solidFill>
                <a:latin typeface="Calibri"/>
                <a:ea typeface="ヒラギノ角ゴ Pro W3"/>
              </a:rPr>
              <a:t>( Alertes/Suivis temps réels, météo …)</a:t>
            </a:r>
            <a:endParaRPr b="0" lang="fr-FR" sz="2400" spc="-1" strike="noStrike">
              <a:latin typeface="Arial"/>
            </a:endParaRPr>
          </a:p>
        </p:txBody>
      </p:sp>
      <p:sp>
        <p:nvSpPr>
          <p:cNvPr id="452" name="CustomShape 3"/>
          <p:cNvSpPr/>
          <p:nvPr/>
        </p:nvSpPr>
        <p:spPr>
          <a:xfrm>
            <a:off x="5251680" y="2411280"/>
            <a:ext cx="3096720" cy="8820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fr-FR" sz="2800" spc="-1" strike="noStrike">
                <a:solidFill>
                  <a:srgbClr val="808080"/>
                </a:solidFill>
                <a:latin typeface="Calibri"/>
                <a:ea typeface="ヒラギノ角ゴ Pro W3"/>
              </a:rPr>
              <a:t>Site Internet public</a:t>
            </a:r>
            <a:endParaRPr b="0" lang="fr-FR" sz="2800" spc="-1" strike="noStrike">
              <a:latin typeface="Arial"/>
            </a:endParaRPr>
          </a:p>
          <a:p>
            <a:pPr>
              <a:lnSpc>
                <a:spcPct val="100000"/>
              </a:lnSpc>
            </a:pPr>
            <a:r>
              <a:rPr b="0" i="1" lang="fr-FR" sz="2400" spc="-1" strike="noStrike">
                <a:solidFill>
                  <a:srgbClr val="808080"/>
                </a:solidFill>
                <a:latin typeface="Calibri"/>
                <a:ea typeface="ヒラギノ角ゴ Pro W3"/>
              </a:rPr>
              <a:t>( mesures à J+1, météo)</a:t>
            </a:r>
            <a:endParaRPr b="0" lang="fr-FR" sz="2400" spc="-1" strike="noStrike">
              <a:latin typeface="Arial"/>
            </a:endParaRPr>
          </a:p>
        </p:txBody>
      </p:sp>
      <p:sp>
        <p:nvSpPr>
          <p:cNvPr id="453" name="CustomShape 4"/>
          <p:cNvSpPr/>
          <p:nvPr/>
        </p:nvSpPr>
        <p:spPr>
          <a:xfrm>
            <a:off x="5288040" y="1189080"/>
            <a:ext cx="3817080" cy="9432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r-FR" sz="2800" spc="-1" strike="noStrike">
                <a:solidFill>
                  <a:srgbClr val="808080"/>
                </a:solidFill>
                <a:latin typeface="Calibri"/>
                <a:ea typeface="ヒラギノ角ゴ Pro W3"/>
              </a:rPr>
              <a:t>N° vert « Poussières »</a:t>
            </a:r>
            <a:endParaRPr b="0" lang="fr-FR" sz="2800" spc="-1" strike="noStrike">
              <a:latin typeface="Arial"/>
            </a:endParaRPr>
          </a:p>
          <a:p>
            <a:pPr>
              <a:lnSpc>
                <a:spcPct val="100000"/>
              </a:lnSpc>
            </a:pPr>
            <a:r>
              <a:rPr b="0" i="1" lang="fr-FR" sz="2800" spc="-1" strike="noStrike">
                <a:solidFill>
                  <a:srgbClr val="00b050"/>
                </a:solidFill>
                <a:latin typeface="Calibri"/>
                <a:ea typeface="ヒラギノ角ゴ Pro W3"/>
              </a:rPr>
              <a:t>0800 77 53 66</a:t>
            </a:r>
            <a:endParaRPr b="0" lang="fr-FR" sz="2800" spc="-1" strike="noStrike">
              <a:latin typeface="Arial"/>
            </a:endParaRPr>
          </a:p>
        </p:txBody>
      </p:sp>
    </p:spTree>
  </p:cSld>
  <mc:AlternateContent>
    <mc:Choice Requires="p14">
      <p:transition spd="slow" p14:dur="2000"/>
    </mc:Choice>
    <mc:Fallback>
      <p:transition spd="slow"/>
    </mc:Fallback>
  </mc:AlternateContent>
  <p:timing>
    <p:tnLst>
      <p:par>
        <p:cTn id="76" dur="indefinite" restart="never" nodeType="tmRoot">
          <p:childTnLst>
            <p:seq>
              <p:cTn id="77" dur="indefinite"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CustomShape 1"/>
          <p:cNvSpPr/>
          <p:nvPr/>
        </p:nvSpPr>
        <p:spPr>
          <a:xfrm>
            <a:off x="247680" y="1178280"/>
            <a:ext cx="8497080" cy="791280"/>
          </a:xfrm>
          <a:prstGeom prst="rect">
            <a:avLst/>
          </a:prstGeom>
          <a:noFill/>
          <a:ln>
            <a:noFill/>
          </a:ln>
        </p:spPr>
        <p:style>
          <a:lnRef idx="0"/>
          <a:fillRef idx="0"/>
          <a:effectRef idx="0"/>
          <a:fontRef idx="minor"/>
        </p:style>
        <p:txBody>
          <a:bodyPr lIns="90000" rIns="90000" tIns="45000" bIns="45000" anchor="ctr">
            <a:normAutofit fontScale="78000"/>
          </a:bodyPr>
          <a:p>
            <a:pPr algn="ctr">
              <a:lnSpc>
                <a:spcPct val="100000"/>
              </a:lnSpc>
            </a:pPr>
            <a:r>
              <a:rPr b="0" lang="fr-FR" sz="3200" spc="-1" strike="noStrike">
                <a:solidFill>
                  <a:srgbClr val="808080"/>
                </a:solidFill>
                <a:latin typeface="Calibri"/>
                <a:ea typeface="ヒラギノ角ゴ Pro W3"/>
              </a:rPr>
              <a:t>Retombées moyennes de poussières mg/m2/jour sur la première moitié de l’année </a:t>
            </a:r>
            <a:endParaRPr b="0" lang="fr-FR" sz="3200" spc="-1" strike="noStrike">
              <a:latin typeface="Arial"/>
            </a:endParaRPr>
          </a:p>
        </p:txBody>
      </p:sp>
      <p:graphicFrame>
        <p:nvGraphicFramePr>
          <p:cNvPr id="455" name="Graphique 5"/>
          <p:cNvGraphicFramePr/>
          <p:nvPr/>
        </p:nvGraphicFramePr>
        <p:xfrm>
          <a:off x="647640" y="2248200"/>
          <a:ext cx="7740000" cy="4323240"/>
        </p:xfrm>
        <a:graphic>
          <a:graphicData uri="http://schemas.openxmlformats.org/drawingml/2006/chart">
            <c:chart xmlns:c="http://schemas.openxmlformats.org/drawingml/2006/chart" xmlns:r="http://schemas.openxmlformats.org/officeDocument/2006/relationships" r:id="rId1"/>
          </a:graphicData>
        </a:graphic>
      </p:graphicFrame>
    </p:spTree>
  </p:cSld>
  <mc:AlternateContent>
    <mc:Choice Requires="p14">
      <p:transition spd="slow" p14:dur="2000"/>
    </mc:Choice>
    <mc:Fallback>
      <p:transition spd="slow"/>
    </mc:Fallback>
  </mc:AlternateContent>
  <p:timing>
    <p:tnLst>
      <p:par>
        <p:cTn id="78" dur="indefinite" restart="never" nodeType="tmRoot">
          <p:childTnLst>
            <p:seq>
              <p:cTn id="79" dur="indefinite"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6" name="CustomShape 1"/>
          <p:cNvSpPr/>
          <p:nvPr/>
        </p:nvSpPr>
        <p:spPr>
          <a:xfrm>
            <a:off x="109440" y="1152360"/>
            <a:ext cx="8817840" cy="52156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800" spc="-1" strike="noStrike">
                <a:solidFill>
                  <a:srgbClr val="000000"/>
                </a:solidFill>
                <a:latin typeface="Calibri"/>
                <a:ea typeface="ヒラギノ角ゴ Pro W3"/>
              </a:rPr>
              <a:t>Orientations stratégiques des SPPPI  </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r>
              <a:rPr b="0" lang="fr-FR" sz="2800" spc="-1" strike="noStrike">
                <a:solidFill>
                  <a:srgbClr val="000000"/>
                </a:solidFill>
                <a:latin typeface="Calibri"/>
                <a:ea typeface="ヒラギノ角ゴ Pro W3"/>
              </a:rPr>
              <a:t>→ </a:t>
            </a:r>
            <a:r>
              <a:rPr b="0" lang="fr-FR" sz="2800" spc="-1" strike="noStrike">
                <a:solidFill>
                  <a:srgbClr val="000000"/>
                </a:solidFill>
                <a:latin typeface="Calibri"/>
                <a:ea typeface="ヒラギノ角ゴ Pro W3"/>
              </a:rPr>
              <a:t>Renforcer la présence des SPPPI sur la thématique santé-environnement</a:t>
            </a:r>
            <a:endParaRPr b="0" lang="fr-FR" sz="2800" spc="-1" strike="noStrike">
              <a:latin typeface="Arial"/>
            </a:endParaRPr>
          </a:p>
          <a:p>
            <a:pPr algn="just">
              <a:lnSpc>
                <a:spcPct val="100000"/>
              </a:lnSpc>
            </a:pPr>
            <a:r>
              <a:rPr b="0" lang="fr-FR" sz="2800" spc="-1" strike="noStrike">
                <a:solidFill>
                  <a:srgbClr val="000000"/>
                </a:solidFill>
                <a:latin typeface="Calibri"/>
                <a:ea typeface="ヒラギノ角ゴ Pro W3"/>
              </a:rPr>
              <a:t>&gt; Table ronde santé environnement</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r>
              <a:rPr b="0" lang="fr-FR" sz="2800" spc="-1" strike="noStrike">
                <a:solidFill>
                  <a:srgbClr val="000000"/>
                </a:solidFill>
                <a:latin typeface="Calibri"/>
                <a:ea typeface="ヒラギノ角ゴ Pro W3"/>
              </a:rPr>
              <a:t>→ </a:t>
            </a:r>
            <a:r>
              <a:rPr b="0" lang="fr-FR" sz="2800" spc="-1" strike="noStrike">
                <a:solidFill>
                  <a:srgbClr val="000000"/>
                </a:solidFill>
                <a:latin typeface="Calibri"/>
                <a:ea typeface="ヒラギノ角ゴ Pro W3"/>
              </a:rPr>
              <a:t>Répondre aux attentes des territoires sur la transition écologique en s’ouvrant à d‘autres thématiques : biodiversité, adaptation au changement climatique, alimentation, économie circulaire, etc.</a:t>
            </a:r>
            <a:endParaRPr b="0" lang="fr-FR" sz="2800" spc="-1" strike="noStrike">
              <a:latin typeface="Arial"/>
            </a:endParaRPr>
          </a:p>
        </p:txBody>
      </p:sp>
      <p:sp>
        <p:nvSpPr>
          <p:cNvPr id="457" name="CustomShape 2"/>
          <p:cNvSpPr/>
          <p:nvPr/>
        </p:nvSpPr>
        <p:spPr>
          <a:xfrm>
            <a:off x="2303640" y="73080"/>
            <a:ext cx="4823640" cy="136764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600" spc="-1" strike="noStrike">
                <a:solidFill>
                  <a:srgbClr val="ffffff"/>
                </a:solidFill>
                <a:latin typeface="Calibri"/>
                <a:ea typeface="ヒラギノ角ゴ Pro W3"/>
              </a:rPr>
              <a:t>La prévention des pollutions et des nuisances</a:t>
            </a:r>
            <a:endParaRPr b="0" lang="fr-FR" sz="2600" spc="-1" strike="noStrike">
              <a:latin typeface="Arial"/>
            </a:endParaRPr>
          </a:p>
        </p:txBody>
      </p:sp>
    </p:spTree>
  </p:cSld>
  <mc:AlternateContent>
    <mc:Choice Requires="p14">
      <p:transition spd="slow" p14:dur="2000"/>
    </mc:Choice>
    <mc:Fallback>
      <p:transition spd="slow"/>
    </mc:Fallback>
  </mc:AlternateContent>
  <p:timing>
    <p:tnLst>
      <p:par>
        <p:cTn id="80" dur="indefinite" restart="never" nodeType="tmRoot">
          <p:childTnLst>
            <p:seq>
              <p:cTn id="81" dur="indefinite"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8" name="CustomShape 1"/>
          <p:cNvSpPr/>
          <p:nvPr/>
        </p:nvSpPr>
        <p:spPr>
          <a:xfrm>
            <a:off x="181080" y="1152360"/>
            <a:ext cx="8817840" cy="52156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p:txBody>
      </p:sp>
      <p:sp>
        <p:nvSpPr>
          <p:cNvPr id="459" name="CustomShape 2"/>
          <p:cNvSpPr/>
          <p:nvPr/>
        </p:nvSpPr>
        <p:spPr>
          <a:xfrm>
            <a:off x="2500200" y="71280"/>
            <a:ext cx="4652280" cy="4564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800" spc="-1" strike="noStrike">
                <a:solidFill>
                  <a:srgbClr val="ffffff"/>
                </a:solidFill>
                <a:latin typeface="Calibri"/>
                <a:ea typeface="ヒラギノ角ゴ Pro W3"/>
              </a:rPr>
              <a:t>Orientations stratégiques des SPPPI</a:t>
            </a:r>
            <a:endParaRPr b="0" lang="fr-FR" sz="2800" spc="-1" strike="noStrike">
              <a:latin typeface="Arial"/>
            </a:endParaRPr>
          </a:p>
        </p:txBody>
      </p:sp>
      <p:sp>
        <p:nvSpPr>
          <p:cNvPr id="460" name="CustomShape 3"/>
          <p:cNvSpPr/>
          <p:nvPr/>
        </p:nvSpPr>
        <p:spPr>
          <a:xfrm>
            <a:off x="287280" y="1152360"/>
            <a:ext cx="8640000" cy="6382440"/>
          </a:xfrm>
          <a:prstGeom prst="rect">
            <a:avLst/>
          </a:prstGeom>
          <a:noFill/>
          <a:ln w="9360">
            <a:noFill/>
          </a:ln>
        </p:spPr>
        <p:style>
          <a:lnRef idx="0"/>
          <a:fillRef idx="0"/>
          <a:effectRef idx="0"/>
          <a:fontRef idx="minor"/>
        </p:style>
        <p:txBody>
          <a:bodyPr lIns="90000" rIns="90000" tIns="45000" bIns="45000">
            <a:noAutofit/>
          </a:bodyPr>
          <a:p>
            <a:pPr algn="just">
              <a:lnSpc>
                <a:spcPct val="100000"/>
              </a:lnSpc>
            </a:pPr>
            <a:r>
              <a:rPr b="0" lang="fr-FR" sz="1800" spc="-1" strike="noStrike">
                <a:solidFill>
                  <a:srgbClr val="000000"/>
                </a:solidFill>
                <a:latin typeface="Calibri"/>
                <a:ea typeface="ヒラギノ角ゴ Pro W3"/>
              </a:rPr>
              <a:t>→ </a:t>
            </a:r>
            <a:r>
              <a:rPr b="0" lang="fr-FR" sz="1800" spc="-1" strike="noStrike">
                <a:solidFill>
                  <a:srgbClr val="000000"/>
                </a:solidFill>
                <a:latin typeface="Calibri"/>
                <a:ea typeface="ヒラギノ角ゴ Pro W3"/>
              </a:rPr>
              <a:t>Consolider notre ancrage territorial</a:t>
            </a:r>
            <a:endParaRPr b="0" lang="fr-FR" sz="1800" spc="-1" strike="noStrike">
              <a:latin typeface="Arial"/>
            </a:endParaRPr>
          </a:p>
          <a:p>
            <a:pPr algn="just">
              <a:lnSpc>
                <a:spcPct val="100000"/>
              </a:lnSpc>
            </a:pPr>
            <a:r>
              <a:rPr b="0" lang="fr-FR" sz="1800" spc="-1" strike="noStrike">
                <a:solidFill>
                  <a:srgbClr val="000000"/>
                </a:solidFill>
                <a:latin typeface="Calibri"/>
                <a:ea typeface="ヒラギノ角ゴ Pro W3"/>
              </a:rPr>
              <a:t>→ </a:t>
            </a:r>
            <a:r>
              <a:rPr b="0" lang="fr-FR" sz="1800" spc="-1" strike="noStrike">
                <a:solidFill>
                  <a:srgbClr val="000000"/>
                </a:solidFill>
                <a:latin typeface="Calibri"/>
                <a:ea typeface="ヒラギノ角ゴ Pro W3"/>
              </a:rPr>
              <a:t>Accroître la diffusion de l’information (vulgarisée) pour tous publics </a:t>
            </a:r>
            <a:endParaRPr b="0" lang="fr-FR" sz="1800" spc="-1" strike="noStrike">
              <a:latin typeface="Arial"/>
            </a:endParaRPr>
          </a:p>
          <a:p>
            <a:pPr algn="just">
              <a:lnSpc>
                <a:spcPct val="100000"/>
              </a:lnSpc>
            </a:pPr>
            <a:r>
              <a:rPr b="0" lang="fr-FR" sz="1800" spc="-1" strike="noStrike">
                <a:solidFill>
                  <a:srgbClr val="000000"/>
                </a:solidFill>
                <a:latin typeface="Calibri"/>
                <a:ea typeface="ヒラギノ角ゴ Pro W3"/>
              </a:rPr>
              <a:t>→ </a:t>
            </a:r>
            <a:r>
              <a:rPr b="0" lang="fr-FR" sz="1800" spc="-1" strike="noStrike">
                <a:solidFill>
                  <a:srgbClr val="000000"/>
                </a:solidFill>
                <a:latin typeface="Calibri"/>
                <a:ea typeface="ヒラギノ角ゴ Pro W3"/>
              </a:rPr>
              <a:t>Faciliter la concertation sur nos territoires</a:t>
            </a: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r>
              <a:rPr b="0" lang="fr-FR" sz="1800" spc="-1" strike="noStrike">
                <a:solidFill>
                  <a:srgbClr val="6666ff"/>
                </a:solidFill>
                <a:latin typeface="Calibri"/>
                <a:ea typeface="ヒラギノ角ゴ Pro W3"/>
              </a:rPr>
              <a:t>→ </a:t>
            </a:r>
            <a:r>
              <a:rPr b="0" lang="fr-FR" sz="1800" spc="-1" strike="noStrike">
                <a:solidFill>
                  <a:srgbClr val="6666ff"/>
                </a:solidFill>
                <a:latin typeface="Calibri"/>
                <a:ea typeface="ヒラギノ角ゴ Pro W3"/>
              </a:rPr>
              <a:t>Poursuivre le développement de la culture de prévention du risque (auprès du grand public et des scolaires) ; s’inscrire dans la durée et diffuser les bonnes pratiques de façon régulière</a:t>
            </a:r>
            <a:endParaRPr b="0" lang="fr-FR" sz="1800" spc="-1" strike="noStrike">
              <a:latin typeface="Arial"/>
            </a:endParaRPr>
          </a:p>
          <a:p>
            <a:pPr algn="just">
              <a:lnSpc>
                <a:spcPct val="100000"/>
              </a:lnSpc>
            </a:pPr>
            <a:r>
              <a:rPr b="0" lang="fr-FR" sz="1800" spc="-1" strike="noStrike">
                <a:solidFill>
                  <a:srgbClr val="6666ff"/>
                </a:solidFill>
                <a:latin typeface="Calibri"/>
                <a:ea typeface="ヒラギノ角ゴ Pro W3"/>
              </a:rPr>
              <a:t>→ </a:t>
            </a:r>
            <a:r>
              <a:rPr b="0" lang="fr-FR" sz="1800" spc="-1" strike="noStrike">
                <a:solidFill>
                  <a:srgbClr val="6666ff"/>
                </a:solidFill>
                <a:latin typeface="Calibri"/>
                <a:ea typeface="ヒラギノ角ゴ Pro W3"/>
              </a:rPr>
              <a:t>Mieux utiliser les outils numériques à notre disposition (c’est une orientation transversale pour tous les axes) </a:t>
            </a:r>
            <a:endParaRPr b="0" lang="fr-FR" sz="1800" spc="-1" strike="noStrike">
              <a:latin typeface="Arial"/>
            </a:endParaRPr>
          </a:p>
          <a:p>
            <a:pPr algn="just">
              <a:lnSpc>
                <a:spcPct val="100000"/>
              </a:lnSpc>
            </a:pPr>
            <a:r>
              <a:rPr b="0" lang="fr-FR" sz="1800" spc="-1" strike="noStrike">
                <a:solidFill>
                  <a:srgbClr val="6666ff"/>
                </a:solidFill>
                <a:latin typeface="Calibri"/>
                <a:ea typeface="ヒラギノ角ゴ Pro W3"/>
              </a:rPr>
              <a:t>→ </a:t>
            </a:r>
            <a:r>
              <a:rPr b="0" lang="fr-FR" sz="1800" spc="-1" strike="noStrike">
                <a:solidFill>
                  <a:srgbClr val="6666ff"/>
                </a:solidFill>
                <a:latin typeface="Calibri"/>
                <a:ea typeface="ヒラギノ角ゴ Pro W3"/>
              </a:rPr>
              <a:t>Ds structures mobilisables en cas d’accident/ évènement majeur (information puis REX) </a:t>
            </a: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r>
              <a:rPr b="0" lang="fr-FR" sz="1800" spc="-1" strike="noStrike">
                <a:solidFill>
                  <a:srgbClr val="99ff66"/>
                </a:solidFill>
                <a:latin typeface="Calibri"/>
                <a:ea typeface="ヒラギノ角ゴ Pro W3"/>
              </a:rPr>
              <a:t>→ </a:t>
            </a:r>
            <a:r>
              <a:rPr b="0" lang="fr-FR" sz="1800" spc="-1" strike="noStrike">
                <a:solidFill>
                  <a:srgbClr val="99ff66"/>
                </a:solidFill>
                <a:latin typeface="Calibri"/>
                <a:ea typeface="ヒラギノ角ゴ Pro W3"/>
              </a:rPr>
              <a:t>Anticiper et faciliter l’intégration de nouveaux projets sur nos territoires</a:t>
            </a:r>
            <a:endParaRPr b="0" lang="fr-FR" sz="1800" spc="-1" strike="noStrike">
              <a:latin typeface="Arial"/>
            </a:endParaRPr>
          </a:p>
          <a:p>
            <a:pPr algn="just">
              <a:lnSpc>
                <a:spcPct val="100000"/>
              </a:lnSpc>
            </a:pPr>
            <a:r>
              <a:rPr b="0" lang="fr-FR" sz="1800" spc="-1" strike="noStrike">
                <a:solidFill>
                  <a:srgbClr val="99ff66"/>
                </a:solidFill>
                <a:latin typeface="Calibri"/>
                <a:ea typeface="ヒラギノ角ゴ Pro W3"/>
              </a:rPr>
              <a:t>→</a:t>
            </a:r>
            <a:r>
              <a:rPr b="0" lang="fr-FR" sz="1800" spc="-1" strike="noStrike">
                <a:solidFill>
                  <a:srgbClr val="99ff66"/>
                </a:solidFill>
                <a:latin typeface="Calibri"/>
                <a:ea typeface="ヒラギノ角ゴ Pro W3"/>
              </a:rPr>
              <a:t>Contribuer aux « transitions » territoriales :  aménagement du territoire, transport de matières dangereuses, déchets, etc.</a:t>
            </a: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r>
              <a:rPr b="0" lang="fr-FR" sz="1800" spc="-1" strike="noStrike">
                <a:solidFill>
                  <a:srgbClr val="ff6600"/>
                </a:solidFill>
                <a:latin typeface="Calibri"/>
                <a:ea typeface="ヒラギノ角ゴ Pro W3"/>
              </a:rPr>
              <a:t>→ </a:t>
            </a:r>
            <a:r>
              <a:rPr b="0" lang="fr-FR" sz="1800" spc="-1" strike="noStrike">
                <a:solidFill>
                  <a:srgbClr val="ff6600"/>
                </a:solidFill>
                <a:latin typeface="Calibri"/>
                <a:ea typeface="ヒラギノ角ゴ Pro W3"/>
              </a:rPr>
              <a:t>Renforcer la présence des SPPPI sur la thématique santé-environnement</a:t>
            </a:r>
            <a:endParaRPr b="0" lang="fr-FR" sz="1800" spc="-1" strike="noStrike">
              <a:latin typeface="Arial"/>
            </a:endParaRPr>
          </a:p>
          <a:p>
            <a:pPr algn="just">
              <a:lnSpc>
                <a:spcPct val="100000"/>
              </a:lnSpc>
            </a:pPr>
            <a:r>
              <a:rPr b="0" lang="fr-FR" sz="1800" spc="-1" strike="noStrike">
                <a:solidFill>
                  <a:srgbClr val="ff6600"/>
                </a:solidFill>
                <a:latin typeface="Calibri"/>
                <a:ea typeface="ヒラギノ角ゴ Pro W3"/>
              </a:rPr>
              <a:t>→ </a:t>
            </a:r>
            <a:r>
              <a:rPr b="0" lang="fr-FR" sz="1800" spc="-1" strike="noStrike">
                <a:solidFill>
                  <a:srgbClr val="ff6600"/>
                </a:solidFill>
                <a:latin typeface="Calibri"/>
                <a:ea typeface="ヒラギノ角ゴ Pro W3"/>
              </a:rPr>
              <a:t>Répondre aux attentes des territoires sur la transition écologique en s’ouvrant à d‘autres thématiques : biodiversité, adaptation au changement climatique, alimentation, économie circulaire, etc.</a:t>
            </a: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82" dur="indefinite" restart="never" nodeType="tmRoot">
          <p:childTnLst>
            <p:seq>
              <p:cTn id="83" dur="indefinite"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61" name="Picture 3" descr=""/>
          <p:cNvPicPr/>
          <p:nvPr/>
        </p:nvPicPr>
        <p:blipFill>
          <a:blip r:embed="rId1"/>
          <a:stretch/>
        </p:blipFill>
        <p:spPr>
          <a:xfrm>
            <a:off x="2214720" y="3071880"/>
            <a:ext cx="4857120" cy="3438000"/>
          </a:xfrm>
          <a:prstGeom prst="rect">
            <a:avLst/>
          </a:prstGeom>
          <a:ln>
            <a:noFill/>
          </a:ln>
        </p:spPr>
      </p:pic>
      <p:sp>
        <p:nvSpPr>
          <p:cNvPr id="462" name="CustomShape 1"/>
          <p:cNvSpPr/>
          <p:nvPr/>
        </p:nvSpPr>
        <p:spPr>
          <a:xfrm>
            <a:off x="142920" y="1428840"/>
            <a:ext cx="8817840" cy="299016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endParaRPr b="0" lang="fr-FR" sz="1800" spc="-1" strike="noStrike">
              <a:latin typeface="Arial"/>
            </a:endParaRPr>
          </a:p>
          <a:p>
            <a:pPr algn="ctr">
              <a:lnSpc>
                <a:spcPct val="100000"/>
              </a:lnSpc>
            </a:pPr>
            <a:r>
              <a:rPr b="1" lang="fr-FR" sz="3600" spc="-1" strike="noStrike">
                <a:solidFill>
                  <a:srgbClr val="000000"/>
                </a:solidFill>
                <a:latin typeface="Calibri"/>
                <a:ea typeface="ヒラギノ角ゴ Pro W3"/>
              </a:rPr>
              <a:t>Un mot pour indiquer ce que vous attendez des SPPPI ?</a:t>
            </a:r>
            <a:endParaRPr b="0" lang="fr-FR" sz="3600" spc="-1" strike="noStrike">
              <a:latin typeface="Arial"/>
            </a:endParaRPr>
          </a:p>
          <a:p>
            <a:pPr algn="ctr">
              <a:lnSpc>
                <a:spcPct val="100000"/>
              </a:lnSpc>
            </a:pPr>
            <a:endParaRPr b="0" lang="fr-FR" sz="3600" spc="-1" strike="noStrike">
              <a:latin typeface="Arial"/>
            </a:endParaRPr>
          </a:p>
          <a:p>
            <a:pPr algn="ctr">
              <a:lnSpc>
                <a:spcPct val="100000"/>
              </a:lnSpc>
            </a:pPr>
            <a:endParaRPr b="0" lang="fr-FR" sz="3600" spc="-1" strike="noStrike">
              <a:latin typeface="Arial"/>
            </a:endParaRPr>
          </a:p>
          <a:p>
            <a:pPr algn="ctr">
              <a:lnSpc>
                <a:spcPct val="100000"/>
              </a:lnSpc>
            </a:pPr>
            <a:endParaRPr b="0" lang="fr-FR" sz="3600" spc="-1" strike="noStrike">
              <a:latin typeface="Arial"/>
            </a:endParaRPr>
          </a:p>
        </p:txBody>
      </p:sp>
      <p:sp>
        <p:nvSpPr>
          <p:cNvPr id="463" name="CustomShape 2"/>
          <p:cNvSpPr/>
          <p:nvPr/>
        </p:nvSpPr>
        <p:spPr>
          <a:xfrm>
            <a:off x="2546280" y="216000"/>
            <a:ext cx="4652280" cy="4564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2800" spc="-1" strike="noStrike">
                <a:solidFill>
                  <a:srgbClr val="ffffff"/>
                </a:solidFill>
                <a:latin typeface="Calibri"/>
                <a:ea typeface="ヒラギノ角ゴ Pro W3"/>
              </a:rPr>
              <a:t>Feuille de route des SPPPI</a:t>
            </a:r>
            <a:endParaRPr b="0" lang="fr-FR" sz="2800" spc="-1" strike="noStrike">
              <a:latin typeface="Arial"/>
            </a:endParaRPr>
          </a:p>
        </p:txBody>
      </p:sp>
      <p:sp>
        <p:nvSpPr>
          <p:cNvPr id="464" name="CustomShape 3"/>
          <p:cNvSpPr/>
          <p:nvPr/>
        </p:nvSpPr>
        <p:spPr>
          <a:xfrm>
            <a:off x="2857320" y="1285920"/>
            <a:ext cx="3285360" cy="4557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fr-FR" sz="2400" spc="-1" strike="noStrike">
                <a:solidFill>
                  <a:srgbClr val="0070c0"/>
                </a:solidFill>
                <a:latin typeface="Calibri"/>
                <a:ea typeface="ヒラギノ角ゴ Pro W3"/>
              </a:rPr>
              <a:t>beekast.com/spppi</a:t>
            </a: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84" dur="indefinite" restart="never" nodeType="tmRoot">
          <p:childTnLst>
            <p:seq>
              <p:cTn id="85" dur="indefinite"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5" name="CustomShape 1"/>
          <p:cNvSpPr/>
          <p:nvPr/>
        </p:nvSpPr>
        <p:spPr>
          <a:xfrm>
            <a:off x="431640" y="431640"/>
            <a:ext cx="8279640" cy="4247280"/>
          </a:xfrm>
          <a:prstGeom prst="rect">
            <a:avLst/>
          </a:prstGeom>
          <a:noFill/>
          <a:ln w="9360">
            <a:noFill/>
          </a:ln>
        </p:spPr>
        <p:style>
          <a:lnRef idx="0"/>
          <a:fillRef idx="0"/>
          <a:effectRef idx="0"/>
          <a:fontRef idx="minor"/>
        </p:style>
        <p:txBody>
          <a:bodyPr lIns="90000" rIns="90000" tIns="45000" bIns="45000">
            <a:noAutofit/>
          </a:bodyPr>
          <a:p>
            <a:pPr>
              <a:lnSpc>
                <a:spcPct val="100000"/>
              </a:lnSpc>
            </a:pPr>
            <a:endParaRPr b="0" lang="fr-FR" sz="1800" spc="-1" strike="noStrike">
              <a:latin typeface="Arial"/>
            </a:endParaRPr>
          </a:p>
          <a:p>
            <a:pPr>
              <a:lnSpc>
                <a:spcPct val="100000"/>
              </a:lnSpc>
            </a:pP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r>
              <a:rPr b="1" lang="fr-FR" sz="4000" spc="-1" strike="noStrike">
                <a:solidFill>
                  <a:srgbClr val="000000"/>
                </a:solidFill>
                <a:latin typeface="Calibri"/>
                <a:ea typeface="ヒラギノ角ゴ Pro W3"/>
              </a:rPr>
              <a:t>Merci pour votre attention !</a:t>
            </a:r>
            <a:endParaRPr b="0" lang="fr-FR" sz="4000" spc="-1" strike="noStrike">
              <a:latin typeface="Arial"/>
            </a:endParaRPr>
          </a:p>
          <a:p>
            <a:pPr>
              <a:lnSpc>
                <a:spcPct val="100000"/>
              </a:lnSpc>
            </a:pPr>
            <a:endParaRPr b="0" lang="fr-FR" sz="4000" spc="-1" strike="noStrike">
              <a:latin typeface="Arial"/>
            </a:endParaRPr>
          </a:p>
        </p:txBody>
      </p:sp>
    </p:spTree>
  </p:cSld>
  <mc:AlternateContent>
    <mc:Choice Requires="p14">
      <p:transition spd="slow" p14:dur="2000"/>
    </mc:Choice>
    <mc:Fallback>
      <p:transition spd="slow"/>
    </mc:Fallback>
  </mc:AlternateContent>
  <p:timing>
    <p:tnLst>
      <p:par>
        <p:cTn id="86" dur="indefinite" restart="never" nodeType="tmRoot">
          <p:childTnLst>
            <p:seq>
              <p:cTn id="87"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CustomShape 1"/>
          <p:cNvSpPr/>
          <p:nvPr/>
        </p:nvSpPr>
        <p:spPr>
          <a:xfrm>
            <a:off x="685800" y="2130480"/>
            <a:ext cx="7771680" cy="1469160"/>
          </a:xfrm>
          <a:prstGeom prst="rect">
            <a:avLst/>
          </a:prstGeom>
          <a:noFill/>
          <a:ln w="9360">
            <a:noFill/>
          </a:ln>
        </p:spPr>
        <p:style>
          <a:lnRef idx="0"/>
          <a:fillRef idx="0"/>
          <a:effectRef idx="0"/>
          <a:fontRef idx="minor"/>
        </p:style>
      </p:sp>
      <p:sp>
        <p:nvSpPr>
          <p:cNvPr id="298" name="CustomShape 2"/>
          <p:cNvSpPr/>
          <p:nvPr/>
        </p:nvSpPr>
        <p:spPr>
          <a:xfrm>
            <a:off x="685800" y="3886200"/>
            <a:ext cx="7771680" cy="1375560"/>
          </a:xfrm>
          <a:prstGeom prst="rect">
            <a:avLst/>
          </a:prstGeom>
          <a:noFill/>
          <a:ln w="9360">
            <a:noFill/>
          </a:ln>
        </p:spPr>
        <p:style>
          <a:lnRef idx="0"/>
          <a:fillRef idx="0"/>
          <a:effectRef idx="0"/>
          <a:fontRef idx="minor"/>
        </p:style>
      </p:sp>
      <p:sp>
        <p:nvSpPr>
          <p:cNvPr id="299" name="CustomShape 3"/>
          <p:cNvSpPr/>
          <p:nvPr/>
        </p:nvSpPr>
        <p:spPr>
          <a:xfrm>
            <a:off x="431640" y="1208160"/>
            <a:ext cx="8063640" cy="569664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3200" spc="-1" strike="noStrike">
                <a:solidFill>
                  <a:srgbClr val="000000"/>
                </a:solidFill>
                <a:latin typeface="Calibri"/>
                <a:ea typeface="ヒラギノ角ゴ Pro W3"/>
              </a:rPr>
              <a:t>Ordre du jour - Jeudi 14 novembre 2019</a:t>
            </a:r>
            <a:endParaRPr b="0" lang="fr-FR" sz="3200" spc="-1" strike="noStrike">
              <a:latin typeface="Arial"/>
            </a:endParaRPr>
          </a:p>
          <a:p>
            <a:pPr>
              <a:lnSpc>
                <a:spcPct val="100000"/>
              </a:lnSpc>
            </a:pPr>
            <a:endParaRPr b="0" lang="fr-FR" sz="3200" spc="-1" strike="noStrike">
              <a:latin typeface="Arial"/>
            </a:endParaRPr>
          </a:p>
          <a:p>
            <a:pPr>
              <a:lnSpc>
                <a:spcPct val="100000"/>
              </a:lnSpc>
            </a:pPr>
            <a:r>
              <a:rPr b="0" lang="fr-FR" sz="2400" spc="-1" strike="noStrike">
                <a:solidFill>
                  <a:srgbClr val="000000"/>
                </a:solidFill>
                <a:latin typeface="Calibri"/>
                <a:ea typeface="ヒラギノ角ゴ Pro W3"/>
              </a:rPr>
              <a:t>14h – 15h30 : SPPPI 2.0 Quelles opportunités numériques pour les SPPPI ? </a:t>
            </a: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&gt; avec l’IRMa, ATRISC, le SPIRAL et le SPPPI Artois</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15h45 – 17h15 : Témoignages et échanges autour de l’économie circulaire &gt; les SPPPI comme facilitateurs de projet</a:t>
            </a: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&gt; avec l’ADEME, SOLVAY, le SPPPI Hainaut Cambrésis Douaisis et le SPPPI Côte d’Opale Flandres</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18h30 : RV jardin de ville pour la visite guidée de Grenoble et le repas. </a:t>
            </a: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CustomShape 1"/>
          <p:cNvSpPr/>
          <p:nvPr/>
        </p:nvSpPr>
        <p:spPr>
          <a:xfrm>
            <a:off x="685800" y="2130480"/>
            <a:ext cx="7771680" cy="1469160"/>
          </a:xfrm>
          <a:prstGeom prst="rect">
            <a:avLst/>
          </a:prstGeom>
          <a:noFill/>
          <a:ln w="9360">
            <a:noFill/>
          </a:ln>
        </p:spPr>
        <p:style>
          <a:lnRef idx="0"/>
          <a:fillRef idx="0"/>
          <a:effectRef idx="0"/>
          <a:fontRef idx="minor"/>
        </p:style>
      </p:sp>
      <p:sp>
        <p:nvSpPr>
          <p:cNvPr id="301" name="CustomShape 2"/>
          <p:cNvSpPr/>
          <p:nvPr/>
        </p:nvSpPr>
        <p:spPr>
          <a:xfrm>
            <a:off x="685800" y="3886200"/>
            <a:ext cx="7771680" cy="1375560"/>
          </a:xfrm>
          <a:prstGeom prst="rect">
            <a:avLst/>
          </a:prstGeom>
          <a:noFill/>
          <a:ln w="9360">
            <a:noFill/>
          </a:ln>
        </p:spPr>
        <p:style>
          <a:lnRef idx="0"/>
          <a:fillRef idx="0"/>
          <a:effectRef idx="0"/>
          <a:fontRef idx="minor"/>
        </p:style>
      </p:sp>
      <p:sp>
        <p:nvSpPr>
          <p:cNvPr id="302" name="CustomShape 3"/>
          <p:cNvSpPr/>
          <p:nvPr/>
        </p:nvSpPr>
        <p:spPr>
          <a:xfrm>
            <a:off x="431640" y="1208160"/>
            <a:ext cx="8063640" cy="569664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1" lang="fr-FR" sz="3200" spc="-1" strike="noStrike">
                <a:solidFill>
                  <a:srgbClr val="000000"/>
                </a:solidFill>
                <a:latin typeface="Calibri"/>
                <a:ea typeface="ヒラギノ角ゴ Pro W3"/>
              </a:rPr>
              <a:t>Ordre du jour – Vendredi 15 novembre 2019</a:t>
            </a:r>
            <a:endParaRPr b="0" lang="fr-FR" sz="3200" spc="-1" strike="noStrike">
              <a:latin typeface="Arial"/>
            </a:endParaRPr>
          </a:p>
          <a:p>
            <a:pPr>
              <a:lnSpc>
                <a:spcPct val="100000"/>
              </a:lnSpc>
            </a:pPr>
            <a:endParaRPr b="0" lang="fr-FR" sz="3200" spc="-1" strike="noStrike">
              <a:latin typeface="Arial"/>
            </a:endParaRPr>
          </a:p>
          <a:p>
            <a:pPr>
              <a:lnSpc>
                <a:spcPct val="100000"/>
              </a:lnSpc>
            </a:pPr>
            <a:r>
              <a:rPr b="0" lang="fr-FR" sz="2400" spc="-1" strike="noStrike">
                <a:solidFill>
                  <a:srgbClr val="000000"/>
                </a:solidFill>
                <a:latin typeface="Calibri"/>
                <a:ea typeface="ヒラギノ角ゴ Pro W3"/>
              </a:rPr>
              <a:t>9h – 11h : la santé environnement au cœur des préoccupations des SPPPI</a:t>
            </a: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&gt; avec la DGPR, l’IREPS, le SPPPI Strasbourg, l’APORA, le SPPPI Vallée de Seine et le SPPPI PACA</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11h00 – 12h00 : Echanges avec la salle et conclusions du forum par le chef UDI DREAL</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2400" spc="-1" strike="noStrike">
                <a:solidFill>
                  <a:srgbClr val="000000"/>
                </a:solidFill>
                <a:latin typeface="Calibri"/>
                <a:ea typeface="ヒラギノ角ゴ Pro W3"/>
              </a:rPr>
              <a:t>13h30 - 16h00 : Visites si inscription (Show-room Minatec, Plate forme chimique le Pont de Claix et Compagnie de Chauffage Intercommunale de l’agglomération grenobloise)</a:t>
            </a:r>
            <a:endParaRPr b="0" lang="fr-FR" sz="2400" spc="-1" strike="noStrike">
              <a:latin typeface="Arial"/>
            </a:endParaRPr>
          </a:p>
          <a:p>
            <a:pPr>
              <a:lnSpc>
                <a:spcPct val="100000"/>
              </a:lnSpc>
            </a:pPr>
            <a:endParaRPr b="0" lang="fr-FR" sz="2400" spc="-1" strike="noStrike">
              <a:latin typeface="Arial"/>
            </a:endParaRPr>
          </a:p>
          <a:p>
            <a:pPr>
              <a:lnSpc>
                <a:spcPct val="100000"/>
              </a:lnSpc>
            </a:pP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3" name="Picture 1" descr=""/>
          <p:cNvPicPr/>
          <p:nvPr/>
        </p:nvPicPr>
        <p:blipFill>
          <a:blip r:embed="rId1"/>
          <a:stretch/>
        </p:blipFill>
        <p:spPr>
          <a:xfrm>
            <a:off x="-79200" y="-15840"/>
            <a:ext cx="9308520" cy="6966720"/>
          </a:xfrm>
          <a:prstGeom prst="rect">
            <a:avLst/>
          </a:prstGeom>
          <a:ln w="9360">
            <a:noFill/>
          </a:ln>
        </p:spPr>
      </p:pic>
      <p:pic>
        <p:nvPicPr>
          <p:cNvPr id="304" name="Picture 2" descr=""/>
          <p:cNvPicPr/>
          <p:nvPr/>
        </p:nvPicPr>
        <p:blipFill>
          <a:blip r:embed="rId2"/>
          <a:stretch/>
        </p:blipFill>
        <p:spPr>
          <a:xfrm>
            <a:off x="3108240" y="2978280"/>
            <a:ext cx="5777640" cy="2645640"/>
          </a:xfrm>
          <a:prstGeom prst="rect">
            <a:avLst/>
          </a:prstGeom>
          <a:ln w="9360">
            <a:noFill/>
          </a:ln>
        </p:spPr>
      </p:pic>
      <p:pic>
        <p:nvPicPr>
          <p:cNvPr id="305" name="Picture 3" descr=""/>
          <p:cNvPicPr/>
          <p:nvPr/>
        </p:nvPicPr>
        <p:blipFill>
          <a:blip r:embed="rId3"/>
          <a:stretch/>
        </p:blipFill>
        <p:spPr>
          <a:xfrm>
            <a:off x="1700280" y="5850000"/>
            <a:ext cx="1304280" cy="839160"/>
          </a:xfrm>
          <a:prstGeom prst="rect">
            <a:avLst/>
          </a:prstGeom>
          <a:ln w="9360">
            <a:noFill/>
          </a:ln>
        </p:spPr>
      </p:pic>
      <p:pic>
        <p:nvPicPr>
          <p:cNvPr id="306" name="Picture 4" descr=""/>
          <p:cNvPicPr/>
          <p:nvPr/>
        </p:nvPicPr>
        <p:blipFill>
          <a:blip r:embed="rId4"/>
          <a:stretch/>
        </p:blipFill>
        <p:spPr>
          <a:xfrm>
            <a:off x="7381800" y="5850000"/>
            <a:ext cx="1504080" cy="802440"/>
          </a:xfrm>
          <a:prstGeom prst="rect">
            <a:avLst/>
          </a:prstGeom>
          <a:ln w="9360">
            <a:noFill/>
          </a:ln>
        </p:spPr>
      </p:pic>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CustomShape 1"/>
          <p:cNvSpPr/>
          <p:nvPr/>
        </p:nvSpPr>
        <p:spPr>
          <a:xfrm>
            <a:off x="731880" y="2163600"/>
            <a:ext cx="7771680" cy="667440"/>
          </a:xfrm>
          <a:prstGeom prst="rect">
            <a:avLst/>
          </a:prstGeom>
          <a:noFill/>
          <a:ln w="9360">
            <a:noFill/>
          </a:ln>
        </p:spPr>
        <p:style>
          <a:lnRef idx="0"/>
          <a:fillRef idx="0"/>
          <a:effectRef idx="0"/>
          <a:fontRef idx="minor"/>
        </p:style>
      </p:sp>
      <p:sp>
        <p:nvSpPr>
          <p:cNvPr id="308" name="CustomShape 2"/>
          <p:cNvSpPr/>
          <p:nvPr/>
        </p:nvSpPr>
        <p:spPr>
          <a:xfrm>
            <a:off x="731880" y="2982960"/>
            <a:ext cx="7771680" cy="2675880"/>
          </a:xfrm>
          <a:prstGeom prst="rect">
            <a:avLst/>
          </a:prstGeom>
          <a:noFill/>
          <a:ln w="9360">
            <a:noFill/>
          </a:ln>
        </p:spPr>
        <p:style>
          <a:lnRef idx="0"/>
          <a:fillRef idx="0"/>
          <a:effectRef idx="0"/>
          <a:fontRef idx="minor"/>
        </p:style>
      </p:sp>
      <p:sp>
        <p:nvSpPr>
          <p:cNvPr id="309" name="CustomShape 3"/>
          <p:cNvSpPr/>
          <p:nvPr/>
        </p:nvSpPr>
        <p:spPr>
          <a:xfrm>
            <a:off x="1368360" y="3240000"/>
            <a:ext cx="6839640" cy="2231280"/>
          </a:xfrm>
          <a:prstGeom prst="rect">
            <a:avLst/>
          </a:prstGeom>
          <a:noFill/>
          <a:ln w="9360">
            <a:noFill/>
          </a:ln>
        </p:spPr>
        <p:style>
          <a:lnRef idx="0"/>
          <a:fillRef idx="0"/>
          <a:effectRef idx="0"/>
          <a:fontRef idx="minor"/>
        </p:style>
        <p:txBody>
          <a:bodyPr lIns="90000" rIns="90000" tIns="45000" bIns="45000" anchor="ctr">
            <a:noAutofit/>
          </a:bodyPr>
          <a:p>
            <a:pPr algn="ctr">
              <a:lnSpc>
                <a:spcPct val="100000"/>
              </a:lnSpc>
            </a:pPr>
            <a:r>
              <a:rPr b="1" lang="fr-FR" sz="3600" spc="-1" strike="noStrike">
                <a:solidFill>
                  <a:srgbClr val="000000"/>
                </a:solidFill>
                <a:latin typeface="Calibri"/>
                <a:ea typeface="ヒラギノ角ゴ Pro W3"/>
              </a:rPr>
              <a:t>beekast.com</a:t>
            </a:r>
            <a:endParaRPr b="0" lang="fr-FR" sz="3600" spc="-1" strike="noStrike">
              <a:latin typeface="Arial"/>
            </a:endParaRPr>
          </a:p>
          <a:p>
            <a:pPr algn="ctr">
              <a:lnSpc>
                <a:spcPct val="100000"/>
              </a:lnSpc>
            </a:pPr>
            <a:endParaRPr b="0" lang="fr-FR" sz="3600" spc="-1" strike="noStrike">
              <a:latin typeface="Arial"/>
            </a:endParaRPr>
          </a:p>
          <a:p>
            <a:pPr algn="ctr">
              <a:lnSpc>
                <a:spcPct val="100000"/>
              </a:lnSpc>
            </a:pPr>
            <a:r>
              <a:rPr b="0" lang="fr-FR" sz="3200" spc="-1" strike="noStrike">
                <a:solidFill>
                  <a:srgbClr val="000000"/>
                </a:solidFill>
                <a:latin typeface="Calibri"/>
                <a:ea typeface="ヒラギノ角ゴ Pro W3"/>
              </a:rPr>
              <a:t>Code</a:t>
            </a:r>
            <a:r>
              <a:rPr b="0" lang="fr-FR" sz="3600" spc="-1" strike="noStrike">
                <a:solidFill>
                  <a:srgbClr val="000000"/>
                </a:solidFill>
                <a:latin typeface="Calibri"/>
                <a:ea typeface="ヒラギノ角ゴ Pro W3"/>
              </a:rPr>
              <a:t>:</a:t>
            </a:r>
            <a:r>
              <a:rPr b="1" lang="fr-FR" sz="3600" spc="-1" strike="noStrike">
                <a:solidFill>
                  <a:srgbClr val="000000"/>
                </a:solidFill>
                <a:latin typeface="Calibri"/>
                <a:ea typeface="ヒラギノ角ゴ Pro W3"/>
              </a:rPr>
              <a:t>spppi</a:t>
            </a:r>
            <a:endParaRPr b="0" lang="fr-FR" sz="3600" spc="-1" strike="noStrike">
              <a:latin typeface="Arial"/>
            </a:endParaRPr>
          </a:p>
        </p:txBody>
      </p:sp>
      <p:sp>
        <p:nvSpPr>
          <p:cNvPr id="310" name="CustomShape 4"/>
          <p:cNvSpPr/>
          <p:nvPr/>
        </p:nvSpPr>
        <p:spPr>
          <a:xfrm>
            <a:off x="1944720" y="431640"/>
            <a:ext cx="5255640" cy="1796400"/>
          </a:xfrm>
          <a:prstGeom prst="rect">
            <a:avLst/>
          </a:prstGeom>
          <a:noFill/>
          <a:ln w="9360">
            <a:noFill/>
          </a:ln>
        </p:spPr>
        <p:style>
          <a:lnRef idx="0"/>
          <a:fillRef idx="0"/>
          <a:effectRef idx="0"/>
          <a:fontRef idx="minor"/>
        </p:style>
        <p:txBody>
          <a:bodyPr lIns="90000" rIns="90000" tIns="45000" bIns="45000">
            <a:noAutofit/>
          </a:bodyPr>
          <a:p>
            <a:pPr algn="just">
              <a:lnSpc>
                <a:spcPct val="100000"/>
              </a:lnSpc>
            </a:pPr>
            <a:endParaRPr b="0" lang="fr-FR" sz="1800" spc="-1" strike="noStrike">
              <a:latin typeface="Arial"/>
            </a:endParaRPr>
          </a:p>
          <a:p>
            <a:pPr algn="ctr">
              <a:lnSpc>
                <a:spcPct val="100000"/>
              </a:lnSpc>
            </a:pPr>
            <a:r>
              <a:rPr b="1" lang="fr-FR" sz="4400" spc="-1" strike="noStrike">
                <a:solidFill>
                  <a:srgbClr val="ffffff"/>
                </a:solidFill>
                <a:latin typeface="Calibri"/>
                <a:ea typeface="ヒラギノ角ゴ Pro W3"/>
              </a:rPr>
              <a:t>Pour poser vos questions</a:t>
            </a:r>
            <a:endParaRPr b="0" lang="fr-FR" sz="4400" spc="-1" strike="noStrike">
              <a:latin typeface="Arial"/>
            </a:endParaRPr>
          </a:p>
        </p:txBody>
      </p:sp>
      <p:sp>
        <p:nvSpPr>
          <p:cNvPr id="311" name="CustomShape 5"/>
          <p:cNvSpPr/>
          <p:nvPr/>
        </p:nvSpPr>
        <p:spPr>
          <a:xfrm>
            <a:off x="6500880" y="6110640"/>
            <a:ext cx="3285360" cy="4557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r-FR" sz="2400" spc="-1" strike="noStrike">
                <a:solidFill>
                  <a:srgbClr val="0070c0"/>
                </a:solidFill>
                <a:latin typeface="Calibri"/>
                <a:ea typeface="ヒラギノ角ゴ Pro W3"/>
              </a:rPr>
              <a:t>beekast.com/spppi</a:t>
            </a: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CustomShape 1"/>
          <p:cNvSpPr/>
          <p:nvPr/>
        </p:nvSpPr>
        <p:spPr>
          <a:xfrm>
            <a:off x="731880" y="2163600"/>
            <a:ext cx="7771680" cy="667440"/>
          </a:xfrm>
          <a:prstGeom prst="rect">
            <a:avLst/>
          </a:prstGeom>
          <a:noFill/>
          <a:ln w="9360">
            <a:noFill/>
          </a:ln>
        </p:spPr>
        <p:style>
          <a:lnRef idx="0"/>
          <a:fillRef idx="0"/>
          <a:effectRef idx="0"/>
          <a:fontRef idx="minor"/>
        </p:style>
      </p:sp>
      <p:sp>
        <p:nvSpPr>
          <p:cNvPr id="313" name="CustomShape 2"/>
          <p:cNvSpPr/>
          <p:nvPr/>
        </p:nvSpPr>
        <p:spPr>
          <a:xfrm>
            <a:off x="731880" y="2982960"/>
            <a:ext cx="7771680" cy="2675880"/>
          </a:xfrm>
          <a:prstGeom prst="rect">
            <a:avLst/>
          </a:prstGeom>
          <a:noFill/>
          <a:ln w="9360">
            <a:noFill/>
          </a:ln>
        </p:spPr>
        <p:style>
          <a:lnRef idx="0"/>
          <a:fillRef idx="0"/>
          <a:effectRef idx="0"/>
          <a:fontRef idx="minor"/>
        </p:style>
      </p:sp>
      <p:sp>
        <p:nvSpPr>
          <p:cNvPr id="314" name="CustomShape 3"/>
          <p:cNvSpPr/>
          <p:nvPr/>
        </p:nvSpPr>
        <p:spPr>
          <a:xfrm>
            <a:off x="1368360" y="3240000"/>
            <a:ext cx="6839640" cy="2231280"/>
          </a:xfrm>
          <a:prstGeom prst="rect">
            <a:avLst/>
          </a:prstGeom>
          <a:noFill/>
          <a:ln w="9360">
            <a:noFill/>
          </a:ln>
        </p:spPr>
        <p:style>
          <a:lnRef idx="0"/>
          <a:fillRef idx="0"/>
          <a:effectRef idx="0"/>
          <a:fontRef idx="minor"/>
        </p:style>
        <p:txBody>
          <a:bodyPr lIns="90000" rIns="90000" tIns="45000" bIns="45000" anchor="ctr">
            <a:noAutofit/>
          </a:bodyPr>
          <a:p>
            <a:pPr algn="ctr">
              <a:lnSpc>
                <a:spcPct val="100000"/>
              </a:lnSpc>
            </a:pPr>
            <a:r>
              <a:rPr b="1" lang="fr-FR" sz="3600" spc="-1" strike="noStrike">
                <a:solidFill>
                  <a:srgbClr val="000000"/>
                </a:solidFill>
                <a:latin typeface="Calibri"/>
                <a:ea typeface="ヒラギノ角ゴ Pro W3"/>
              </a:rPr>
              <a:t>Les SPPPI, des structures d’information et de concertation proches des territoires</a:t>
            </a:r>
            <a:endParaRPr b="0" lang="fr-FR" sz="3600" spc="-1" strike="noStrike">
              <a:latin typeface="Arial"/>
            </a:endParaRPr>
          </a:p>
        </p:txBody>
      </p:sp>
      <p:sp>
        <p:nvSpPr>
          <p:cNvPr id="315" name="CustomShape 4"/>
          <p:cNvSpPr/>
          <p:nvPr/>
        </p:nvSpPr>
        <p:spPr>
          <a:xfrm>
            <a:off x="1944720" y="431640"/>
            <a:ext cx="5255640" cy="1796400"/>
          </a:xfrm>
          <a:prstGeom prst="rect">
            <a:avLst/>
          </a:prstGeom>
          <a:noFill/>
          <a:ln w="9360">
            <a:noFill/>
          </a:ln>
        </p:spPr>
        <p:style>
          <a:lnRef idx="0"/>
          <a:fillRef idx="0"/>
          <a:effectRef idx="0"/>
          <a:fontRef idx="minor"/>
        </p:style>
        <p:txBody>
          <a:bodyPr lIns="90000" rIns="90000" tIns="45000" bIns="45000">
            <a:noAutofit/>
          </a:bodyPr>
          <a:p>
            <a:pPr algn="just">
              <a:lnSpc>
                <a:spcPct val="100000"/>
              </a:lnSpc>
            </a:pPr>
            <a:endParaRPr b="0" lang="fr-FR" sz="1800" spc="-1" strike="noStrike">
              <a:latin typeface="Arial"/>
            </a:endParaRPr>
          </a:p>
          <a:p>
            <a:pPr algn="ctr">
              <a:lnSpc>
                <a:spcPct val="100000"/>
              </a:lnSpc>
            </a:pPr>
            <a:r>
              <a:rPr b="1" lang="fr-FR" sz="4400" spc="-1" strike="noStrike">
                <a:solidFill>
                  <a:srgbClr val="ffffff"/>
                </a:solidFill>
                <a:latin typeface="Calibri"/>
                <a:ea typeface="ヒラギノ角ゴ Pro W3"/>
              </a:rPr>
              <a:t>La feuille de route des SPPPI</a:t>
            </a:r>
            <a:endParaRPr b="0" lang="fr-FR" sz="4400" spc="-1" strike="noStrike">
              <a:latin typeface="Arial"/>
            </a:endParaRPr>
          </a:p>
        </p:txBody>
      </p:sp>
      <p:sp>
        <p:nvSpPr>
          <p:cNvPr id="316" name="CustomShape 5"/>
          <p:cNvSpPr/>
          <p:nvPr/>
        </p:nvSpPr>
        <p:spPr>
          <a:xfrm>
            <a:off x="6500880" y="6110640"/>
            <a:ext cx="3285360" cy="4557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r-FR" sz="2400" spc="-1" strike="noStrike">
                <a:solidFill>
                  <a:srgbClr val="0070c0"/>
                </a:solidFill>
                <a:latin typeface="Calibri"/>
                <a:ea typeface="ヒラギノ角ゴ Pro W3"/>
              </a:rPr>
              <a:t>beekast.com/spppi</a:t>
            </a: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CustomShape 1"/>
          <p:cNvSpPr/>
          <p:nvPr/>
        </p:nvSpPr>
        <p:spPr>
          <a:xfrm>
            <a:off x="731880" y="2163600"/>
            <a:ext cx="7771680" cy="667440"/>
          </a:xfrm>
          <a:prstGeom prst="rect">
            <a:avLst/>
          </a:prstGeom>
          <a:noFill/>
          <a:ln w="9360">
            <a:noFill/>
          </a:ln>
        </p:spPr>
        <p:style>
          <a:lnRef idx="0"/>
          <a:fillRef idx="0"/>
          <a:effectRef idx="0"/>
          <a:fontRef idx="minor"/>
        </p:style>
      </p:sp>
      <p:sp>
        <p:nvSpPr>
          <p:cNvPr id="318" name="CustomShape 2"/>
          <p:cNvSpPr/>
          <p:nvPr/>
        </p:nvSpPr>
        <p:spPr>
          <a:xfrm>
            <a:off x="731880" y="2982960"/>
            <a:ext cx="7771680" cy="2675880"/>
          </a:xfrm>
          <a:prstGeom prst="rect">
            <a:avLst/>
          </a:prstGeom>
          <a:noFill/>
          <a:ln w="9360">
            <a:noFill/>
          </a:ln>
        </p:spPr>
        <p:style>
          <a:lnRef idx="0"/>
          <a:fillRef idx="0"/>
          <a:effectRef idx="0"/>
          <a:fontRef idx="minor"/>
        </p:style>
      </p:sp>
      <p:sp>
        <p:nvSpPr>
          <p:cNvPr id="319" name="CustomShape 3"/>
          <p:cNvSpPr/>
          <p:nvPr/>
        </p:nvSpPr>
        <p:spPr>
          <a:xfrm>
            <a:off x="500040" y="3240000"/>
            <a:ext cx="8143200" cy="2231280"/>
          </a:xfrm>
          <a:prstGeom prst="rect">
            <a:avLst/>
          </a:prstGeom>
          <a:noFill/>
          <a:ln w="9360">
            <a:noFill/>
          </a:ln>
        </p:spPr>
        <p:style>
          <a:lnRef idx="0"/>
          <a:fillRef idx="0"/>
          <a:effectRef idx="0"/>
          <a:fontRef idx="minor"/>
        </p:style>
        <p:txBody>
          <a:bodyPr lIns="90000" rIns="90000" tIns="45000" bIns="45000" anchor="ctr">
            <a:noAutofit/>
          </a:bodyPr>
          <a:p>
            <a:pPr algn="just">
              <a:lnSpc>
                <a:spcPct val="100000"/>
              </a:lnSpc>
            </a:pPr>
            <a:r>
              <a:rPr b="1" lang="fr-FR" sz="2800" spc="-1" strike="noStrike">
                <a:solidFill>
                  <a:srgbClr val="000000"/>
                </a:solidFill>
                <a:latin typeface="Calibri"/>
                <a:ea typeface="ヒラギノ角ゴ Pro W3"/>
              </a:rPr>
              <a:t>Cécile NOBS, </a:t>
            </a:r>
            <a:r>
              <a:rPr b="0" lang="fr-FR" sz="2800" spc="-1" strike="noStrike">
                <a:solidFill>
                  <a:srgbClr val="000000"/>
                </a:solidFill>
                <a:latin typeface="Calibri"/>
                <a:ea typeface="ヒラギノ角ゴ Pro W3"/>
              </a:rPr>
              <a:t>secrétaire technique SPPPI Strasbourg Kehl, inspectrice environnement DREAL Grand Est</a:t>
            </a:r>
            <a:endParaRPr b="0" lang="fr-FR" sz="2800" spc="-1" strike="noStrike">
              <a:latin typeface="Arial"/>
            </a:endParaRPr>
          </a:p>
          <a:p>
            <a:pPr algn="just">
              <a:lnSpc>
                <a:spcPct val="100000"/>
              </a:lnSpc>
            </a:pPr>
            <a:endParaRPr b="0" lang="fr-FR" sz="2800" spc="-1" strike="noStrike">
              <a:latin typeface="Arial"/>
            </a:endParaRPr>
          </a:p>
          <a:p>
            <a:pPr algn="just">
              <a:lnSpc>
                <a:spcPct val="100000"/>
              </a:lnSpc>
            </a:pPr>
            <a:r>
              <a:rPr b="1" lang="fr-FR" sz="2800" spc="-1" strike="noStrike">
                <a:solidFill>
                  <a:srgbClr val="000000"/>
                </a:solidFill>
                <a:latin typeface="Calibri"/>
                <a:ea typeface="ヒラギノ角ゴ Pro W3"/>
              </a:rPr>
              <a:t>Corinne THIEVENT, </a:t>
            </a:r>
            <a:r>
              <a:rPr b="0" lang="fr-FR" sz="2800" spc="-1" strike="noStrike">
                <a:solidFill>
                  <a:srgbClr val="000000"/>
                </a:solidFill>
                <a:latin typeface="Calibri"/>
                <a:ea typeface="ヒラギノ角ゴ Pro W3"/>
              </a:rPr>
              <a:t>animatrice du SPPPY </a:t>
            </a:r>
            <a:endParaRPr b="0" lang="fr-FR" sz="2800" spc="-1" strike="noStrike">
              <a:latin typeface="Arial"/>
            </a:endParaRPr>
          </a:p>
        </p:txBody>
      </p:sp>
      <p:sp>
        <p:nvSpPr>
          <p:cNvPr id="320" name="CustomShape 4"/>
          <p:cNvSpPr/>
          <p:nvPr/>
        </p:nvSpPr>
        <p:spPr>
          <a:xfrm>
            <a:off x="1944720" y="431640"/>
            <a:ext cx="5255640" cy="1796400"/>
          </a:xfrm>
          <a:prstGeom prst="rect">
            <a:avLst/>
          </a:prstGeom>
          <a:noFill/>
          <a:ln w="9360">
            <a:noFill/>
          </a:ln>
        </p:spPr>
        <p:style>
          <a:lnRef idx="0"/>
          <a:fillRef idx="0"/>
          <a:effectRef idx="0"/>
          <a:fontRef idx="minor"/>
        </p:style>
        <p:txBody>
          <a:bodyPr lIns="90000" rIns="90000" tIns="45000" bIns="45000">
            <a:noAutofit/>
          </a:bodyPr>
          <a:p>
            <a:pPr algn="just">
              <a:lnSpc>
                <a:spcPct val="100000"/>
              </a:lnSpc>
            </a:pPr>
            <a:endParaRPr b="0" lang="fr-FR" sz="1800" spc="-1" strike="noStrike">
              <a:latin typeface="Arial"/>
            </a:endParaRPr>
          </a:p>
          <a:p>
            <a:pPr algn="ctr">
              <a:lnSpc>
                <a:spcPct val="100000"/>
              </a:lnSpc>
            </a:pPr>
            <a:r>
              <a:rPr b="1" lang="fr-FR" sz="4400" spc="-1" strike="noStrike">
                <a:solidFill>
                  <a:srgbClr val="ffffff"/>
                </a:solidFill>
                <a:latin typeface="Calibri"/>
                <a:ea typeface="ヒラギノ角ゴ Pro W3"/>
              </a:rPr>
              <a:t>La feuille de route des SPPPI</a:t>
            </a:r>
            <a:endParaRPr b="0" lang="fr-FR" sz="4400" spc="-1" strike="noStrike">
              <a:latin typeface="Arial"/>
            </a:endParaRPr>
          </a:p>
        </p:txBody>
      </p:sp>
      <p:sp>
        <p:nvSpPr>
          <p:cNvPr id="321" name="CustomShape 5"/>
          <p:cNvSpPr/>
          <p:nvPr/>
        </p:nvSpPr>
        <p:spPr>
          <a:xfrm>
            <a:off x="6500880" y="6110640"/>
            <a:ext cx="3285360" cy="4557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r-FR" sz="2400" spc="-1" strike="noStrike">
                <a:solidFill>
                  <a:srgbClr val="0070c0"/>
                </a:solidFill>
                <a:latin typeface="Calibri"/>
                <a:ea typeface="ヒラギノ角ゴ Pro W3"/>
              </a:rPr>
              <a:t>beekast.com/spppi</a:t>
            </a: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1492</TotalTime>
  <Application>LibreOffice/6.1.6.3.M14$Windows_X86_64 LibreOffice_project/41ee200cf4757de946a4b979e90b833b328d1531</Application>
  <Words>7428</Words>
  <Paragraphs>1734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2019-08-20T11:08:03Z</dcterms:created>
  <dc:creator>Smax</dc:creator>
  <dc:description/>
  <dc:language>fr-FR</dc:language>
  <cp:lastModifiedBy/>
  <cp:lastPrinted>2019-09-27T09:12:29Z</cp:lastPrinted>
  <dcterms:modified xsi:type="dcterms:W3CDTF">2020-01-23T16:57:46Z</dcterms:modified>
  <cp:revision>91</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2</vt:i4>
  </property>
  <property fmtid="{D5CDD505-2E9C-101B-9397-08002B2CF9AE}" pid="7" name="Notes">
    <vt:i4>147</vt:i4>
  </property>
  <property fmtid="{D5CDD505-2E9C-101B-9397-08002B2CF9AE}" pid="8" name="PresentationFormat">
    <vt:lpwstr>On-screen Show (4:3)</vt:lpwstr>
  </property>
  <property fmtid="{D5CDD505-2E9C-101B-9397-08002B2CF9AE}" pid="9" name="ScaleCrop">
    <vt:bool>0</vt:bool>
  </property>
  <property fmtid="{D5CDD505-2E9C-101B-9397-08002B2CF9AE}" pid="10" name="ShareDoc">
    <vt:bool>0</vt:bool>
  </property>
  <property fmtid="{D5CDD505-2E9C-101B-9397-08002B2CF9AE}" pid="11" name="Slides">
    <vt:i4>182</vt:i4>
  </property>
</Properties>
</file>