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4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9.xml.rels" ContentType="application/vnd.openxmlformats-package.relationships+xml"/>
  <Override PartName="/ppt/slideLayouts/slideLayout14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media/image8.wmf" ContentType="image/x-wmf"/>
  <Override PartName="/ppt/media/image62.png" ContentType="image/png"/>
  <Override PartName="/ppt/media/image31.png" ContentType="image/png"/>
  <Override PartName="/ppt/media/image7.jpeg" ContentType="image/jpeg"/>
  <Override PartName="/ppt/media/image69.wmf" ContentType="image/x-wmf"/>
  <Override PartName="/ppt/media/image57.png" ContentType="image/png"/>
  <Override PartName="/ppt/media/image1.png" ContentType="image/png"/>
  <Override PartName="/ppt/media/image46.png" ContentType="image/png"/>
  <Override PartName="/ppt/media/image2.wmf" ContentType="image/x-wmf"/>
  <Override PartName="/ppt/media/image47.png" ContentType="image/png"/>
  <Override PartName="/ppt/media/image3.wmf" ContentType="image/x-wmf"/>
  <Override PartName="/ppt/media/image70.wmf" ContentType="image/x-wmf"/>
  <Override PartName="/ppt/media/image4.wmf" ContentType="image/x-wmf"/>
  <Override PartName="/ppt/media/image55.jpeg" ContentType="image/jpeg"/>
  <Override PartName="/ppt/media/image48.png" ContentType="image/png"/>
  <Override PartName="/ppt/media/image11.png" ContentType="image/png"/>
  <Override PartName="/ppt/media/image23.wmf" ContentType="image/x-wmf"/>
  <Override PartName="/ppt/media/image5.jpeg" ContentType="image/jpeg"/>
  <Override PartName="/ppt/media/image17.wmf" ContentType="image/x-wmf"/>
  <Override PartName="/ppt/media/image34.jpeg" ContentType="image/jpeg"/>
  <Override PartName="/ppt/media/image72.png" ContentType="image/png"/>
  <Override PartName="/ppt/media/image6.png" ContentType="image/png"/>
  <Override PartName="/ppt/media/image9.wmf" ContentType="image/x-wmf"/>
  <Override PartName="/ppt/media/image63.png" ContentType="image/png"/>
  <Override PartName="/ppt/media/image10.wmf" ContentType="image/x-wmf"/>
  <Override PartName="/ppt/media/image12.jpeg" ContentType="image/jpeg"/>
  <Override PartName="/ppt/media/image13.png" ContentType="image/png"/>
  <Override PartName="/ppt/media/image25.wmf" ContentType="image/x-wmf"/>
  <Override PartName="/ppt/media/image14.png" ContentType="image/png"/>
  <Override PartName="/ppt/media/image26.wmf" ContentType="image/x-wmf"/>
  <Override PartName="/ppt/media/image15.png" ContentType="image/png"/>
  <Override PartName="/ppt/media/image27.wmf" ContentType="image/x-wmf"/>
  <Override PartName="/ppt/media/image16.wmf" ContentType="image/x-wmf"/>
  <Override PartName="/ppt/media/image40.wmf" ContentType="image/x-wmf"/>
  <Override PartName="/ppt/media/image18.png" ContentType="image/png"/>
  <Override PartName="/ppt/media/image19.wmf" ContentType="image/x-wmf"/>
  <Override PartName="/ppt/media/image77.wmf" ContentType="image/x-wmf"/>
  <Override PartName="/ppt/media/image65.png" ContentType="image/png"/>
  <Override PartName="/ppt/media/image20.wmf" ContentType="image/x-wmf"/>
  <Override PartName="/ppt/media/image21.png" ContentType="image/png"/>
  <Override PartName="/ppt/media/image33.wmf" ContentType="image/x-wmf"/>
  <Override PartName="/ppt/media/image22.wmf" ContentType="image/x-wmf"/>
  <Override PartName="/ppt/media/image24.png" ContentType="image/png"/>
  <Override PartName="/ppt/media/image36.wmf" ContentType="image/x-wmf"/>
  <Override PartName="/ppt/media/image28.png" ContentType="image/png"/>
  <Override PartName="/ppt/media/image29.wmf" ContentType="image/x-wmf"/>
  <Override PartName="/ppt/media/image30.wmf" ContentType="image/x-wmf"/>
  <Override PartName="/ppt/media/image51.jpeg" ContentType="image/jpeg"/>
  <Override PartName="/ppt/media/image32.wmf" ContentType="image/x-wmf"/>
  <Override PartName="/ppt/media/image35.png" ContentType="image/png"/>
  <Override PartName="/ppt/media/image37.wmf" ContentType="image/x-wmf"/>
  <Override PartName="/ppt/media/image38.jpeg" ContentType="image/jpeg"/>
  <Override PartName="/ppt/media/image45.png" ContentType="image/png"/>
  <Override PartName="/ppt/media/image39.wmf" ContentType="image/x-wmf"/>
  <Override PartName="/ppt/media/image41.wmf" ContentType="image/x-wmf"/>
  <Override PartName="/ppt/media/image42.png" ContentType="image/png"/>
  <Override PartName="/ppt/media/image49.jpeg" ContentType="image/jpeg"/>
  <Override PartName="/ppt/media/image43.png" ContentType="image/png"/>
  <Override PartName="/ppt/media/image44.png" ContentType="image/png"/>
  <Override PartName="/ppt/media/image50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8.png" ContentType="image/png"/>
  <Override PartName="/ppt/media/image56.jpeg" ContentType="image/jpeg"/>
  <Override PartName="/ppt/media/image59.png" ContentType="image/png"/>
  <Override PartName="/ppt/media/image60.png" ContentType="image/png"/>
  <Override PartName="/ppt/media/image61.png" ContentType="image/png"/>
  <Override PartName="/ppt/media/image64.png" ContentType="image/png"/>
  <Override PartName="/ppt/media/image66.png" ContentType="image/png"/>
  <Override PartName="/ppt/media/image67.png" ContentType="image/png"/>
  <Override PartName="/ppt/media/image68.wmf" ContentType="image/x-wmf"/>
  <Override PartName="/ppt/media/image71.wmf" ContentType="image/x-wmf"/>
  <Override PartName="/ppt/media/image73.jpeg" ContentType="image/jpeg"/>
  <Override PartName="/ppt/media/image74.png" ContentType="image/png"/>
  <Override PartName="/ppt/media/image75.png" ContentType="image/png"/>
  <Override PartName="/ppt/media/image76.jpeg" ContentType="image/jpe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</p:sldMasterIdLst>
  <p:notesMasterIdLst>
    <p:notesMasterId r:id="rId20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déplacer la diapo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F234934-8E46-4BC9-A60A-9AC76BFC9E5F}" type="slidenum">
              <a:rPr b="0" lang="fr-FR" sz="1400" spc="-1" strike="noStrike">
                <a:latin typeface="Times New Roman"/>
              </a:rPr>
              <a:t>1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963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965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967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5.png"/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8.png"/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1.png"/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4.png"/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27.wmf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28.png"/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31.png"/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35.png"/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1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wm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8.wmf"/><Relationship Id="rId3" Type="http://schemas.openxmlformats.org/officeDocument/2006/relationships/image" Target="../media/image9.wmf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0.wmf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4280" cy="345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4280" cy="345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25CC5F4C-8462-4192-A2DB-F3EE0C7CF80A}" type="slidenum">
              <a:rPr b="0" lang="fr-FR" sz="1200" spc="-1" strike="noStrike">
                <a:solidFill>
                  <a:srgbClr val="898989"/>
                </a:solidFill>
                <a:latin typeface="Times New Roman"/>
                <a:ea typeface="ヒラギノ角ゴ Pro W3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69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PlaceHolder 2"/>
          <p:cNvSpPr>
            <a:spLocks noGrp="1"/>
          </p:cNvSpPr>
          <p:nvPr>
            <p:ph type="title"/>
          </p:nvPr>
        </p:nvSpPr>
        <p:spPr>
          <a:xfrm>
            <a:off x="324000" y="260280"/>
            <a:ext cx="8351640" cy="7203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009efe"/>
                </a:solidFill>
                <a:latin typeface="Arial"/>
              </a:rPr>
              <a:t>Modifiez le style du titre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324000" y="1557360"/>
            <a:ext cx="837360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20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281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241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dt"/>
          </p:nvPr>
        </p:nvSpPr>
        <p:spPr>
          <a:xfrm>
            <a:off x="900000" y="6524640"/>
            <a:ext cx="2133360" cy="19656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ftr"/>
          </p:nvPr>
        </p:nvSpPr>
        <p:spPr>
          <a:xfrm>
            <a:off x="900000" y="6165720"/>
            <a:ext cx="2160360" cy="24408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sldNum"/>
          </p:nvPr>
        </p:nvSpPr>
        <p:spPr>
          <a:xfrm>
            <a:off x="324000" y="6237360"/>
            <a:ext cx="5029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41185585-CFE7-4EC5-9FD5-F44AAFD4BC8D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12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13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14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15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10160" cy="11235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0160" cy="45064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Second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Third level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1600200" indent="-228240">
              <a:lnSpc>
                <a:spcPct val="100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Fourth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marL="2057400" indent="-228240">
              <a:lnSpc>
                <a:spcPct val="100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Fifth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4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55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56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57" name="PlaceHolder 2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1" lang="en-GB" sz="40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96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97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98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99" name="PlaceHolder 2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39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540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541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54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0" y="0"/>
            <a:ext cx="9142200" cy="28778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81" name="Image 40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69760" cy="803160"/>
          </a:xfrm>
          <a:prstGeom prst="rect">
            <a:avLst/>
          </a:prstGeom>
          <a:ln>
            <a:noFill/>
          </a:ln>
        </p:spPr>
      </p:pic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21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622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623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62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63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664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665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666" name="PlaceHolder 2"/>
          <p:cNvSpPr>
            <a:spLocks noGrp="1"/>
          </p:cNvSpPr>
          <p:nvPr>
            <p:ph type="title"/>
          </p:nvPr>
        </p:nvSpPr>
        <p:spPr>
          <a:xfrm>
            <a:off x="-29520" y="0"/>
            <a:ext cx="8229240" cy="114264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5f64ab"/>
                </a:solidFill>
                <a:latin typeface="Lucida Sans"/>
              </a:rPr>
              <a:t>Modifiez le style du titre</a:t>
            </a:r>
            <a:endParaRPr b="0" lang="en-GB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body"/>
          </p:nvPr>
        </p:nvSpPr>
        <p:spPr>
          <a:xfrm>
            <a:off x="395640" y="1628640"/>
            <a:ext cx="8229240" cy="4525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Modifiez les styles du texte du masque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Deuxième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Troisième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Quatrième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Cinquième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68" name="Image 10" descr=""/>
          <p:cNvPicPr/>
          <p:nvPr/>
        </p:nvPicPr>
        <p:blipFill>
          <a:blip r:embed="rId5"/>
          <a:srcRect l="23820" t="24326" r="45076" b="48893"/>
          <a:stretch/>
        </p:blipFill>
        <p:spPr>
          <a:xfrm>
            <a:off x="7712280" y="136440"/>
            <a:ext cx="1181880" cy="14396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06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707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708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709" name="PlaceHolder 2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en-GB" sz="4500" spc="-1" strike="noStrike">
                <a:solidFill>
                  <a:srgbClr val="ffffff"/>
                </a:solidFill>
                <a:latin typeface="Calibri"/>
              </a:rPr>
              <a:t>Modifiez le style du titre</a:t>
            </a:r>
            <a:endParaRPr b="0" lang="en-GB" sz="4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dt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6786D179-C7B7-478C-9CF4-DC0E8688A9A6}" type="datetime">
              <a:rPr b="0" lang="fr-FR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23/01/2020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ftr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712" name="PlaceHolder 5"/>
          <p:cNvSpPr>
            <a:spLocks noGrp="1"/>
          </p:cNvSpPr>
          <p:nvPr>
            <p:ph type="sldNum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3EC8F8BA-7DDE-4E36-8F02-C51F14CF01F7}" type="slidenum">
              <a:rPr b="0" lang="fr-FR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713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2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3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4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0"/>
            <a:ext cx="9143640" cy="287928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Picture 2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71200" cy="804600"/>
          </a:xfrm>
          <a:prstGeom prst="rect">
            <a:avLst/>
          </a:prstGeom>
          <a:ln w="9360">
            <a:noFill/>
          </a:ln>
        </p:spPr>
      </p:pic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9134640" cy="3989520"/>
          </a:xfrm>
          <a:prstGeom prst="rect">
            <a:avLst/>
          </a:prstGeom>
          <a:ln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 4" descr=""/>
          <p:cNvPicPr/>
          <p:nvPr/>
        </p:nvPicPr>
        <p:blipFill>
          <a:blip r:embed="rId2"/>
          <a:stretch/>
        </p:blipFill>
        <p:spPr>
          <a:xfrm rot="60000">
            <a:off x="-468000" y="6124680"/>
            <a:ext cx="10654200" cy="1325880"/>
          </a:xfrm>
          <a:prstGeom prst="rect">
            <a:avLst/>
          </a:prstGeom>
          <a:ln>
            <a:noFill/>
          </a:ln>
        </p:spPr>
      </p:pic>
      <p:pic>
        <p:nvPicPr>
          <p:cNvPr id="163" name="Image 4" descr=""/>
          <p:cNvPicPr/>
          <p:nvPr/>
        </p:nvPicPr>
        <p:blipFill>
          <a:blip r:embed="rId3"/>
          <a:stretch/>
        </p:blipFill>
        <p:spPr>
          <a:xfrm>
            <a:off x="412920" y="279360"/>
            <a:ext cx="1605240" cy="1168560"/>
          </a:xfrm>
          <a:prstGeom prst="rect">
            <a:avLst/>
          </a:prstGeom>
          <a:ln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0" y="5103720"/>
            <a:ext cx="9143640" cy="175392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Picture 2" descr=""/>
          <p:cNvPicPr/>
          <p:nvPr/>
        </p:nvPicPr>
        <p:blipFill>
          <a:blip r:embed="rId2"/>
          <a:stretch/>
        </p:blipFill>
        <p:spPr>
          <a:xfrm>
            <a:off x="673200" y="5272200"/>
            <a:ext cx="2944440" cy="1347480"/>
          </a:xfrm>
          <a:prstGeom prst="rect">
            <a:avLst/>
          </a:prstGeom>
          <a:ln w="9360">
            <a:noFill/>
          </a:ln>
        </p:spPr>
      </p:pic>
      <p:pic>
        <p:nvPicPr>
          <p:cNvPr id="204" name="Picture 3" descr=""/>
          <p:cNvPicPr/>
          <p:nvPr/>
        </p:nvPicPr>
        <p:blipFill>
          <a:blip r:embed="rId3"/>
          <a:stretch/>
        </p:blipFill>
        <p:spPr>
          <a:xfrm>
            <a:off x="4467240" y="5380200"/>
            <a:ext cx="4257360" cy="1131480"/>
          </a:xfrm>
          <a:prstGeom prst="rect">
            <a:avLst/>
          </a:prstGeom>
          <a:ln w="9360">
            <a:noFill/>
          </a:ln>
        </p:spPr>
      </p:pic>
      <p:sp>
        <p:nvSpPr>
          <p:cNvPr id="20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0"/>
            <a:ext cx="9143640" cy="287928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4" name="Picture 2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71200" cy="804600"/>
          </a:xfrm>
          <a:prstGeom prst="rect">
            <a:avLst/>
          </a:prstGeom>
          <a:ln w="9360">
            <a:noFill/>
          </a:ln>
        </p:spPr>
      </p:pic>
      <p:sp>
        <p:nvSpPr>
          <p:cNvPr id="245" name="PlaceHolder 2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4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Picture 11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5003640" y="6308640"/>
            <a:ext cx="1726920" cy="51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PlaceHolder 3"/>
          <p:cNvSpPr>
            <a:spLocks noGrp="1"/>
          </p:cNvSpPr>
          <p:nvPr>
            <p:ph type="title"/>
          </p:nvPr>
        </p:nvSpPr>
        <p:spPr>
          <a:xfrm>
            <a:off x="2268360" y="2708280"/>
            <a:ext cx="460800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Arial"/>
              </a:rPr>
              <a:t>Modifiez le style du titre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dt"/>
          </p:nvPr>
        </p:nvSpPr>
        <p:spPr>
          <a:xfrm>
            <a:off x="179280" y="6381720"/>
            <a:ext cx="2133360" cy="25992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ftr"/>
          </p:nvPr>
        </p:nvSpPr>
        <p:spPr>
          <a:xfrm>
            <a:off x="6948360" y="6381720"/>
            <a:ext cx="2015640" cy="4069080"/>
          </a:xfrm>
          <a:prstGeom prst="rect">
            <a:avLst/>
          </a:prstGeom>
        </p:spPr>
        <p:txBody>
          <a:bodyPr>
            <a:sp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28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PlaceHolder 2"/>
          <p:cNvSpPr>
            <a:spLocks noGrp="1"/>
          </p:cNvSpPr>
          <p:nvPr>
            <p:ph type="sldNum"/>
          </p:nvPr>
        </p:nvSpPr>
        <p:spPr>
          <a:xfrm>
            <a:off x="324000" y="6237360"/>
            <a:ext cx="5029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5CDE819F-D4E1-4DC6-A694-FC99031E33E3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wmf"/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7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72.png"/><Relationship Id="rId6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wmf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7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7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7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Picture 1" descr=""/>
          <p:cNvPicPr/>
          <p:nvPr/>
        </p:nvPicPr>
        <p:blipFill>
          <a:blip r:embed="rId1"/>
          <a:stretch/>
        </p:blipFill>
        <p:spPr>
          <a:xfrm>
            <a:off x="-79200" y="-15840"/>
            <a:ext cx="9308880" cy="6967080"/>
          </a:xfrm>
          <a:prstGeom prst="rect">
            <a:avLst/>
          </a:prstGeom>
          <a:ln w="9360">
            <a:noFill/>
          </a:ln>
        </p:spPr>
      </p:pic>
      <p:pic>
        <p:nvPicPr>
          <p:cNvPr id="757" name="Picture 2" descr=""/>
          <p:cNvPicPr/>
          <p:nvPr/>
        </p:nvPicPr>
        <p:blipFill>
          <a:blip r:embed="rId2"/>
          <a:stretch/>
        </p:blipFill>
        <p:spPr>
          <a:xfrm>
            <a:off x="3108240" y="2978280"/>
            <a:ext cx="5778000" cy="2646000"/>
          </a:xfrm>
          <a:prstGeom prst="rect">
            <a:avLst/>
          </a:prstGeom>
          <a:ln w="9360">
            <a:noFill/>
          </a:ln>
        </p:spPr>
      </p:pic>
      <p:pic>
        <p:nvPicPr>
          <p:cNvPr id="758" name="Picture 3" descr=""/>
          <p:cNvPicPr/>
          <p:nvPr/>
        </p:nvPicPr>
        <p:blipFill>
          <a:blip r:embed="rId3"/>
          <a:stretch/>
        </p:blipFill>
        <p:spPr>
          <a:xfrm>
            <a:off x="1700280" y="5850000"/>
            <a:ext cx="1304640" cy="839520"/>
          </a:xfrm>
          <a:prstGeom prst="rect">
            <a:avLst/>
          </a:prstGeom>
          <a:ln w="9360">
            <a:noFill/>
          </a:ln>
        </p:spPr>
      </p:pic>
      <p:pic>
        <p:nvPicPr>
          <p:cNvPr id="759" name="Picture 4" descr=""/>
          <p:cNvPicPr/>
          <p:nvPr/>
        </p:nvPicPr>
        <p:blipFill>
          <a:blip r:embed="rId4"/>
          <a:stretch/>
        </p:blipFill>
        <p:spPr>
          <a:xfrm>
            <a:off x="7381800" y="5850000"/>
            <a:ext cx="1504440" cy="8028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3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Contexte et objectifs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25" name="CustomShape 4"/>
          <p:cNvSpPr/>
          <p:nvPr/>
        </p:nvSpPr>
        <p:spPr>
          <a:xfrm>
            <a:off x="0" y="1461960"/>
            <a:ext cx="585540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Nécessaire état de lieux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Nombreuses prises de compétences de la collectivité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Besoin de définir et de hiérarchiser les actions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Nouvelles connaissances des aléas (PLUi, PPR…)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700"/>
              </a:spcBef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Vulnérabilité = sensibilité des enjeux aux aléas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</p:txBody>
      </p:sp>
      <p:pic>
        <p:nvPicPr>
          <p:cNvPr id="826" name="Picture 2" descr=""/>
          <p:cNvPicPr/>
          <p:nvPr/>
        </p:nvPicPr>
        <p:blipFill>
          <a:blip r:embed="rId1"/>
          <a:stretch/>
        </p:blipFill>
        <p:spPr>
          <a:xfrm>
            <a:off x="6228360" y="1311840"/>
            <a:ext cx="2320560" cy="2382120"/>
          </a:xfrm>
          <a:prstGeom prst="rect">
            <a:avLst/>
          </a:prstGeom>
          <a:ln>
            <a:noFill/>
          </a:ln>
        </p:spPr>
      </p:pic>
      <p:sp>
        <p:nvSpPr>
          <p:cNvPr id="827" name="CustomShape 5"/>
          <p:cNvSpPr/>
          <p:nvPr/>
        </p:nvSpPr>
        <p:spPr>
          <a:xfrm>
            <a:off x="5856120" y="3694320"/>
            <a:ext cx="32522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Aléas &amp; vulnérabilités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828" name="Picture 3" descr=""/>
          <p:cNvPicPr/>
          <p:nvPr/>
        </p:nvPicPr>
        <p:blipFill>
          <a:blip r:embed="rId2"/>
          <a:stretch/>
        </p:blipFill>
        <p:spPr>
          <a:xfrm>
            <a:off x="6300360" y="4063680"/>
            <a:ext cx="2318040" cy="253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Contexte et objectifs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31" name="CustomShape 3"/>
          <p:cNvSpPr/>
          <p:nvPr/>
        </p:nvSpPr>
        <p:spPr>
          <a:xfrm>
            <a:off x="0" y="1489320"/>
            <a:ext cx="889200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Identifier et réduire les vulnérabilités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Connaître la sensibilité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du territoire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Inventorier et localiser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enjeux et les zones les plus vulnérables /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priorités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Proposer un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programme d’actions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 réduction des vulnérabilités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Partager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avec les acteurs locaux les résultats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Améliorer la gestion de crise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Caractériser et cartographier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enjeux les plus vulnérables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Décliner cette connaissance dans différents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outils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Appuyer les communes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pour la gestion de crise et l’élaboration d’un PCS opérationnel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Méthodologie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834" name="CustomShape 3"/>
          <p:cNvSpPr/>
          <p:nvPr/>
        </p:nvSpPr>
        <p:spPr>
          <a:xfrm>
            <a:off x="3929040" y="1357200"/>
            <a:ext cx="514332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Aléas hydrauliques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(torrentiel, ruissellement, inondations de plaine, crues rapides…) 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Analyse </a:t>
            </a: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globale et transversale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des vulnérabilités </a:t>
            </a: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: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caractéristiques des aléas et des enjeux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configurations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moyens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de gestion de crise…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835" name="Picture 2" descr=""/>
          <p:cNvPicPr/>
          <p:nvPr/>
        </p:nvPicPr>
        <p:blipFill>
          <a:blip r:embed="rId1"/>
          <a:srcRect l="0" t="0" r="0" b="1552"/>
          <a:stretch/>
        </p:blipFill>
        <p:spPr>
          <a:xfrm>
            <a:off x="539640" y="1296000"/>
            <a:ext cx="3542040" cy="5218560"/>
          </a:xfrm>
          <a:prstGeom prst="rect">
            <a:avLst/>
          </a:prstGeom>
          <a:ln>
            <a:noFill/>
          </a:ln>
        </p:spPr>
      </p:pic>
      <p:sp>
        <p:nvSpPr>
          <p:cNvPr id="836" name="CustomShape 4"/>
          <p:cNvSpPr/>
          <p:nvPr/>
        </p:nvSpPr>
        <p:spPr>
          <a:xfrm>
            <a:off x="1643040" y="6063840"/>
            <a:ext cx="32522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Cartographie des aléas hydrauliques sur le territoire métropolitain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Principaux résultats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839" name="Picture 2" descr=""/>
          <p:cNvPicPr/>
          <p:nvPr/>
        </p:nvPicPr>
        <p:blipFill>
          <a:blip r:embed="rId1"/>
          <a:stretch/>
        </p:blipFill>
        <p:spPr>
          <a:xfrm>
            <a:off x="4572000" y="1274760"/>
            <a:ext cx="4292280" cy="5446440"/>
          </a:xfrm>
          <a:prstGeom prst="rect">
            <a:avLst/>
          </a:prstGeom>
          <a:ln>
            <a:noFill/>
          </a:ln>
        </p:spPr>
      </p:pic>
      <p:sp>
        <p:nvSpPr>
          <p:cNvPr id="840" name="CustomShape 3"/>
          <p:cNvSpPr/>
          <p:nvPr/>
        </p:nvSpPr>
        <p:spPr>
          <a:xfrm>
            <a:off x="-108360" y="1917000"/>
            <a:ext cx="468000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Indicateurs de vulnérabilité étudiés :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Sécurité des personnes 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150 000 habitants dont 13 000 de plain-pied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330 établissements sensibles (crèches, écoles, hôpitaux…)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841" name="CustomShape 4"/>
          <p:cNvSpPr/>
          <p:nvPr/>
        </p:nvSpPr>
        <p:spPr>
          <a:xfrm>
            <a:off x="2309760" y="5525280"/>
            <a:ext cx="325224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Représentation de la vulnérabilité de la population (carroyage) et des habitats de plain-pied (points rouges)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Principaux résultats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844" name="CustomShape 3"/>
          <p:cNvSpPr/>
          <p:nvPr/>
        </p:nvSpPr>
        <p:spPr>
          <a:xfrm>
            <a:off x="-180360" y="1590120"/>
            <a:ext cx="5048640" cy="232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Coût des dommages 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i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25 000 logements dont 7000 en aléa fort et très fort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i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70 000 emplois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845" name="Picture 2" descr=""/>
          <p:cNvPicPr/>
          <p:nvPr/>
        </p:nvPicPr>
        <p:blipFill>
          <a:blip r:embed="rId1"/>
          <a:srcRect l="4798" t="1607" r="7892" b="1228"/>
          <a:stretch/>
        </p:blipFill>
        <p:spPr>
          <a:xfrm>
            <a:off x="5324400" y="1590120"/>
            <a:ext cx="3009600" cy="2013120"/>
          </a:xfrm>
          <a:prstGeom prst="rect">
            <a:avLst/>
          </a:prstGeom>
          <a:ln>
            <a:noFill/>
          </a:ln>
        </p:spPr>
      </p:pic>
      <p:sp>
        <p:nvSpPr>
          <p:cNvPr id="846" name="CustomShape 4"/>
          <p:cNvSpPr/>
          <p:nvPr/>
        </p:nvSpPr>
        <p:spPr>
          <a:xfrm>
            <a:off x="-180360" y="3141000"/>
            <a:ext cx="5048640" cy="299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800" spc="-1" strike="noStrike">
              <a:latin typeface="Arial"/>
            </a:endParaRPr>
          </a:p>
          <a:p>
            <a:pPr lvl="1" marL="971640" indent="-514080">
              <a:lnSpc>
                <a:spcPct val="100000"/>
              </a:lnSpc>
              <a:spcBef>
                <a:spcPts val="479"/>
              </a:spcBef>
              <a:buClr>
                <a:srgbClr val="ffff00"/>
              </a:buClr>
              <a:buFont typeface="Arial"/>
              <a:buChar char="•"/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Délais de retour à la normale</a:t>
            </a:r>
            <a:r>
              <a:rPr b="1" i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endParaRPr b="0" lang="fr-FR" sz="24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i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130 équipements d’assainissement</a:t>
            </a:r>
            <a:endParaRPr b="0" lang="fr-FR" sz="20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i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1500 postes électriques,</a:t>
            </a:r>
            <a:endParaRPr b="0" lang="fr-FR" sz="20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i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centre de tri et incinérateurs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847" name="CustomShape 5"/>
          <p:cNvSpPr/>
          <p:nvPr/>
        </p:nvSpPr>
        <p:spPr>
          <a:xfrm>
            <a:off x="1857600" y="6093360"/>
            <a:ext cx="33012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Vulnérabilité du réseau routier (zoom secteur Vizille)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848" name="Picture 2" descr=""/>
          <p:cNvPicPr/>
          <p:nvPr/>
        </p:nvPicPr>
        <p:blipFill>
          <a:blip r:embed="rId2"/>
          <a:stretch/>
        </p:blipFill>
        <p:spPr>
          <a:xfrm>
            <a:off x="5167440" y="3981960"/>
            <a:ext cx="3438720" cy="247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Développements et perspectives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51" name="CustomShape 3"/>
          <p:cNvSpPr/>
          <p:nvPr/>
        </p:nvSpPr>
        <p:spPr>
          <a:xfrm>
            <a:off x="-180360" y="1071720"/>
            <a:ext cx="5328360" cy="473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Représentation et interprétation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cartographique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Etude vulnérabilité des réseaux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Stratégie de sauvegarde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renouvelée adaptée aux aléas du territoire (défaillance)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Création d’un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PCS inondation type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Portail cartographique territorial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 sauvegarde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Données entrantes pour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vérifier la réduction de la vulnérabilité dans les projets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d’aménagement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Appui aux communes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et diffusion des nouvelles connaissances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Développer la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culture du risque et de l’incertitude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16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852" name="Picture 2" descr=""/>
          <p:cNvPicPr/>
          <p:nvPr/>
        </p:nvPicPr>
        <p:blipFill>
          <a:blip r:embed="rId1"/>
          <a:stretch/>
        </p:blipFill>
        <p:spPr>
          <a:xfrm>
            <a:off x="5148000" y="1258560"/>
            <a:ext cx="3662640" cy="5162040"/>
          </a:xfrm>
          <a:prstGeom prst="rect">
            <a:avLst/>
          </a:prstGeom>
          <a:ln>
            <a:noFill/>
          </a:ln>
        </p:spPr>
      </p:pic>
      <p:sp>
        <p:nvSpPr>
          <p:cNvPr id="853" name="CustomShape 4"/>
          <p:cNvSpPr/>
          <p:nvPr/>
        </p:nvSpPr>
        <p:spPr>
          <a:xfrm>
            <a:off x="5101920" y="6423840"/>
            <a:ext cx="3899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Cartographie opérationnelle de sauvegarde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Shape 1"/>
          <p:cNvSpPr txBox="1"/>
          <p:nvPr/>
        </p:nvSpPr>
        <p:spPr>
          <a:xfrm>
            <a:off x="685800" y="714240"/>
            <a:ext cx="7772040" cy="14695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Démarche de sensibilisation et de communication pour une culture du risque renouvelée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5" name="TextShape 2"/>
          <p:cNvSpPr txBox="1"/>
          <p:nvPr/>
        </p:nvSpPr>
        <p:spPr>
          <a:xfrm>
            <a:off x="1371600" y="3071880"/>
            <a:ext cx="6400440" cy="17521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Grenoble-Alpes Métropole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856" name="Image 9" descr=""/>
          <p:cNvPicPr/>
          <p:nvPr/>
        </p:nvPicPr>
        <p:blipFill>
          <a:blip r:embed="rId1"/>
          <a:srcRect l="-178" t="0" r="4970" b="0"/>
          <a:stretch/>
        </p:blipFill>
        <p:spPr>
          <a:xfrm>
            <a:off x="-71640" y="3929400"/>
            <a:ext cx="9286560" cy="1999440"/>
          </a:xfrm>
          <a:prstGeom prst="rect">
            <a:avLst/>
          </a:prstGeom>
          <a:ln>
            <a:noFill/>
          </a:ln>
        </p:spPr>
      </p:pic>
      <p:sp>
        <p:nvSpPr>
          <p:cNvPr id="857" name="CustomShape 3"/>
          <p:cNvSpPr/>
          <p:nvPr/>
        </p:nvSpPr>
        <p:spPr>
          <a:xfrm>
            <a:off x="2000160" y="6000840"/>
            <a:ext cx="75722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Bertrand MARION – Chargé de mission risques, Mission Risques, DGA Cohérence Territoriale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PUBLICS &amp; OBJECTIFS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60" name="CustomShape 3"/>
          <p:cNvSpPr/>
          <p:nvPr/>
        </p:nvSpPr>
        <p:spPr>
          <a:xfrm>
            <a:off x="395640" y="1830600"/>
            <a:ext cx="3744000" cy="844200"/>
          </a:xfrm>
          <a:prstGeom prst="rect">
            <a:avLst/>
          </a:prstGeom>
          <a:noFill/>
          <a:ln w="28440">
            <a:solidFill>
              <a:srgbClr val="fffb4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88000"/>
          </a:bodyPr>
          <a:p>
            <a:pPr marL="396000" indent="-342720">
              <a:lnSpc>
                <a:spcPct val="100000"/>
              </a:lnSpc>
              <a:spcBef>
                <a:spcPts val="400"/>
              </a:spcBef>
              <a:buSzPct val="100101"/>
              <a:buBlip>
                <a:blip r:embed="rId1"/>
              </a:buBlip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Tous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habitants (grand public)</a:t>
            </a:r>
            <a:endParaRPr b="0" lang="fr-FR" sz="2000" spc="-1" strike="noStrike">
              <a:latin typeface="Arial"/>
            </a:endParaRPr>
          </a:p>
          <a:p>
            <a:pPr marL="396000" indent="-342720">
              <a:lnSpc>
                <a:spcPct val="100000"/>
              </a:lnSpc>
              <a:spcBef>
                <a:spcPts val="400"/>
              </a:spcBef>
              <a:buSzPct val="100101"/>
              <a:buBlip>
                <a:blip r:embed="rId2"/>
              </a:buBlip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Nouveaux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arrivants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61" name="CustomShape 4"/>
          <p:cNvSpPr/>
          <p:nvPr/>
        </p:nvSpPr>
        <p:spPr>
          <a:xfrm>
            <a:off x="4860000" y="1571760"/>
            <a:ext cx="4032000" cy="148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53280">
              <a:lnSpc>
                <a:spcPct val="100000"/>
              </a:lnSpc>
              <a:spcBef>
                <a:spcPts val="1729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Développer une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mémoire </a:t>
            </a:r>
            <a:br/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et une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perception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du risque</a:t>
            </a:r>
            <a:endParaRPr b="0" lang="fr-FR" sz="18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1729"/>
              </a:spcBef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Mobiliser et informer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62" name="CustomShape 5"/>
          <p:cNvSpPr/>
          <p:nvPr/>
        </p:nvSpPr>
        <p:spPr>
          <a:xfrm>
            <a:off x="4894200" y="3349080"/>
            <a:ext cx="3792240" cy="136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53280">
              <a:lnSpc>
                <a:spcPct val="100000"/>
              </a:lnSpc>
              <a:spcBef>
                <a:spcPts val="36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Adapter les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comportements</a:t>
            </a:r>
            <a:br/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face à l’aléa (bons réflexes)</a:t>
            </a:r>
            <a:endParaRPr b="0" lang="fr-FR" sz="18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1729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Promouvoir les mesures de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réduction de la vulnérabilité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63" name="CustomShape 6"/>
          <p:cNvSpPr/>
          <p:nvPr/>
        </p:nvSpPr>
        <p:spPr>
          <a:xfrm>
            <a:off x="395640" y="3299400"/>
            <a:ext cx="3744000" cy="1504800"/>
          </a:xfrm>
          <a:prstGeom prst="rect">
            <a:avLst/>
          </a:prstGeom>
          <a:noFill/>
          <a:ln w="28440">
            <a:solidFill>
              <a:srgbClr val="fffb4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396000" indent="-342720">
              <a:lnSpc>
                <a:spcPct val="100000"/>
              </a:lnSpc>
              <a:spcBef>
                <a:spcPts val="400"/>
              </a:spcBef>
              <a:buSzPct val="100101"/>
              <a:buBlip>
                <a:blip r:embed="rId3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Habitants des zones à risques d’inondation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torrentielle</a:t>
            </a:r>
            <a:endParaRPr b="0" lang="fr-FR" sz="2000" spc="-1" strike="noStrike">
              <a:latin typeface="Arial"/>
            </a:endParaRPr>
          </a:p>
          <a:p>
            <a:pPr marL="396000" indent="-342720">
              <a:lnSpc>
                <a:spcPct val="100000"/>
              </a:lnSpc>
              <a:spcBef>
                <a:spcPts val="400"/>
              </a:spcBef>
              <a:buSzPct val="100101"/>
              <a:buBlip>
                <a:blip r:embed="rId4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Habitants des zones à risques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technologiques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64" name="CustomShape 7"/>
          <p:cNvSpPr/>
          <p:nvPr/>
        </p:nvSpPr>
        <p:spPr>
          <a:xfrm>
            <a:off x="4140000" y="2109240"/>
            <a:ext cx="518040" cy="35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8"/>
          <p:cNvSpPr/>
          <p:nvPr/>
        </p:nvSpPr>
        <p:spPr>
          <a:xfrm>
            <a:off x="4140000" y="3921120"/>
            <a:ext cx="518040" cy="35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6" name="Picture 2" descr=""/>
          <p:cNvPicPr/>
          <p:nvPr/>
        </p:nvPicPr>
        <p:blipFill>
          <a:blip r:embed="rId5"/>
          <a:stretch/>
        </p:blipFill>
        <p:spPr>
          <a:xfrm>
            <a:off x="2234520" y="5076360"/>
            <a:ext cx="4209480" cy="121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AXES DE COMMUNICATION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69" name="CustomShape 3"/>
          <p:cNvSpPr/>
          <p:nvPr/>
        </p:nvSpPr>
        <p:spPr>
          <a:xfrm>
            <a:off x="457200" y="1980000"/>
            <a:ext cx="4978440" cy="37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5000"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Plan de communication </a:t>
            </a: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multirisques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(naturels et technologiques) </a:t>
            </a:r>
            <a:br/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Communication </a:t>
            </a: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non institutionnelle et innovante</a:t>
            </a:r>
            <a:endParaRPr b="0" lang="fr-FR" sz="32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Ne pas nuire à l’attractivité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Ne pas causer de fracture sociale (ne pas stigmatiser)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870" name="Picture 2" descr=""/>
          <p:cNvPicPr/>
          <p:nvPr/>
        </p:nvPicPr>
        <p:blipFill>
          <a:blip r:embed="rId1"/>
          <a:stretch/>
        </p:blipFill>
        <p:spPr>
          <a:xfrm>
            <a:off x="5724000" y="2196000"/>
            <a:ext cx="3213360" cy="1814760"/>
          </a:xfrm>
          <a:prstGeom prst="rect">
            <a:avLst/>
          </a:prstGeom>
          <a:ln>
            <a:noFill/>
          </a:ln>
        </p:spPr>
      </p:pic>
      <p:sp>
        <p:nvSpPr>
          <p:cNvPr id="871" name="CustomShape 4"/>
          <p:cNvSpPr/>
          <p:nvPr/>
        </p:nvSpPr>
        <p:spPr>
          <a:xfrm>
            <a:off x="5281200" y="4140360"/>
            <a:ext cx="38991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Exemple de communication </a:t>
            </a:r>
            <a:br/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artistique (Plan Rhône – Lyon)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LES GRANDS PRINCIPES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74" name="CustomShape 3"/>
          <p:cNvSpPr/>
          <p:nvPr/>
        </p:nvSpPr>
        <p:spPr>
          <a:xfrm>
            <a:off x="488160" y="1500120"/>
            <a:ext cx="8259840" cy="47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Faire la pédagogie de la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résilience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sans brandir le terme « résilience » en étendard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plus important est d’en expliquer les principes :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s’adapter, se préparer, se protéger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…</a:t>
            </a:r>
            <a:endParaRPr b="0" lang="fr-FR" sz="20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Valoriser les logiques de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solidarité 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Entre habitants, entre communes (aval et amont, montagne et vallées, industrielles et impactées…)</a:t>
            </a:r>
            <a:endParaRPr b="0" lang="fr-FR" sz="18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Adopter un discours vrai et transparent</a:t>
            </a:r>
            <a:endParaRPr b="0" lang="fr-F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875" name="Picture 2" descr=""/>
          <p:cNvPicPr/>
          <p:nvPr/>
        </p:nvPicPr>
        <p:blipFill>
          <a:blip r:embed="rId1"/>
          <a:stretch/>
        </p:blipFill>
        <p:spPr>
          <a:xfrm>
            <a:off x="6834960" y="4355640"/>
            <a:ext cx="1665720" cy="2430720"/>
          </a:xfrm>
          <a:prstGeom prst="rect">
            <a:avLst/>
          </a:prstGeom>
          <a:ln>
            <a:noFill/>
          </a:ln>
        </p:spPr>
      </p:pic>
      <p:sp>
        <p:nvSpPr>
          <p:cNvPr id="876" name="CustomShape 4"/>
          <p:cNvSpPr/>
          <p:nvPr/>
        </p:nvSpPr>
        <p:spPr>
          <a:xfrm>
            <a:off x="5136840" y="5757480"/>
            <a:ext cx="1697760" cy="98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Supplément risques journal de la Métropole</a:t>
            </a:r>
            <a:br/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4"/>
          <p:cNvSpPr/>
          <p:nvPr/>
        </p:nvSpPr>
        <p:spPr>
          <a:xfrm>
            <a:off x="714240" y="56052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Démarches de résilience et de prévention des risques sur le territoire de Grenoble-Alpes Métropole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64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Bertrand MARION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chargé de Mission Risques, Grenoble-Alpes Métropole </a:t>
            </a:r>
            <a:endParaRPr b="0" lang="fr-F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Amir STRKONJIC,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chargé de mission Risques et PLUI (Plan Local d’Urbanisme Intercommunal), Grenoble-Alpes Métropole</a:t>
            </a:r>
            <a:endParaRPr b="0" lang="fr-F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Vincent BOUDIERES,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Responsable mission, Grenoble-Alpes Métropole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765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LES GRANDS PRINCIPES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79" name="CustomShape 3"/>
          <p:cNvSpPr/>
          <p:nvPr/>
        </p:nvSpPr>
        <p:spPr>
          <a:xfrm>
            <a:off x="488160" y="1500120"/>
            <a:ext cx="8259840" cy="47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Privilégier le terrain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(aller à la rencontre, investir l’espace public)</a:t>
            </a: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Faire participer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citoyen et le rendre acteur de sa sécurité</a:t>
            </a: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Faciliter l’accès à l’information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(centraliser les informations et diversifier les contenus (pédagogique et technique))</a:t>
            </a: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880" name="CustomShape 4"/>
          <p:cNvSpPr/>
          <p:nvPr/>
        </p:nvSpPr>
        <p:spPr>
          <a:xfrm>
            <a:off x="5388480" y="5433840"/>
            <a:ext cx="32504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Exemple de cartographie didactique mise en place par la Métropole (ici les risques technologiques)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881" name="Picture 4" descr=""/>
          <p:cNvPicPr/>
          <p:nvPr/>
        </p:nvPicPr>
        <p:blipFill>
          <a:blip r:embed="rId1"/>
          <a:stretch/>
        </p:blipFill>
        <p:spPr>
          <a:xfrm>
            <a:off x="543960" y="3966120"/>
            <a:ext cx="4603680" cy="260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3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LES GRANDS PRINCIPES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84" name="CustomShape 3"/>
          <p:cNvSpPr/>
          <p:nvPr/>
        </p:nvSpPr>
        <p:spPr>
          <a:xfrm>
            <a:off x="488160" y="1786680"/>
            <a:ext cx="8198280" cy="445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Toujours aborder </a:t>
            </a: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b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risque ET les solutions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possibles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601"/>
              </a:spcBef>
            </a:pPr>
            <a:endParaRPr b="0" lang="fr-FR" sz="2800" spc="-1" strike="noStrike">
              <a:latin typeface="Arial"/>
            </a:endParaRPr>
          </a:p>
        </p:txBody>
      </p:sp>
      <p:pic>
        <p:nvPicPr>
          <p:cNvPr id="885" name="Image 4" descr=""/>
          <p:cNvPicPr/>
          <p:nvPr/>
        </p:nvPicPr>
        <p:blipFill>
          <a:blip r:embed="rId1"/>
          <a:stretch/>
        </p:blipFill>
        <p:spPr>
          <a:xfrm>
            <a:off x="899640" y="2529720"/>
            <a:ext cx="2599560" cy="3684960"/>
          </a:xfrm>
          <a:prstGeom prst="rect">
            <a:avLst/>
          </a:prstGeom>
          <a:ln>
            <a:round/>
          </a:ln>
        </p:spPr>
      </p:pic>
      <p:pic>
        <p:nvPicPr>
          <p:cNvPr id="886" name="Image 6" descr=""/>
          <p:cNvPicPr/>
          <p:nvPr/>
        </p:nvPicPr>
        <p:blipFill>
          <a:blip r:embed="rId2"/>
          <a:stretch/>
        </p:blipFill>
        <p:spPr>
          <a:xfrm>
            <a:off x="4788000" y="2562480"/>
            <a:ext cx="2580840" cy="3652200"/>
          </a:xfrm>
          <a:prstGeom prst="rect">
            <a:avLst/>
          </a:prstGeom>
          <a:ln>
            <a:round/>
          </a:ln>
        </p:spPr>
      </p:pic>
      <p:sp>
        <p:nvSpPr>
          <p:cNvPr id="887" name="CustomShape 4"/>
          <p:cNvSpPr/>
          <p:nvPr/>
        </p:nvSpPr>
        <p:spPr>
          <a:xfrm>
            <a:off x="3708000" y="3066480"/>
            <a:ext cx="10076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9600" spc="-1" strike="noStrike">
                <a:solidFill>
                  <a:srgbClr val="fff10b"/>
                </a:solidFill>
                <a:latin typeface="Calibri"/>
                <a:ea typeface="ヒラギノ角ゴ Pro W3"/>
              </a:rPr>
              <a:t>+</a:t>
            </a:r>
            <a:endParaRPr b="0" lang="fr-FR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L’ÉCOLE DE LA RÉSILIENCE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90" name="CustomShape 3"/>
          <p:cNvSpPr/>
          <p:nvPr/>
        </p:nvSpPr>
        <p:spPr>
          <a:xfrm>
            <a:off x="488160" y="1428840"/>
            <a:ext cx="8655480" cy="519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OBJECTIFS 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Développer une culture risques/résilience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Faire rayonner l’effervescence scientifique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Associer les habitants aux réflexions/projets engagés sur les risques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Un programme d’actions pédagogiques, tout au long de l’année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891" name="Picture 2" descr=""/>
          <p:cNvPicPr/>
          <p:nvPr/>
        </p:nvPicPr>
        <p:blipFill>
          <a:blip r:embed="rId1"/>
          <a:stretch/>
        </p:blipFill>
        <p:spPr>
          <a:xfrm>
            <a:off x="4932000" y="4388040"/>
            <a:ext cx="2880000" cy="1766160"/>
          </a:xfrm>
          <a:prstGeom prst="rect">
            <a:avLst/>
          </a:prstGeom>
          <a:ln>
            <a:noFill/>
          </a:ln>
        </p:spPr>
      </p:pic>
      <p:sp>
        <p:nvSpPr>
          <p:cNvPr id="892" name="CustomShape 4"/>
          <p:cNvSpPr/>
          <p:nvPr/>
        </p:nvSpPr>
        <p:spPr>
          <a:xfrm>
            <a:off x="4030200" y="6208560"/>
            <a:ext cx="3899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Crue historique de l’Isère - 1859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893" name="Picture 2" descr=""/>
          <p:cNvPicPr/>
          <p:nvPr/>
        </p:nvPicPr>
        <p:blipFill>
          <a:blip r:embed="rId2"/>
          <a:stretch/>
        </p:blipFill>
        <p:spPr>
          <a:xfrm>
            <a:off x="813240" y="4104720"/>
            <a:ext cx="2822400" cy="2103480"/>
          </a:xfrm>
          <a:prstGeom prst="rect">
            <a:avLst/>
          </a:prstGeom>
          <a:ln>
            <a:noFill/>
          </a:ln>
        </p:spPr>
      </p:pic>
      <p:sp>
        <p:nvSpPr>
          <p:cNvPr id="894" name="CustomShape 5"/>
          <p:cNvSpPr/>
          <p:nvPr/>
        </p:nvSpPr>
        <p:spPr>
          <a:xfrm>
            <a:off x="467280" y="6184440"/>
            <a:ext cx="3461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Visites de terrain et conférences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LE SITE INTERNET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97" name="CustomShape 3"/>
          <p:cNvSpPr/>
          <p:nvPr/>
        </p:nvSpPr>
        <p:spPr>
          <a:xfrm>
            <a:off x="12600" y="1412640"/>
            <a:ext cx="8043840" cy="481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OBJECTIFS 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Développer une perception du risque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Faire connaître les actions menées sur le territoire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Relayer les bons réflexes</a:t>
            </a:r>
            <a:endParaRPr b="0" lang="fr-FR" sz="18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1176"/>
              </a:spcBef>
            </a:pP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898" name="Picture 2" descr=""/>
          <p:cNvPicPr/>
          <p:nvPr/>
        </p:nvPicPr>
        <p:blipFill>
          <a:blip r:embed="rId1"/>
          <a:stretch/>
        </p:blipFill>
        <p:spPr>
          <a:xfrm>
            <a:off x="3276000" y="3132000"/>
            <a:ext cx="5766840" cy="3243240"/>
          </a:xfrm>
          <a:prstGeom prst="rect">
            <a:avLst/>
          </a:prstGeom>
          <a:ln>
            <a:noFill/>
          </a:ln>
        </p:spPr>
      </p:pic>
      <p:sp>
        <p:nvSpPr>
          <p:cNvPr id="899" name="CustomShape 4"/>
          <p:cNvSpPr/>
          <p:nvPr/>
        </p:nvSpPr>
        <p:spPr>
          <a:xfrm>
            <a:off x="147240" y="3357000"/>
            <a:ext cx="3056400" cy="481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contenus pédagogiques pour comprendre et agir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76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900" name="CustomShape 5"/>
          <p:cNvSpPr/>
          <p:nvPr/>
        </p:nvSpPr>
        <p:spPr>
          <a:xfrm>
            <a:off x="4577400" y="6363720"/>
            <a:ext cx="32504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Premiers visuels de la maquette 3D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2"/>
          <p:cNvSpPr/>
          <p:nvPr/>
        </p:nvSpPr>
        <p:spPr>
          <a:xfrm>
            <a:off x="2214720" y="7128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L’EXPOSITION/REPERES ARTISTIQUES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03" name="CustomShape 3"/>
          <p:cNvSpPr/>
          <p:nvPr/>
        </p:nvSpPr>
        <p:spPr>
          <a:xfrm>
            <a:off x="488160" y="1642680"/>
            <a:ext cx="8198280" cy="481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OBJECTIFS 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Connaître et révéler les risques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Comprendre la résilience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Expérimenter les bons réflexes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Une exposition sur les risques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Tous publics, dont les enfants </a:t>
            </a:r>
            <a:endParaRPr b="0" lang="fr-FR" sz="16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Modules physiques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à manipuler </a:t>
            </a:r>
            <a:endParaRPr b="0" lang="fr-FR" sz="16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Centre des sciences à Pont de Claix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(expo permanente)</a:t>
            </a:r>
            <a:endParaRPr b="0" lang="fr-FR" sz="16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repères artistiques des aléas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Travail avec le service culture de la Métropole et des artistes</a:t>
            </a: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904" name="Picture 2" descr=""/>
          <p:cNvPicPr/>
          <p:nvPr/>
        </p:nvPicPr>
        <p:blipFill>
          <a:blip r:embed="rId1"/>
          <a:stretch/>
        </p:blipFill>
        <p:spPr>
          <a:xfrm>
            <a:off x="6084000" y="1484640"/>
            <a:ext cx="2339280" cy="1559520"/>
          </a:xfrm>
          <a:prstGeom prst="rect">
            <a:avLst/>
          </a:prstGeom>
          <a:ln>
            <a:noFill/>
          </a:ln>
        </p:spPr>
      </p:pic>
      <p:sp>
        <p:nvSpPr>
          <p:cNvPr id="905" name="CustomShape 4"/>
          <p:cNvSpPr/>
          <p:nvPr/>
        </p:nvSpPr>
        <p:spPr>
          <a:xfrm>
            <a:off x="6084000" y="3007800"/>
            <a:ext cx="32504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Exemple de scénographie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2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LA CARAVANE DU RISQUE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908" name="Picture 2" descr=""/>
          <p:cNvPicPr/>
          <p:nvPr/>
        </p:nvPicPr>
        <p:blipFill>
          <a:blip r:embed="rId1"/>
          <a:stretch/>
        </p:blipFill>
        <p:spPr>
          <a:xfrm>
            <a:off x="5220000" y="3698640"/>
            <a:ext cx="3106440" cy="2186280"/>
          </a:xfrm>
          <a:prstGeom prst="rect">
            <a:avLst/>
          </a:prstGeom>
          <a:ln>
            <a:noFill/>
          </a:ln>
        </p:spPr>
      </p:pic>
      <p:sp>
        <p:nvSpPr>
          <p:cNvPr id="909" name="CustomShape 3"/>
          <p:cNvSpPr/>
          <p:nvPr/>
        </p:nvSpPr>
        <p:spPr>
          <a:xfrm>
            <a:off x="488160" y="1454040"/>
            <a:ext cx="8763840" cy="21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OBJECTIFS 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Adapter les comportements </a:t>
            </a: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Promouvoir les mesures de réduction de la vulnérabilité</a:t>
            </a:r>
            <a:endParaRPr b="0" lang="fr-F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Principe :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Aller à la rencontre des habitants les plus exposés pour créer le dialogue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910" name="Picture 4" descr=""/>
          <p:cNvPicPr/>
          <p:nvPr/>
        </p:nvPicPr>
        <p:blipFill>
          <a:blip r:embed="rId2"/>
          <a:stretch/>
        </p:blipFill>
        <p:spPr>
          <a:xfrm>
            <a:off x="1403640" y="3850560"/>
            <a:ext cx="2931840" cy="1882080"/>
          </a:xfrm>
          <a:prstGeom prst="rect">
            <a:avLst/>
          </a:prstGeom>
          <a:ln>
            <a:noFill/>
          </a:ln>
        </p:spPr>
      </p:pic>
      <p:sp>
        <p:nvSpPr>
          <p:cNvPr id="911" name="CustomShape 4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2"/>
          <p:cNvSpPr/>
          <p:nvPr/>
        </p:nvSpPr>
        <p:spPr>
          <a:xfrm>
            <a:off x="2214720" y="14292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Projet de territoire alpin de gestion intégrée des risques naturels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14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15" name="CustomShape 4"/>
          <p:cNvSpPr/>
          <p:nvPr/>
        </p:nvSpPr>
        <p:spPr>
          <a:xfrm>
            <a:off x="488160" y="1547640"/>
            <a:ext cx="8655480" cy="481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Programme de communication et de développement de la culture du risque intégré dans un projet de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Territoire Alpin de Gestion Intégrée des Risques Naturels 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plus large</a:t>
            </a: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76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grpSp>
        <p:nvGrpSpPr>
          <p:cNvPr id="916" name="Group 5"/>
          <p:cNvGrpSpPr/>
          <p:nvPr/>
        </p:nvGrpSpPr>
        <p:grpSpPr>
          <a:xfrm>
            <a:off x="5857920" y="2666160"/>
            <a:ext cx="3093120" cy="4120200"/>
            <a:chOff x="5857920" y="2666160"/>
            <a:chExt cx="3093120" cy="4120200"/>
          </a:xfrm>
        </p:grpSpPr>
        <p:grpSp>
          <p:nvGrpSpPr>
            <p:cNvPr id="917" name="Group 6"/>
            <p:cNvGrpSpPr/>
            <p:nvPr/>
          </p:nvGrpSpPr>
          <p:grpSpPr>
            <a:xfrm>
              <a:off x="5857920" y="2666160"/>
              <a:ext cx="3093120" cy="4120200"/>
              <a:chOff x="5857920" y="2666160"/>
              <a:chExt cx="3093120" cy="4120200"/>
            </a:xfrm>
          </p:grpSpPr>
          <p:pic>
            <p:nvPicPr>
              <p:cNvPr id="918" name="Picture 2" descr=""/>
              <p:cNvPicPr/>
              <p:nvPr/>
            </p:nvPicPr>
            <p:blipFill>
              <a:blip r:embed="rId1"/>
              <a:stretch/>
            </p:blipFill>
            <p:spPr>
              <a:xfrm>
                <a:off x="6000840" y="2666160"/>
                <a:ext cx="2950200" cy="4120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19" name="CustomShape 7"/>
              <p:cNvSpPr/>
              <p:nvPr/>
            </p:nvSpPr>
            <p:spPr>
              <a:xfrm>
                <a:off x="5857920" y="2704320"/>
                <a:ext cx="1142640" cy="1919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fr-FR" sz="2400" spc="-1" strike="noStrike">
                    <a:solidFill>
                      <a:srgbClr val="000000"/>
                    </a:solidFill>
                    <a:latin typeface="Calibri"/>
                    <a:ea typeface="ヒラギノ角ゴ Pro W3"/>
                  </a:rPr>
                  <a:t>Les TAGIRN sur le massif alpin</a:t>
                </a:r>
                <a:endParaRPr b="0" lang="fr-FR" sz="2400" spc="-1" strike="noStrike">
                  <a:latin typeface="Arial"/>
                </a:endParaRPr>
              </a:p>
            </p:txBody>
          </p:sp>
        </p:grpSp>
        <p:pic>
          <p:nvPicPr>
            <p:cNvPr id="920" name="Picture 3" descr=""/>
            <p:cNvPicPr/>
            <p:nvPr/>
          </p:nvPicPr>
          <p:blipFill>
            <a:blip r:embed="rId2"/>
            <a:stretch/>
          </p:blipFill>
          <p:spPr>
            <a:xfrm>
              <a:off x="6858000" y="4214880"/>
              <a:ext cx="259920" cy="259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21" name="CustomShape 8"/>
          <p:cNvSpPr/>
          <p:nvPr/>
        </p:nvSpPr>
        <p:spPr>
          <a:xfrm>
            <a:off x="0" y="3285000"/>
            <a:ext cx="6219000" cy="2448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« Grenoble, Métropole alpine résiliente »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76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CustomShape 2"/>
          <p:cNvSpPr/>
          <p:nvPr/>
        </p:nvSpPr>
        <p:spPr>
          <a:xfrm>
            <a:off x="2214720" y="14292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Projet de territoire alpin de gestion intégrée des risques naturels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24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25" name="CustomShape 4"/>
          <p:cNvSpPr/>
          <p:nvPr/>
        </p:nvSpPr>
        <p:spPr>
          <a:xfrm>
            <a:off x="97200" y="1936800"/>
            <a:ext cx="8964000" cy="49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510480" indent="-456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Projet multirisques naturels basé sur 7 grands objectifs :</a:t>
            </a:r>
            <a:endParaRPr b="0" lang="fr-FR" sz="24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Améliorer la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connaissance des aléas, leur prévention et leur gestion 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Mieux connaître et réduire la vulnérabilité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du territoire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Développer la résilience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du territoire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Améliorer la gestion des crises 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Accroître la culture du risque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 la population et communiquer sur les risques et les bons réflexes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Devenir un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territoire moteur et diffuser l’expérience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à l’échelle du massif </a:t>
            </a:r>
            <a:endParaRPr b="0" lang="fr-FR" sz="2000" spc="-1" strike="noStrike">
              <a:latin typeface="Arial"/>
            </a:endParaRPr>
          </a:p>
          <a:p>
            <a:pPr lvl="1" marL="1428840" indent="-456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Créer des liens entre monde de la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recherche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et besoins opérationnels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extShape 1"/>
          <p:cNvSpPr txBox="1"/>
          <p:nvPr/>
        </p:nvSpPr>
        <p:spPr>
          <a:xfrm>
            <a:off x="685800" y="714240"/>
            <a:ext cx="7772040" cy="14695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Approche risques et résilience dans le PLUi de Grenoble-Alpes Métropole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7" name="TextShape 2"/>
          <p:cNvSpPr txBox="1"/>
          <p:nvPr/>
        </p:nvSpPr>
        <p:spPr>
          <a:xfrm>
            <a:off x="1371600" y="3071880"/>
            <a:ext cx="6400440" cy="17521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Grenoble-Alpes Métropole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928" name="Image 9" descr=""/>
          <p:cNvPicPr/>
          <p:nvPr/>
        </p:nvPicPr>
        <p:blipFill>
          <a:blip r:embed="rId1"/>
          <a:srcRect l="-178" t="0" r="4970" b="0"/>
          <a:stretch/>
        </p:blipFill>
        <p:spPr>
          <a:xfrm>
            <a:off x="-71640" y="3929400"/>
            <a:ext cx="9286560" cy="1999440"/>
          </a:xfrm>
          <a:prstGeom prst="rect">
            <a:avLst/>
          </a:prstGeom>
          <a:ln>
            <a:noFill/>
          </a:ln>
        </p:spPr>
      </p:pic>
      <p:sp>
        <p:nvSpPr>
          <p:cNvPr id="929" name="CustomShape 3"/>
          <p:cNvSpPr/>
          <p:nvPr/>
        </p:nvSpPr>
        <p:spPr>
          <a:xfrm>
            <a:off x="1928880" y="5929200"/>
            <a:ext cx="7572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Amir STRKONJIC – Chargé de Mission PLUI - Risques, Mission Risques &amp; Direction Urbanisme et Aménagement,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DGA Cohérence Territoriale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CustomShape 2"/>
          <p:cNvSpPr/>
          <p:nvPr/>
        </p:nvSpPr>
        <p:spPr>
          <a:xfrm>
            <a:off x="2214720" y="14292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LE PLUI, UN CADRE INTEGRATEUR ET UN OUTIL D’INNOVATION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32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33" name="CustomShape 4"/>
          <p:cNvSpPr/>
          <p:nvPr/>
        </p:nvSpPr>
        <p:spPr>
          <a:xfrm>
            <a:off x="428760" y="1104840"/>
            <a:ext cx="857232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799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rôle du PLUI dans la prise en compte des risques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34" name="CustomShape 5"/>
          <p:cNvSpPr/>
          <p:nvPr/>
        </p:nvSpPr>
        <p:spPr>
          <a:xfrm>
            <a:off x="355680" y="1956960"/>
            <a:ext cx="2645280" cy="409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6000"/>
          </a:bodyPr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1/ Un outil qui intègre </a:t>
            </a:r>
            <a:endParaRPr b="0" lang="fr-F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 PPRI et 3 PPRT approuvés</a:t>
            </a:r>
            <a:endParaRPr b="0" lang="fr-F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 PPRI en cours d’élaboration</a:t>
            </a:r>
            <a:endParaRPr b="0" lang="fr-F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PPRN et R.111-3 valant PPR annexés</a:t>
            </a:r>
            <a:endParaRPr b="0" lang="fr-F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SUP associées au transport de matières dangereuses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35" name="CustomShape 6"/>
          <p:cNvSpPr/>
          <p:nvPr/>
        </p:nvSpPr>
        <p:spPr>
          <a:xfrm>
            <a:off x="3261960" y="1956960"/>
            <a:ext cx="2645280" cy="409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6000"/>
          </a:bodyPr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2/ Un outil qui traduit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règlement-type pour le Drac et le multirisques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aléas en risques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périmètres miniers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Les zones en attente de qualification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936" name="CustomShape 7"/>
          <p:cNvSpPr/>
          <p:nvPr/>
        </p:nvSpPr>
        <p:spPr>
          <a:xfrm>
            <a:off x="6246720" y="1956960"/>
            <a:ext cx="2645280" cy="409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3000"/>
          </a:bodyPr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3/ Un outil qui innove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30 cartes d’aléas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</a:t>
            </a:r>
            <a:r>
              <a:rPr b="0" lang="fr-FR" sz="32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bandes de précautions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sur les cours d’eau du territoire</a:t>
            </a:r>
            <a:endParaRPr b="0" lang="fr-FR" sz="3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Une </a:t>
            </a:r>
            <a:r>
              <a:rPr b="0" lang="fr-FR" sz="32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OAP « Risques et Résilience »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comme aide à la décision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Shape 1"/>
          <p:cNvSpPr txBox="1"/>
          <p:nvPr/>
        </p:nvSpPr>
        <p:spPr>
          <a:xfrm>
            <a:off x="685800" y="714240"/>
            <a:ext cx="7772040" cy="14695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Stratégie risques et résilience métropolitaine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7" name="TextShape 2"/>
          <p:cNvSpPr txBox="1"/>
          <p:nvPr/>
        </p:nvSpPr>
        <p:spPr>
          <a:xfrm>
            <a:off x="1371600" y="3071880"/>
            <a:ext cx="6400440" cy="17521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Grenoble-Alpes Métropole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768" name="Image 9" descr=""/>
          <p:cNvPicPr/>
          <p:nvPr/>
        </p:nvPicPr>
        <p:blipFill>
          <a:blip r:embed="rId1"/>
          <a:srcRect l="-178" t="0" r="4970" b="0"/>
          <a:stretch/>
        </p:blipFill>
        <p:spPr>
          <a:xfrm>
            <a:off x="-71640" y="3929400"/>
            <a:ext cx="9286560" cy="1999440"/>
          </a:xfrm>
          <a:prstGeom prst="rect">
            <a:avLst/>
          </a:prstGeom>
          <a:ln>
            <a:noFill/>
          </a:ln>
        </p:spPr>
      </p:pic>
      <p:sp>
        <p:nvSpPr>
          <p:cNvPr id="769" name="CustomShape 3"/>
          <p:cNvSpPr/>
          <p:nvPr/>
        </p:nvSpPr>
        <p:spPr>
          <a:xfrm>
            <a:off x="1785960" y="6215040"/>
            <a:ext cx="757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Vincent B</a:t>
            </a:r>
            <a:r>
              <a:rPr b="0" i="1" lang="fr-FR" sz="18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oudières, </a:t>
            </a: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Responsable Mission Risques, DGA Cohérence Territoriale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2"/>
          <p:cNvSpPr/>
          <p:nvPr/>
        </p:nvSpPr>
        <p:spPr>
          <a:xfrm>
            <a:off x="2214720" y="29700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LA REGLE GRAPHIQUE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39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40" name="CustomShape 4"/>
          <p:cNvSpPr/>
          <p:nvPr/>
        </p:nvSpPr>
        <p:spPr>
          <a:xfrm>
            <a:off x="1900440" y="1104840"/>
            <a:ext cx="67860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4000"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Plans B1 des Risques Naturels et B2 des Risques Anthropiques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941" name="Picture 3" descr=""/>
          <p:cNvPicPr/>
          <p:nvPr/>
        </p:nvPicPr>
        <p:blipFill>
          <a:blip r:embed="rId1"/>
          <a:stretch/>
        </p:blipFill>
        <p:spPr>
          <a:xfrm>
            <a:off x="4811040" y="1484640"/>
            <a:ext cx="3942720" cy="51228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42" name="Picture 4" descr=""/>
          <p:cNvPicPr/>
          <p:nvPr/>
        </p:nvPicPr>
        <p:blipFill>
          <a:blip r:embed="rId2"/>
          <a:stretch/>
        </p:blipFill>
        <p:spPr>
          <a:xfrm>
            <a:off x="395640" y="1484640"/>
            <a:ext cx="4050360" cy="51228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2"/>
          <p:cNvSpPr/>
          <p:nvPr/>
        </p:nvSpPr>
        <p:spPr>
          <a:xfrm>
            <a:off x="2214720" y="29700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LA REGLE ECRITE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45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46" name="CustomShape 4"/>
          <p:cNvSpPr/>
          <p:nvPr/>
        </p:nvSpPr>
        <p:spPr>
          <a:xfrm>
            <a:off x="1900440" y="1104840"/>
            <a:ext cx="67860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règlement des risques du PLUI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947" name="Picture 2" descr=""/>
          <p:cNvPicPr/>
          <p:nvPr/>
        </p:nvPicPr>
        <p:blipFill>
          <a:blip r:embed="rId1"/>
          <a:stretch/>
        </p:blipFill>
        <p:spPr>
          <a:xfrm>
            <a:off x="179640" y="1649880"/>
            <a:ext cx="3713040" cy="4850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948" name="CustomShape 5"/>
          <p:cNvSpPr/>
          <p:nvPr/>
        </p:nvSpPr>
        <p:spPr>
          <a:xfrm>
            <a:off x="4068000" y="1658160"/>
            <a:ext cx="4824000" cy="457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&gt;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Un cadre : le Code de l’urbanisme</a:t>
            </a: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endParaRPr b="0" lang="fr-FR" sz="2400" spc="-1" strike="noStrike">
              <a:latin typeface="Arial"/>
            </a:endParaRPr>
          </a:p>
          <a:p>
            <a:pPr marL="53280">
              <a:lnSpc>
                <a:spcPct val="100000"/>
              </a:lnSpc>
              <a:spcBef>
                <a:spcPts val="79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&gt; ERP, gestion de crise, dispositions organisationnelles : des notions pertinentes mais difficilement intégrables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2"/>
          <p:cNvSpPr/>
          <p:nvPr/>
        </p:nvSpPr>
        <p:spPr>
          <a:xfrm>
            <a:off x="2214720" y="29700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LA REGLE ECRITE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51" name="CustomShape 3"/>
          <p:cNvSpPr/>
          <p:nvPr/>
        </p:nvSpPr>
        <p:spPr>
          <a:xfrm>
            <a:off x="1629360" y="5724720"/>
            <a:ext cx="2798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Exemple d’ateliers mobiles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952" name="CustomShape 4"/>
          <p:cNvSpPr/>
          <p:nvPr/>
        </p:nvSpPr>
        <p:spPr>
          <a:xfrm>
            <a:off x="214200" y="1104840"/>
            <a:ext cx="86436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799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L’Orientation d’Aménagement et de Programmation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953" name="Picture 2" descr=""/>
          <p:cNvPicPr/>
          <p:nvPr/>
        </p:nvPicPr>
        <p:blipFill>
          <a:blip r:embed="rId1"/>
          <a:stretch/>
        </p:blipFill>
        <p:spPr>
          <a:xfrm>
            <a:off x="755640" y="1700640"/>
            <a:ext cx="3357720" cy="4781160"/>
          </a:xfrm>
          <a:prstGeom prst="rect">
            <a:avLst/>
          </a:prstGeom>
          <a:ln w="9360">
            <a:solidFill>
              <a:schemeClr val="tx1"/>
            </a:solidFill>
            <a:miter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54" name="Picture 2" descr=""/>
          <p:cNvPicPr/>
          <p:nvPr/>
        </p:nvPicPr>
        <p:blipFill>
          <a:blip r:embed="rId2"/>
          <a:stretch/>
        </p:blipFill>
        <p:spPr>
          <a:xfrm>
            <a:off x="4494600" y="1700640"/>
            <a:ext cx="3740040" cy="4766040"/>
          </a:xfrm>
          <a:prstGeom prst="rect">
            <a:avLst/>
          </a:prstGeom>
          <a:ln w="9360">
            <a:solidFill>
              <a:schemeClr val="tx1"/>
            </a:solidFill>
            <a:miter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CustomShape 1"/>
          <p:cNvSpPr/>
          <p:nvPr/>
        </p:nvSpPr>
        <p:spPr>
          <a:xfrm>
            <a:off x="2214720" y="29700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OAP Risques et Résilience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956" name="Picture 2" descr=""/>
          <p:cNvPicPr/>
          <p:nvPr/>
        </p:nvPicPr>
        <p:blipFill>
          <a:blip r:embed="rId1"/>
          <a:stretch/>
        </p:blipFill>
        <p:spPr>
          <a:xfrm>
            <a:off x="96480" y="1628640"/>
            <a:ext cx="5970600" cy="25869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57" name="Picture 3" descr=""/>
          <p:cNvPicPr/>
          <p:nvPr/>
        </p:nvPicPr>
        <p:blipFill>
          <a:blip r:embed="rId2"/>
          <a:stretch/>
        </p:blipFill>
        <p:spPr>
          <a:xfrm>
            <a:off x="3134520" y="4349520"/>
            <a:ext cx="3007800" cy="17434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58" name="Picture 4" descr=""/>
          <p:cNvPicPr/>
          <p:nvPr/>
        </p:nvPicPr>
        <p:blipFill>
          <a:blip r:embed="rId3"/>
          <a:stretch/>
        </p:blipFill>
        <p:spPr>
          <a:xfrm>
            <a:off x="251640" y="4349520"/>
            <a:ext cx="2712960" cy="23194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59" name="Picture 6" descr=""/>
          <p:cNvPicPr/>
          <p:nvPr/>
        </p:nvPicPr>
        <p:blipFill>
          <a:blip r:embed="rId4"/>
          <a:stretch/>
        </p:blipFill>
        <p:spPr>
          <a:xfrm>
            <a:off x="6300360" y="3467160"/>
            <a:ext cx="2664000" cy="32738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60" name="Picture 3" descr=""/>
          <p:cNvPicPr/>
          <p:nvPr/>
        </p:nvPicPr>
        <p:blipFill>
          <a:blip r:embed="rId5"/>
          <a:stretch/>
        </p:blipFill>
        <p:spPr>
          <a:xfrm>
            <a:off x="6300360" y="1700640"/>
            <a:ext cx="2662920" cy="16560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CustomShape 1"/>
          <p:cNvSpPr/>
          <p:nvPr/>
        </p:nvSpPr>
        <p:spPr>
          <a:xfrm>
            <a:off x="431640" y="431640"/>
            <a:ext cx="8280000" cy="424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pour votre attention !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3"/>
          <p:cNvSpPr/>
          <p:nvPr/>
        </p:nvSpPr>
        <p:spPr>
          <a:xfrm>
            <a:off x="2286000" y="15408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400" spc="-1" strike="noStrike">
                <a:latin typeface="Calibri"/>
                <a:ea typeface="ヒラギノ角ゴ Pro W3"/>
              </a:rPr>
              <a:t>Grenoble-Alpes Métropole, territoire exposé aux risques naturels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773" name="CustomShape 4"/>
          <p:cNvSpPr/>
          <p:nvPr/>
        </p:nvSpPr>
        <p:spPr>
          <a:xfrm>
            <a:off x="-269640" y="1556640"/>
            <a:ext cx="6342120" cy="548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1000"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450 000 habitants 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 grands cours d’eau (Isère, Drac, Romanche)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Nombreux torrents descendant des trois massifs : Chartreuse (        2082m), Belledonne </a:t>
            </a:r>
            <a:br/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       2986m), Vercors (          2341m)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Territoire contrasté : des fonds de vallées à la haute montagne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Plus de 50% de la superficie du territoire soumis à au moins un risque naturel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Plus d’1 habitant sur 2 vit en zone d’aléa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Des aléas naturels divers :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Hydrauliques : torrentiel, inondations par débordements ou par défaillance des ouvrages, crues rapides, ruissellement…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Gravitaires : chutes de blocs, glissements de terrains, suffosion, avalanches…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Sismiques</a:t>
            </a: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774" name="Picture 2" descr=""/>
          <p:cNvPicPr/>
          <p:nvPr/>
        </p:nvPicPr>
        <p:blipFill>
          <a:blip r:embed="rId1"/>
          <a:srcRect l="0" t="12441" r="0" b="12997"/>
          <a:stretch/>
        </p:blipFill>
        <p:spPr>
          <a:xfrm>
            <a:off x="6200640" y="1340640"/>
            <a:ext cx="2489040" cy="1391760"/>
          </a:xfrm>
          <a:prstGeom prst="rect">
            <a:avLst/>
          </a:prstGeom>
          <a:ln>
            <a:noFill/>
          </a:ln>
        </p:spPr>
      </p:pic>
      <p:sp>
        <p:nvSpPr>
          <p:cNvPr id="775" name="CustomShape 5"/>
          <p:cNvSpPr/>
          <p:nvPr/>
        </p:nvSpPr>
        <p:spPr>
          <a:xfrm>
            <a:off x="5918400" y="2741400"/>
            <a:ext cx="30538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Eboulement de Ripaillère, 2011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76" name="Picture 5" descr=""/>
          <p:cNvPicPr/>
          <p:nvPr/>
        </p:nvPicPr>
        <p:blipFill>
          <a:blip r:embed="rId2"/>
          <a:stretch/>
        </p:blipFill>
        <p:spPr>
          <a:xfrm>
            <a:off x="6189480" y="3141000"/>
            <a:ext cx="2496960" cy="1388520"/>
          </a:xfrm>
          <a:prstGeom prst="rect">
            <a:avLst/>
          </a:prstGeom>
          <a:ln>
            <a:noFill/>
          </a:ln>
        </p:spPr>
      </p:pic>
      <p:sp>
        <p:nvSpPr>
          <p:cNvPr id="777" name="CustomShape 6"/>
          <p:cNvSpPr/>
          <p:nvPr/>
        </p:nvSpPr>
        <p:spPr>
          <a:xfrm>
            <a:off x="5784120" y="654192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Crue torrentielle du Doménon, 2005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78" name="Picture 3" descr=""/>
          <p:cNvPicPr/>
          <p:nvPr/>
        </p:nvPicPr>
        <p:blipFill>
          <a:blip r:embed="rId3"/>
          <a:stretch/>
        </p:blipFill>
        <p:spPr>
          <a:xfrm>
            <a:off x="6189480" y="4810680"/>
            <a:ext cx="2462040" cy="1668960"/>
          </a:xfrm>
          <a:prstGeom prst="rect">
            <a:avLst/>
          </a:prstGeom>
          <a:ln>
            <a:noFill/>
          </a:ln>
        </p:spPr>
      </p:pic>
      <p:sp>
        <p:nvSpPr>
          <p:cNvPr id="779" name="CustomShape 7"/>
          <p:cNvSpPr/>
          <p:nvPr/>
        </p:nvSpPr>
        <p:spPr>
          <a:xfrm>
            <a:off x="5853240" y="451224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Incendie du Néron, 2003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80" name="Picture 3" descr=""/>
          <p:cNvPicPr/>
          <p:nvPr/>
        </p:nvPicPr>
        <p:blipFill>
          <a:blip r:embed="rId4"/>
          <a:srcRect l="18863" t="21195" r="0" b="0"/>
          <a:stretch/>
        </p:blipFill>
        <p:spPr>
          <a:xfrm>
            <a:off x="2000160" y="2571840"/>
            <a:ext cx="413280" cy="277560"/>
          </a:xfrm>
          <a:prstGeom prst="rect">
            <a:avLst/>
          </a:prstGeom>
          <a:ln>
            <a:noFill/>
          </a:ln>
        </p:spPr>
      </p:pic>
      <p:pic>
        <p:nvPicPr>
          <p:cNvPr id="781" name="Picture 5" descr=""/>
          <p:cNvPicPr/>
          <p:nvPr/>
        </p:nvPicPr>
        <p:blipFill>
          <a:blip r:embed="rId5"/>
          <a:stretch/>
        </p:blipFill>
        <p:spPr>
          <a:xfrm>
            <a:off x="668880" y="2814120"/>
            <a:ext cx="402120" cy="328680"/>
          </a:xfrm>
          <a:prstGeom prst="rect">
            <a:avLst/>
          </a:prstGeom>
          <a:ln>
            <a:noFill/>
          </a:ln>
        </p:spPr>
      </p:pic>
      <p:pic>
        <p:nvPicPr>
          <p:cNvPr id="782" name="Picture 4" descr=""/>
          <p:cNvPicPr/>
          <p:nvPr/>
        </p:nvPicPr>
        <p:blipFill>
          <a:blip r:embed="rId6"/>
          <a:stretch/>
        </p:blipFill>
        <p:spPr>
          <a:xfrm>
            <a:off x="3143160" y="2857320"/>
            <a:ext cx="545760" cy="22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3"/>
          <p:cNvSpPr/>
          <p:nvPr/>
        </p:nvSpPr>
        <p:spPr>
          <a:xfrm>
            <a:off x="2214720" y="15408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Grenoble-Alpes Métropole, territoire exposé aux risques technologiques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786" name="CustomShape 4"/>
          <p:cNvSpPr/>
          <p:nvPr/>
        </p:nvSpPr>
        <p:spPr>
          <a:xfrm>
            <a:off x="-252000" y="1485360"/>
            <a:ext cx="6119640" cy="530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Risques liés aux installations industrielles (aléa toxiques, thermiques et de surpression), notamment PPRT</a:t>
            </a:r>
            <a:br/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Réseau dense de Transport de Matières Dangereuses (hydrocarbures, acides, hydrogène…)</a:t>
            </a:r>
            <a:br/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Risques miniers localisés (anciennes mines et carrières)</a:t>
            </a:r>
            <a:br/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Rupture de barrage (aval de la chaine de barrages de l’Isère, du Drac et de la Romanche)</a:t>
            </a:r>
            <a:br/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Nucléaire (Institut Laue Langevin)</a:t>
            </a:r>
            <a:br/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Aléas à coupler avec les évènements naturels…</a:t>
            </a:r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0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787" name="CustomShape 5"/>
          <p:cNvSpPr/>
          <p:nvPr/>
        </p:nvSpPr>
        <p:spPr>
          <a:xfrm>
            <a:off x="6171120" y="6453360"/>
            <a:ext cx="26208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1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Institut Laue Langevin</a:t>
            </a:r>
            <a:endParaRPr b="0" lang="fr-FR" sz="1100" spc="-1" strike="noStrike">
              <a:latin typeface="Arial"/>
            </a:endParaRPr>
          </a:p>
        </p:txBody>
      </p:sp>
      <p:pic>
        <p:nvPicPr>
          <p:cNvPr id="788" name="Picture 4" descr=""/>
          <p:cNvPicPr/>
          <p:nvPr/>
        </p:nvPicPr>
        <p:blipFill>
          <a:blip r:embed="rId1"/>
          <a:stretch/>
        </p:blipFill>
        <p:spPr>
          <a:xfrm>
            <a:off x="5940000" y="3285720"/>
            <a:ext cx="3082680" cy="1259640"/>
          </a:xfrm>
          <a:prstGeom prst="rect">
            <a:avLst/>
          </a:prstGeom>
          <a:ln>
            <a:noFill/>
          </a:ln>
        </p:spPr>
      </p:pic>
      <p:pic>
        <p:nvPicPr>
          <p:cNvPr id="789" name="Picture 2" descr=""/>
          <p:cNvPicPr/>
          <p:nvPr/>
        </p:nvPicPr>
        <p:blipFill>
          <a:blip r:embed="rId2"/>
          <a:srcRect l="0" t="10009" r="0" b="7069"/>
          <a:stretch/>
        </p:blipFill>
        <p:spPr>
          <a:xfrm>
            <a:off x="5940000" y="1288440"/>
            <a:ext cx="3082680" cy="1703880"/>
          </a:xfrm>
          <a:prstGeom prst="rect">
            <a:avLst/>
          </a:prstGeom>
          <a:ln>
            <a:noFill/>
          </a:ln>
        </p:spPr>
      </p:pic>
      <p:sp>
        <p:nvSpPr>
          <p:cNvPr id="790" name="CustomShape 6"/>
          <p:cNvSpPr/>
          <p:nvPr/>
        </p:nvSpPr>
        <p:spPr>
          <a:xfrm>
            <a:off x="6099120" y="4545360"/>
            <a:ext cx="26208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1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Barrage de Monteynard (Drac)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791" name="CustomShape 7"/>
          <p:cNvSpPr/>
          <p:nvPr/>
        </p:nvSpPr>
        <p:spPr>
          <a:xfrm>
            <a:off x="6099120" y="2979720"/>
            <a:ext cx="26208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1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Plateforme chimique de Jarrie</a:t>
            </a:r>
            <a:endParaRPr b="0" lang="fr-FR" sz="1100" spc="-1" strike="noStrike">
              <a:latin typeface="Arial"/>
            </a:endParaRPr>
          </a:p>
        </p:txBody>
      </p:sp>
      <p:pic>
        <p:nvPicPr>
          <p:cNvPr id="792" name="Picture 2" descr=""/>
          <p:cNvPicPr/>
          <p:nvPr/>
        </p:nvPicPr>
        <p:blipFill>
          <a:blip r:embed="rId3"/>
          <a:stretch/>
        </p:blipFill>
        <p:spPr>
          <a:xfrm>
            <a:off x="5940000" y="4985640"/>
            <a:ext cx="3082680" cy="147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3"/>
          <p:cNvSpPr/>
          <p:nvPr/>
        </p:nvSpPr>
        <p:spPr>
          <a:xfrm>
            <a:off x="2214720" y="15408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Grenoble-Alpes Métropole, territoire exposé aux risques naturels et technologiques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96" name="CustomShape 4"/>
          <p:cNvSpPr/>
          <p:nvPr/>
        </p:nvSpPr>
        <p:spPr>
          <a:xfrm>
            <a:off x="5448600" y="645552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Enjeux d’aménagement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97" name="CustomShape 5"/>
          <p:cNvSpPr/>
          <p:nvPr/>
        </p:nvSpPr>
        <p:spPr>
          <a:xfrm>
            <a:off x="2255400" y="654228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Aléas naturels sur le territoire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98" name="Picture 3" descr=""/>
          <p:cNvPicPr/>
          <p:nvPr/>
        </p:nvPicPr>
        <p:blipFill>
          <a:blip r:embed="rId1"/>
          <a:stretch/>
        </p:blipFill>
        <p:spPr>
          <a:xfrm>
            <a:off x="5580000" y="1564200"/>
            <a:ext cx="3412800" cy="4853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799" name="Picture 2" descr=""/>
          <p:cNvPicPr/>
          <p:nvPr/>
        </p:nvPicPr>
        <p:blipFill>
          <a:blip r:embed="rId2"/>
          <a:srcRect l="27558" t="10307" r="1909" b="0"/>
          <a:stretch/>
        </p:blipFill>
        <p:spPr>
          <a:xfrm>
            <a:off x="2285280" y="1268640"/>
            <a:ext cx="3448080" cy="53283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800" name="Picture 2" descr=""/>
          <p:cNvPicPr/>
          <p:nvPr/>
        </p:nvPicPr>
        <p:blipFill>
          <a:blip r:embed="rId3"/>
          <a:stretch/>
        </p:blipFill>
        <p:spPr>
          <a:xfrm>
            <a:off x="179640" y="2637000"/>
            <a:ext cx="2462040" cy="28800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01" name="CustomShape 6"/>
          <p:cNvSpPr/>
          <p:nvPr/>
        </p:nvSpPr>
        <p:spPr>
          <a:xfrm>
            <a:off x="-9360" y="5569920"/>
            <a:ext cx="2564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Risques technologiques sur le sud du territoire métropolitain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3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Stratégie métropolitaine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05" name="CustomShape 4"/>
          <p:cNvSpPr/>
          <p:nvPr/>
        </p:nvSpPr>
        <p:spPr>
          <a:xfrm>
            <a:off x="-396720" y="1201320"/>
            <a:ext cx="550080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0000"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Vers une nécessaire Résilience Territoriale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NE PAS NIER les risques 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OBJECTIVER et CONTEXTUALISER leur analyse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EVITER et se RETIRER dans les zones les plus exposées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S’ ADAPTER (SURRELEVER/ RESISTER/ CEDER) </a:t>
            </a:r>
            <a:br/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dans les zones exposées constructibles </a:t>
            </a:r>
            <a:br/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en assurant par le biais du projet:</a:t>
            </a:r>
            <a:endParaRPr b="0" lang="fr-FR" sz="28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sécurité des personnes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réduction de l’endommagement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retour à la normale plus rapide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806" name="CustomShape 5"/>
          <p:cNvSpPr/>
          <p:nvPr/>
        </p:nvSpPr>
        <p:spPr>
          <a:xfrm>
            <a:off x="5292000" y="6033960"/>
            <a:ext cx="32522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Confluence du Drac et de l’Isère dans la traversée de Grenoble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807" name="CustomShape 6"/>
          <p:cNvSpPr/>
          <p:nvPr/>
        </p:nvSpPr>
        <p:spPr>
          <a:xfrm>
            <a:off x="5855760" y="350460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Crue de l’Isère à Grenoble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808" name="Picture 4" descr=""/>
          <p:cNvPicPr/>
          <p:nvPr/>
        </p:nvPicPr>
        <p:blipFill>
          <a:blip r:embed="rId1"/>
          <a:srcRect l="0" t="0" r="7715" b="0"/>
          <a:stretch/>
        </p:blipFill>
        <p:spPr>
          <a:xfrm>
            <a:off x="5104800" y="4077000"/>
            <a:ext cx="3927600" cy="1852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809" name="Picture 2" descr=""/>
          <p:cNvPicPr/>
          <p:nvPr/>
        </p:nvPicPr>
        <p:blipFill>
          <a:blip r:embed="rId2"/>
          <a:stretch/>
        </p:blipFill>
        <p:spPr>
          <a:xfrm>
            <a:off x="6228360" y="1400400"/>
            <a:ext cx="2808000" cy="210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CustomShape 1"/>
          <p:cNvSpPr/>
          <p:nvPr/>
        </p:nvSpPr>
        <p:spPr>
          <a:xfrm>
            <a:off x="2143080" y="292896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3"/>
          <p:cNvSpPr/>
          <p:nvPr/>
        </p:nvSpPr>
        <p:spPr>
          <a:xfrm>
            <a:off x="2214720" y="225360"/>
            <a:ext cx="507168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56840"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Stratégie métropolitaine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13" name="CustomShape 4"/>
          <p:cNvSpPr/>
          <p:nvPr/>
        </p:nvSpPr>
        <p:spPr>
          <a:xfrm>
            <a:off x="-210240" y="1201320"/>
            <a:ext cx="6342120" cy="53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1000"/>
          </a:bodyPr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1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La métropole a pour ambition de s’adapter aux aléas grâce à une stratégie de résilience (délibération cadre, 2017) :</a:t>
            </a:r>
            <a:endParaRPr b="0" lang="fr-FR" sz="28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8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Axe 1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Connaissance risques et résilience,</a:t>
            </a:r>
            <a:endParaRPr b="0" lang="fr-FR" sz="24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Axe 2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Réduction de la vulnérabilité du territoire aux risques via un urbanisme résilient, </a:t>
            </a:r>
            <a:endParaRPr b="0" lang="fr-FR" sz="24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Axe 3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Aider à la planification de crise communale,</a:t>
            </a:r>
            <a:endParaRPr b="0" lang="fr-FR" sz="24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Axe 4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Améliorer, diffuser et entretenir une culture du risque métropolitaine,</a:t>
            </a:r>
            <a:endParaRPr b="0" lang="fr-FR" sz="2400" spc="-1" strike="noStrike"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Axe 5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Contribuer  aux dispositifs de protection contre les aléas </a:t>
            </a: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814" name="CustomShape 5"/>
          <p:cNvSpPr/>
          <p:nvPr/>
        </p:nvSpPr>
        <p:spPr>
          <a:xfrm>
            <a:off x="5910480" y="621756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Digues du Drac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815" name="Picture 2" descr=""/>
          <p:cNvPicPr/>
          <p:nvPr/>
        </p:nvPicPr>
        <p:blipFill>
          <a:blip r:embed="rId1"/>
          <a:stretch/>
        </p:blipFill>
        <p:spPr>
          <a:xfrm>
            <a:off x="6171120" y="4032720"/>
            <a:ext cx="2783880" cy="2088000"/>
          </a:xfrm>
          <a:prstGeom prst="rect">
            <a:avLst/>
          </a:prstGeom>
          <a:ln>
            <a:noFill/>
          </a:ln>
        </p:spPr>
      </p:pic>
      <p:pic>
        <p:nvPicPr>
          <p:cNvPr id="816" name="Picture 6" descr=""/>
          <p:cNvPicPr/>
          <p:nvPr/>
        </p:nvPicPr>
        <p:blipFill>
          <a:blip r:embed="rId2"/>
          <a:stretch/>
        </p:blipFill>
        <p:spPr>
          <a:xfrm>
            <a:off x="6126480" y="1556640"/>
            <a:ext cx="2870640" cy="1914840"/>
          </a:xfrm>
          <a:prstGeom prst="rect">
            <a:avLst/>
          </a:prstGeom>
          <a:ln>
            <a:noFill/>
          </a:ln>
        </p:spPr>
      </p:pic>
      <p:sp>
        <p:nvSpPr>
          <p:cNvPr id="817" name="CustomShape 6"/>
          <p:cNvSpPr/>
          <p:nvPr/>
        </p:nvSpPr>
        <p:spPr>
          <a:xfrm>
            <a:off x="5855760" y="3504600"/>
            <a:ext cx="32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Glissement de terrain à Claix, 2018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Shape 1"/>
          <p:cNvSpPr txBox="1"/>
          <p:nvPr/>
        </p:nvSpPr>
        <p:spPr>
          <a:xfrm>
            <a:off x="685800" y="714240"/>
            <a:ext cx="7772040" cy="14695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Démarche métropolitaine d’étude et de réduction des vulnérabilités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9" name="TextShape 2"/>
          <p:cNvSpPr txBox="1"/>
          <p:nvPr/>
        </p:nvSpPr>
        <p:spPr>
          <a:xfrm>
            <a:off x="1371600" y="3071880"/>
            <a:ext cx="6400440" cy="17521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Grenoble-Alpes Métropole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820" name="Image 9" descr=""/>
          <p:cNvPicPr/>
          <p:nvPr/>
        </p:nvPicPr>
        <p:blipFill>
          <a:blip r:embed="rId1"/>
          <a:srcRect l="-178" t="0" r="4970" b="0"/>
          <a:stretch/>
        </p:blipFill>
        <p:spPr>
          <a:xfrm>
            <a:off x="-71640" y="3929400"/>
            <a:ext cx="9286560" cy="1999440"/>
          </a:xfrm>
          <a:prstGeom prst="rect">
            <a:avLst/>
          </a:prstGeom>
          <a:ln>
            <a:noFill/>
          </a:ln>
        </p:spPr>
      </p:pic>
      <p:sp>
        <p:nvSpPr>
          <p:cNvPr id="821" name="CustomShape 3"/>
          <p:cNvSpPr/>
          <p:nvPr/>
        </p:nvSpPr>
        <p:spPr>
          <a:xfrm>
            <a:off x="2000160" y="6000840"/>
            <a:ext cx="75722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Bertrand MARION – Chargé de mission risques, Mission Risques, DGA Cohérence Territoriale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</TotalTime>
  <Application>LibreOffice/6.1.6.3.M14$Windows_X86_64 LibreOffice_project/41ee200cf4757de946a4b979e90b833b328d1531</Application>
  <Words>7428</Words>
  <Paragraphs>1734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2019-08-20T11:08:03Z</dcterms:created>
  <dc:creator>Smax</dc:creator>
  <dc:description/>
  <dc:language>fr-FR</dc:language>
  <cp:lastModifiedBy/>
  <cp:lastPrinted>2019-09-27T09:12:29Z</cp:lastPrinted>
  <dcterms:modified xsi:type="dcterms:W3CDTF">2020-01-23T16:50:16Z</dcterms:modified>
  <cp:revision>92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147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182</vt:i4>
  </property>
</Properties>
</file>