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209.xml.rels" ContentType="application/vnd.openxmlformats-package.relationships+xml"/>
  <Override PartName="/ppt/slideLayouts/slideLayout14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media/image8.wmf" ContentType="image/x-wmf"/>
  <Override PartName="/ppt/media/image62.png" ContentType="image/png"/>
  <Override PartName="/ppt/media/image7.jpeg" ContentType="image/jpeg"/>
  <Override PartName="/ppt/media/image59.jpeg" ContentType="image/jpeg"/>
  <Override PartName="/ppt/media/image31.png" ContentType="image/png"/>
  <Override PartName="/ppt/media/image43.wmf" ContentType="image/x-wmf"/>
  <Override PartName="/ppt/media/image1.png" ContentType="image/png"/>
  <Override PartName="/ppt/media/image46.png" ContentType="image/png"/>
  <Override PartName="/ppt/media/image2.wmf" ContentType="image/x-wmf"/>
  <Override PartName="/ppt/media/image47.png" ContentType="image/png"/>
  <Override PartName="/ppt/media/image3.wmf" ContentType="image/x-wmf"/>
  <Override PartName="/ppt/media/image4.wmf" ContentType="image/x-wmf"/>
  <Override PartName="/ppt/media/image55.jpeg" ContentType="image/jpeg"/>
  <Override PartName="/ppt/media/image48.png" ContentType="image/png"/>
  <Override PartName="/ppt/media/image5.jpeg" ContentType="image/jpeg"/>
  <Override PartName="/ppt/media/image57.jpeg" ContentType="image/jpeg"/>
  <Override PartName="/ppt/media/image11.png" ContentType="image/png"/>
  <Override PartName="/ppt/media/image23.wmf" ContentType="image/x-wmf"/>
  <Override PartName="/ppt/media/image17.wmf" ContentType="image/x-wmf"/>
  <Override PartName="/ppt/media/image34.jpeg" ContentType="image/jpeg"/>
  <Override PartName="/ppt/media/image6.png" ContentType="image/png"/>
  <Override PartName="/ppt/media/image61.jpeg" ContentType="image/jpeg"/>
  <Override PartName="/ppt/media/image9.wmf" ContentType="image/x-wmf"/>
  <Override PartName="/ppt/media/image10.wmf" ContentType="image/x-wmf"/>
  <Override PartName="/ppt/media/image12.jpeg" ContentType="image/jpeg"/>
  <Override PartName="/ppt/media/image13.png" ContentType="image/png"/>
  <Override PartName="/ppt/media/image25.wmf" ContentType="image/x-wmf"/>
  <Override PartName="/ppt/media/image14.png" ContentType="image/png"/>
  <Override PartName="/ppt/media/image26.wmf" ContentType="image/x-wmf"/>
  <Override PartName="/ppt/media/image15.png" ContentType="image/png"/>
  <Override PartName="/ppt/media/image27.wmf" ContentType="image/x-wmf"/>
  <Override PartName="/ppt/media/image16.wmf" ContentType="image/x-wmf"/>
  <Override PartName="/ppt/media/image40.wmf" ContentType="image/x-wmf"/>
  <Override PartName="/ppt/media/image52.jpeg" ContentType="image/jpeg"/>
  <Override PartName="/ppt/media/image18.png" ContentType="image/png"/>
  <Override PartName="/ppt/media/image19.wmf" ContentType="image/x-wmf"/>
  <Override PartName="/ppt/media/image65.png" ContentType="image/png"/>
  <Override PartName="/ppt/media/image20.wmf" ContentType="image/x-wmf"/>
  <Override PartName="/ppt/media/image50.jpeg" ContentType="image/jpeg"/>
  <Override PartName="/ppt/media/image58.jpeg" ContentType="image/jpeg"/>
  <Override PartName="/ppt/media/image21.png" ContentType="image/png"/>
  <Override PartName="/ppt/media/image33.wmf" ContentType="image/x-wmf"/>
  <Override PartName="/ppt/media/image22.wmf" ContentType="image/x-wmf"/>
  <Override PartName="/ppt/media/image24.png" ContentType="image/png"/>
  <Override PartName="/ppt/media/image36.wmf" ContentType="image/x-wmf"/>
  <Override PartName="/ppt/media/image53.jpeg" ContentType="image/jpeg"/>
  <Override PartName="/ppt/media/image28.png" ContentType="image/png"/>
  <Override PartName="/ppt/media/image29.wmf" ContentType="image/x-wmf"/>
  <Override PartName="/ppt/media/image30.wmf" ContentType="image/x-wmf"/>
  <Override PartName="/ppt/media/image51.jpeg" ContentType="image/jpeg"/>
  <Override PartName="/ppt/media/image32.wmf" ContentType="image/x-wmf"/>
  <Override PartName="/ppt/media/image35.png" ContentType="image/png"/>
  <Override PartName="/ppt/media/image37.wmf" ContentType="image/x-wmf"/>
  <Override PartName="/ppt/media/image38.jpeg" ContentType="image/jpeg"/>
  <Override PartName="/ppt/media/image45.png" ContentType="image/png"/>
  <Override PartName="/ppt/media/image39.wmf" ContentType="image/x-wmf"/>
  <Override PartName="/ppt/media/image41.wmf" ContentType="image/x-wmf"/>
  <Override PartName="/ppt/media/image42.png" ContentType="image/png"/>
  <Override PartName="/ppt/media/image44.wmf" ContentType="image/x-wmf"/>
  <Override PartName="/ppt/media/image83.jpeg" ContentType="image/jpeg"/>
  <Override PartName="/ppt/media/image49.png" ContentType="image/png"/>
  <Override PartName="/ppt/media/image54.jpeg" ContentType="image/jpeg"/>
  <Override PartName="/ppt/media/image56.png" ContentType="image/png"/>
  <Override PartName="/ppt/media/image60.png" ContentType="image/png"/>
  <Override PartName="/ppt/media/image63.jpeg" ContentType="image/jpeg"/>
  <Override PartName="/ppt/media/image64.png" ContentType="image/pn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png" ContentType="image/png"/>
  <Override PartName="/ppt/media/image72.jpeg" ContentType="image/jpeg"/>
  <Override PartName="/ppt/media/image73.jpeg" ContentType="image/jpeg"/>
  <Override PartName="/ppt/media/image74.png" ContentType="image/png"/>
  <Override PartName="/ppt/media/image75.png" ContentType="image/png"/>
  <Override PartName="/ppt/media/image76.jpeg" ContentType="image/jpe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jpeg" ContentType="image/jpeg"/>
  <Override PartName="/ppt/media/image82.png" ContentType="image/png"/>
  <Override PartName="/ppt/media/image84.jpeg" ContentType="image/jpeg"/>
  <Override PartName="/ppt/media/image85.jpeg" ContentType="image/jpe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jpeg" ContentType="image/jpeg"/>
  <Override PartName="/ppt/media/image91.jpeg" ContentType="image/jpeg"/>
  <Override PartName="/ppt/media/image92.png" ContentType="image/png"/>
  <Override PartName="/ppt/media/image93.png" ContentType="image/png"/>
  <Override PartName="/ppt/media/image94.jpeg" ContentType="image/jpeg"/>
  <Override PartName="/ppt/media/image95.jpeg" ContentType="image/jpeg"/>
  <Override PartName="/ppt/media/image96.jpeg" ContentType="image/jpeg"/>
  <Override PartName="/ppt/media/image97.png" ContentType="image/png"/>
  <Override PartName="/ppt/media/image98.png" ContentType="image/pn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</p:sldMasterIdLst>
  <p:notesMasterIdLst>
    <p:notesMasterId r:id="rId20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notesMaster" Target="notesMasters/notesMaster1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63" Type="http://schemas.openxmlformats.org/officeDocument/2006/relationships/slide" Target="slides/slide43.xml"/><Relationship Id="rId64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déplacer la diapo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75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75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D7CF7DB-BBAE-4C81-AF83-03CA6A168EA9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998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685800" y="3600360"/>
            <a:ext cx="5486040" cy="5601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Un test, on n’avait jamais fait ça avant, on ne savait pas ce que ça allait donner, et on ne pouvait pas y consacrer un budget élevé (risque de flop)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 sponsoring permet d’atteindre un grand nombre de personnes, mais si le contenu n’est pas adapté, les gens scrollent immédiatement, ne voient pas et ne réagissent pas 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(facebook mesure tout ça)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leurs interactions (commentaires, partages, likes…) donnent une audience supplémentaire gratuite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Environ 18 k€ investis (3 k€ développement contenus hors vidéo, 9 k€ sponsoring, 6 k€ rémunération agence dont comunity manager)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1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12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14" name="PlaceHolder 2"/>
          <p:cNvSpPr>
            <a:spLocks noGrp="1"/>
          </p:cNvSpPr>
          <p:nvPr>
            <p:ph type="body"/>
          </p:nvPr>
        </p:nvSpPr>
        <p:spPr>
          <a:xfrm>
            <a:off x="685800" y="3600360"/>
            <a:ext cx="5486040" cy="5601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Un test, on n’avait jamais fait ça avant, on ne savait pas ce que ça allait donner, et on ne pouvait pas y consacrer un budget élevé (risque de flop)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 sponsoring permet d’atteindre un grand nombre de personnes, mais si le contenu n’est pas adapté, les gens scrollent immédiatement, ne voient pas et ne réagissent pas 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(facebook mesure tout ça)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leurs interactions (commentaires, partages, likes…) donnent une audience supplémentaire gratuite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Environ 18 k€ investis (3 k€ développement contenus hors vidéo, 9 k€ sponsoring, 6 k€ rémunération agence dont comunity manager)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16" name="PlaceHolder 2"/>
          <p:cNvSpPr>
            <a:spLocks noGrp="1"/>
          </p:cNvSpPr>
          <p:nvPr>
            <p:ph type="body"/>
          </p:nvPr>
        </p:nvSpPr>
        <p:spPr>
          <a:xfrm>
            <a:off x="685800" y="3600360"/>
            <a:ext cx="5486040" cy="5601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Un test, on n’avait jamais fait ça avant, on ne savait pas ce que ça allait donner, et on ne pouvait pas y consacrer un budget élevé (risque de flop)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 sponsoring permet d’atteindre un grand nombre de personnes, mais si le contenu n’est pas adapté, les gens scrollent immédiatement, ne voient pas et ne réagissent pas 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(facebook mesure tout ça)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leurs interactions (commentaires, partages, likes…) donnent une audience supplémentaire gratuite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Environ 18 k€ investis (3 k€ développement contenus hors vidéo, 9 k€ sponsoring, 6 k€ rémunération agence dont comunity manager)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18" name="PlaceHolder 2"/>
          <p:cNvSpPr>
            <a:spLocks noGrp="1"/>
          </p:cNvSpPr>
          <p:nvPr>
            <p:ph type="body"/>
          </p:nvPr>
        </p:nvSpPr>
        <p:spPr>
          <a:xfrm>
            <a:off x="685800" y="3600360"/>
            <a:ext cx="5486040" cy="5601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Un test, on n’avait jamais fait ça avant, on ne savait pas ce que ça allait donner, et on ne pouvait pas y consacrer un budget élevé (risque de flop)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 sponsoring permet d’atteindre un grand nombre de personnes, mais si le contenu n’est pas adapté, les gens scrollent immédiatement, ne voient pas et ne réagissent pas 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(facebook mesure tout ça)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leurs interactions (commentaires, partages, likes…) donnent une audience supplémentaire gratuite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- Environ 18 k€ investis (3 k€ développement contenus hors vidéo, 9 k€ sponsoring, 6 k€ rémunération agence dont comunity manager)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2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22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24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26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0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28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3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02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32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Shape 1"/>
          <p:cNvSpPr txBox="1"/>
          <p:nvPr/>
        </p:nvSpPr>
        <p:spPr>
          <a:xfrm>
            <a:off x="3881880" y="8686800"/>
            <a:ext cx="2975760" cy="45648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 anchor="ctr">
            <a:noAutofit/>
          </a:bodyPr>
          <a:p>
            <a:pPr marL="216000" indent="-212400">
              <a:lnSpc>
                <a:spcPct val="100000"/>
              </a:lnSpc>
            </a:pPr>
            <a:fld id="{7CA652DE-670F-4DA2-A62D-E5E1A1A095CD}" type="slidenum">
              <a:rPr b="0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1034" name="CustomShape 2"/>
          <p:cNvSpPr/>
          <p:nvPr/>
        </p:nvSpPr>
        <p:spPr>
          <a:xfrm>
            <a:off x="3883680" y="8686440"/>
            <a:ext cx="2970720" cy="4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6800" bIns="46800" anchor="b">
            <a:noAutofit/>
          </a:bodyPr>
          <a:p>
            <a:pPr marL="223920" indent="-220320" algn="r">
              <a:lnSpc>
                <a:spcPct val="100000"/>
              </a:lnSpc>
            </a:pPr>
            <a:fld id="{0B016EE2-7FBA-453A-A129-4CB6DE2AA6A4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  <p:sp>
        <p:nvSpPr>
          <p:cNvPr id="1035" name="PlaceHolder 3"/>
          <p:cNvSpPr>
            <a:spLocks noGrp="1"/>
          </p:cNvSpPr>
          <p:nvPr>
            <p:ph type="sldImg"/>
          </p:nvPr>
        </p:nvSpPr>
        <p:spPr>
          <a:xfrm>
            <a:off x="1141560" y="684360"/>
            <a:ext cx="4574880" cy="3430080"/>
          </a:xfrm>
          <a:prstGeom prst="rect">
            <a:avLst/>
          </a:prstGeom>
        </p:spPr>
      </p:sp>
      <p:sp>
        <p:nvSpPr>
          <p:cNvPr id="1036" name="CustomShape 4"/>
          <p:cNvSpPr/>
          <p:nvPr/>
        </p:nvSpPr>
        <p:spPr>
          <a:xfrm>
            <a:off x="685440" y="4343040"/>
            <a:ext cx="5488200" cy="411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38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4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42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44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Un nouveau canal d’information à part entière qui a poussé à redéfinir la notion de média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Offre la possibilité de toucher les personnes dans leur quotidien =&gt; cohérent avec la démarche d’information préventive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fr-FR" sz="2000" spc="-1" strike="noStrike">
                <a:latin typeface="Arial"/>
                <a:ea typeface="Microsoft YaHei"/>
              </a:rPr>
              <a:t>Transmettre l’information des brochures et du site internet de manière différente</a:t>
            </a:r>
            <a:endParaRPr b="0" lang="fr-F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1006" name="PlaceHolder 2"/>
          <p:cNvSpPr>
            <a:spLocks noGrp="1"/>
          </p:cNvSpPr>
          <p:nvPr>
            <p:ph type="body"/>
          </p:nvPr>
        </p:nvSpPr>
        <p:spPr>
          <a:xfrm>
            <a:off x="685800" y="4282920"/>
            <a:ext cx="5486040" cy="4235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spcBef>
                <a:spcPts val="451"/>
              </a:spcBef>
            </a:pPr>
            <a:r>
              <a:rPr b="0" lang="fr-FR" sz="1600" spc="-1" strike="noStrike">
                <a:latin typeface="Arial"/>
                <a:ea typeface="Microsoft YaHei"/>
              </a:rPr>
              <a:t>• </a:t>
            </a:r>
            <a:r>
              <a:rPr b="0" lang="fr-FR" sz="1600" spc="-1" strike="noStrike">
                <a:latin typeface="Arial"/>
                <a:ea typeface="Microsoft YaHei"/>
              </a:rPr>
              <a:t>Page existante reprise en main et relookée par l’agence de Communication 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latin typeface="Arial"/>
                <a:ea typeface="Microsoft YaHei"/>
              </a:rPr>
              <a:t>Créer des contenus spécifiques sur la forme, avant tout visuels : posts ludiques à base de photos, d'illustrations ou d’animations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latin typeface="Arial"/>
                <a:ea typeface="Microsoft YaHei"/>
              </a:rPr>
              <a:t>Accompagnés d’une phrase courte et percutante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latin typeface="Arial"/>
                <a:ea typeface="Microsoft YaHei"/>
              </a:rPr>
              <a:t>Un calendrier de diffusion ; avec une à 3 publications hebdomadaires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latin typeface="Arial"/>
                <a:ea typeface="Microsoft YaHei"/>
              </a:rPr>
              <a:t>En postant des petites vidéos, car on sait que ce sont les plus partagées. 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latin typeface="Arial"/>
                <a:ea typeface="Microsoft YaHei"/>
              </a:rPr>
              <a:t>Le recours à un budget publicitaire pour atteindre davantage de monde (seulement 150 likes initialement)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71328b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71328b"/>
                </a:solidFill>
                <a:latin typeface="Calibri"/>
                <a:ea typeface="DejaVu Sans"/>
              </a:rPr>
              <a:t>campagne sponsorisée à l’appui de la vidéo de mi-novembre à mi-décembre 2018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71328b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71328b"/>
                </a:solidFill>
                <a:latin typeface="Calibri"/>
                <a:ea typeface="DejaVu Sans"/>
              </a:rPr>
              <a:t>Ciblage sur les communes de la campagne et renvoi sur la page bassin correspondante</a:t>
            </a:r>
            <a:endParaRPr b="0" lang="fr-FR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71328b"/>
                </a:solidFill>
                <a:latin typeface="Calibri"/>
                <a:ea typeface="Microsoft YaHei"/>
              </a:rPr>
              <a:t>Un comunity manager pour répondre aux commentaires</a:t>
            </a:r>
            <a:endParaRPr b="0" lang="fr-FR" sz="16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5.png"/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8.png"/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21.png"/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4.png"/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27.wmf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28.png"/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31.png"/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35.png"/><Relationship Id="rId3" Type="http://schemas.openxmlformats.org/officeDocument/2006/relationships/image" Target="../media/image36.wmf"/><Relationship Id="rId4" Type="http://schemas.openxmlformats.org/officeDocument/2006/relationships/image" Target="../media/image37.wmf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1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wm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8.wmf"/><Relationship Id="rId3" Type="http://schemas.openxmlformats.org/officeDocument/2006/relationships/image" Target="../media/image9.wmf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0.wmf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14280" cy="3456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14280" cy="3456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7FA10912-8355-498F-95E1-8EDF8E76E5CC}" type="slidenum">
              <a:rPr b="0" lang="fr-FR" sz="1200" spc="-1" strike="noStrike">
                <a:solidFill>
                  <a:srgbClr val="898989"/>
                </a:solidFill>
                <a:latin typeface="Times New Roman"/>
                <a:ea typeface="ヒラギノ角ゴ Pro W3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1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69" name="Line 1"/>
          <p:cNvSpPr/>
          <p:nvPr/>
        </p:nvSpPr>
        <p:spPr>
          <a:xfrm>
            <a:off x="826920" y="6237000"/>
            <a:ext cx="360" cy="432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PlaceHolder 2"/>
          <p:cNvSpPr>
            <a:spLocks noGrp="1"/>
          </p:cNvSpPr>
          <p:nvPr>
            <p:ph type="title"/>
          </p:nvPr>
        </p:nvSpPr>
        <p:spPr>
          <a:xfrm>
            <a:off x="324000" y="260280"/>
            <a:ext cx="8351640" cy="7203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n-GB" sz="3200" spc="-1" strike="noStrike">
                <a:solidFill>
                  <a:srgbClr val="009efe"/>
                </a:solidFill>
                <a:latin typeface="Arial"/>
              </a:rPr>
              <a:t>Modifiez le style du titre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324000" y="1557360"/>
            <a:ext cx="837360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Deuxième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20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281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241"/>
              </a:spcBef>
              <a:buClr>
                <a:srgbClr val="009efe"/>
              </a:buClr>
              <a:buFont typeface="Symbol" charset="2"/>
              <a:buChar char=""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dt"/>
          </p:nvPr>
        </p:nvSpPr>
        <p:spPr>
          <a:xfrm>
            <a:off x="900000" y="6524640"/>
            <a:ext cx="2133360" cy="196560"/>
          </a:xfrm>
          <a:prstGeom prst="rect">
            <a:avLst/>
          </a:prstGeom>
        </p:spPr>
        <p:txBody>
          <a:bodyPr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ftr"/>
          </p:nvPr>
        </p:nvSpPr>
        <p:spPr>
          <a:xfrm>
            <a:off x="900000" y="6165720"/>
            <a:ext cx="2160360" cy="244080"/>
          </a:xfrm>
          <a:prstGeom prst="rect">
            <a:avLst/>
          </a:prstGeom>
        </p:spPr>
        <p:txBody>
          <a:bodyPr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sldNum"/>
          </p:nvPr>
        </p:nvSpPr>
        <p:spPr>
          <a:xfrm>
            <a:off x="324000" y="6237360"/>
            <a:ext cx="5029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289AF27E-988A-40E7-A8F1-C458A69C8027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12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13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14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15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10160" cy="112356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0160" cy="45064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343080" indent="-342720">
              <a:lnSpc>
                <a:spcPct val="100000"/>
              </a:lnSpc>
              <a:spcBef>
                <a:spcPts val="799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text styles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marL="743040" indent="-285480">
              <a:lnSpc>
                <a:spcPct val="100000"/>
              </a:lnSpc>
              <a:spcBef>
                <a:spcPts val="700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Second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marL="1143000" indent="-228240">
              <a:lnSpc>
                <a:spcPct val="100000"/>
              </a:lnSpc>
              <a:spcBef>
                <a:spcPts val="601"/>
              </a:spcBef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Third level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1600200" indent="-228240">
              <a:lnSpc>
                <a:spcPct val="100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Fourth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marL="2057400" indent="-228240">
              <a:lnSpc>
                <a:spcPct val="100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Fifth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54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55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56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57" name="PlaceHolder 2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1" lang="en-GB" sz="4000" spc="-1" strike="noStrike" cap="all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text styles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96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97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98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99" name="PlaceHolder 2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text styles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39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540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541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54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0" y="0"/>
            <a:ext cx="9142200" cy="28778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81" name="Image 40" descr=""/>
          <p:cNvPicPr/>
          <p:nvPr/>
        </p:nvPicPr>
        <p:blipFill>
          <a:blip r:embed="rId2"/>
          <a:stretch/>
        </p:blipFill>
        <p:spPr>
          <a:xfrm>
            <a:off x="122400" y="5943600"/>
            <a:ext cx="1769760" cy="803160"/>
          </a:xfrm>
          <a:prstGeom prst="rect">
            <a:avLst/>
          </a:prstGeom>
          <a:ln>
            <a:noFill/>
          </a:ln>
        </p:spPr>
      </p:pic>
      <p:sp>
        <p:nvSpPr>
          <p:cNvPr id="58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Cliquez pour éditer le format du plan de texte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Second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Troisième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Quatrième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0" y="0"/>
            <a:ext cx="9142200" cy="106200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21" name="Image 6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2160" cy="866520"/>
          </a:xfrm>
          <a:prstGeom prst="rect">
            <a:avLst/>
          </a:prstGeom>
          <a:ln>
            <a:noFill/>
          </a:ln>
        </p:spPr>
      </p:pic>
      <p:pic>
        <p:nvPicPr>
          <p:cNvPr id="622" name="Image 1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5880" cy="936360"/>
          </a:xfrm>
          <a:prstGeom prst="rect">
            <a:avLst/>
          </a:prstGeom>
          <a:ln>
            <a:noFill/>
          </a:ln>
        </p:spPr>
      </p:pic>
      <p:pic>
        <p:nvPicPr>
          <p:cNvPr id="623" name="Image 2" descr=""/>
          <p:cNvPicPr/>
          <p:nvPr/>
        </p:nvPicPr>
        <p:blipFill>
          <a:blip r:embed="rId4"/>
          <a:stretch/>
        </p:blipFill>
        <p:spPr>
          <a:xfrm>
            <a:off x="6354720" y="152280"/>
            <a:ext cx="2685960" cy="712800"/>
          </a:xfrm>
          <a:prstGeom prst="rect">
            <a:avLst/>
          </a:prstGeom>
          <a:ln>
            <a:noFill/>
          </a:ln>
        </p:spPr>
      </p:pic>
      <p:sp>
        <p:nvSpPr>
          <p:cNvPr id="62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Cliquez pour éditer le format du plan de texte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Second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Troisième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Quatrième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CustomShape 1"/>
          <p:cNvSpPr/>
          <p:nvPr/>
        </p:nvSpPr>
        <p:spPr>
          <a:xfrm>
            <a:off x="0" y="0"/>
            <a:ext cx="9142200" cy="106200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63" name="Image 6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2160" cy="866520"/>
          </a:xfrm>
          <a:prstGeom prst="rect">
            <a:avLst/>
          </a:prstGeom>
          <a:ln>
            <a:noFill/>
          </a:ln>
        </p:spPr>
      </p:pic>
      <p:pic>
        <p:nvPicPr>
          <p:cNvPr id="664" name="Image 1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5880" cy="936360"/>
          </a:xfrm>
          <a:prstGeom prst="rect">
            <a:avLst/>
          </a:prstGeom>
          <a:ln>
            <a:noFill/>
          </a:ln>
        </p:spPr>
      </p:pic>
      <p:pic>
        <p:nvPicPr>
          <p:cNvPr id="665" name="Image 2" descr=""/>
          <p:cNvPicPr/>
          <p:nvPr/>
        </p:nvPicPr>
        <p:blipFill>
          <a:blip r:embed="rId4"/>
          <a:stretch/>
        </p:blipFill>
        <p:spPr>
          <a:xfrm>
            <a:off x="6354720" y="152280"/>
            <a:ext cx="2685960" cy="712800"/>
          </a:xfrm>
          <a:prstGeom prst="rect">
            <a:avLst/>
          </a:prstGeom>
          <a:ln>
            <a:noFill/>
          </a:ln>
        </p:spPr>
      </p:pic>
      <p:sp>
        <p:nvSpPr>
          <p:cNvPr id="666" name="PlaceHolder 2"/>
          <p:cNvSpPr>
            <a:spLocks noGrp="1"/>
          </p:cNvSpPr>
          <p:nvPr>
            <p:ph type="title"/>
          </p:nvPr>
        </p:nvSpPr>
        <p:spPr>
          <a:xfrm>
            <a:off x="-29520" y="0"/>
            <a:ext cx="8229240" cy="114264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5f64ab"/>
                </a:solidFill>
                <a:latin typeface="Lucida Sans"/>
              </a:rPr>
              <a:t>Modifiez le style du titre</a:t>
            </a:r>
            <a:endParaRPr b="0" lang="en-GB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body"/>
          </p:nvPr>
        </p:nvSpPr>
        <p:spPr>
          <a:xfrm>
            <a:off x="395640" y="1628640"/>
            <a:ext cx="8229240" cy="4525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Modifiez les styles du texte du masque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Deuxième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Troisième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Quatrième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5f64ab"/>
                </a:solidFill>
                <a:latin typeface="Lucida Sans"/>
              </a:rPr>
              <a:t>Cinquième niveau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68" name="Image 10" descr=""/>
          <p:cNvPicPr/>
          <p:nvPr/>
        </p:nvPicPr>
        <p:blipFill>
          <a:blip r:embed="rId5"/>
          <a:srcRect l="23820" t="24326" r="45076" b="48893"/>
          <a:stretch/>
        </p:blipFill>
        <p:spPr>
          <a:xfrm>
            <a:off x="7712280" y="136440"/>
            <a:ext cx="1181880" cy="14396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ustomShape 1"/>
          <p:cNvSpPr/>
          <p:nvPr/>
        </p:nvSpPr>
        <p:spPr>
          <a:xfrm>
            <a:off x="0" y="0"/>
            <a:ext cx="9142200" cy="106200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06" name="Image 6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2160" cy="866520"/>
          </a:xfrm>
          <a:prstGeom prst="rect">
            <a:avLst/>
          </a:prstGeom>
          <a:ln>
            <a:noFill/>
          </a:ln>
        </p:spPr>
      </p:pic>
      <p:pic>
        <p:nvPicPr>
          <p:cNvPr id="707" name="Image 1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5880" cy="936360"/>
          </a:xfrm>
          <a:prstGeom prst="rect">
            <a:avLst/>
          </a:prstGeom>
          <a:ln>
            <a:noFill/>
          </a:ln>
        </p:spPr>
      </p:pic>
      <p:pic>
        <p:nvPicPr>
          <p:cNvPr id="708" name="Image 2" descr=""/>
          <p:cNvPicPr/>
          <p:nvPr/>
        </p:nvPicPr>
        <p:blipFill>
          <a:blip r:embed="rId4"/>
          <a:stretch/>
        </p:blipFill>
        <p:spPr>
          <a:xfrm>
            <a:off x="6354720" y="152280"/>
            <a:ext cx="2685960" cy="712800"/>
          </a:xfrm>
          <a:prstGeom prst="rect">
            <a:avLst/>
          </a:prstGeom>
          <a:ln>
            <a:noFill/>
          </a:ln>
        </p:spPr>
      </p:pic>
      <p:sp>
        <p:nvSpPr>
          <p:cNvPr id="709" name="PlaceHolder 2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0" lang="en-GB" sz="4500" spc="-1" strike="noStrike">
                <a:solidFill>
                  <a:srgbClr val="ffffff"/>
                </a:solidFill>
                <a:latin typeface="Calibri"/>
              </a:rPr>
              <a:t>Modifiez le style du titre</a:t>
            </a:r>
            <a:endParaRPr b="0" lang="en-GB" sz="45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dt"/>
          </p:nvPr>
        </p:nvSpPr>
        <p:spPr>
          <a:xfrm>
            <a:off x="6354720" y="152280"/>
            <a:ext cx="2685960" cy="7128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C1ADC10B-21CB-46B6-8B8E-0DF5307EFFFF}" type="datetime">
              <a:rPr b="0" lang="fr-FR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23/01/2020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711" name="PlaceHolder 4"/>
          <p:cNvSpPr>
            <a:spLocks noGrp="1"/>
          </p:cNvSpPr>
          <p:nvPr>
            <p:ph type="ftr"/>
          </p:nvPr>
        </p:nvSpPr>
        <p:spPr>
          <a:xfrm>
            <a:off x="6354720" y="152280"/>
            <a:ext cx="2685960" cy="7128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712" name="PlaceHolder 5"/>
          <p:cNvSpPr>
            <a:spLocks noGrp="1"/>
          </p:cNvSpPr>
          <p:nvPr>
            <p:ph type="sldNum"/>
          </p:nvPr>
        </p:nvSpPr>
        <p:spPr>
          <a:xfrm>
            <a:off x="6354720" y="152280"/>
            <a:ext cx="2685960" cy="7128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2172B1DD-6207-4F89-AAB5-B9F075DAD7E8}" type="slidenum">
              <a:rPr b="0" lang="fr-FR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713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Cliquez pour éditer le format du plan de texte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Second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Troisième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Quatrième niveau de plan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9143640" cy="106344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2" name="Picture 2" descr=""/>
          <p:cNvPicPr/>
          <p:nvPr/>
        </p:nvPicPr>
        <p:blipFill>
          <a:blip r:embed="rId2"/>
          <a:stretch/>
        </p:blipFill>
        <p:spPr>
          <a:xfrm>
            <a:off x="7723080" y="5873760"/>
            <a:ext cx="453600" cy="867960"/>
          </a:xfrm>
          <a:prstGeom prst="rect">
            <a:avLst/>
          </a:prstGeom>
          <a:ln w="9360">
            <a:noFill/>
          </a:ln>
        </p:spPr>
      </p:pic>
      <p:pic>
        <p:nvPicPr>
          <p:cNvPr id="43" name="Picture 3" descr=""/>
          <p:cNvPicPr/>
          <p:nvPr/>
        </p:nvPicPr>
        <p:blipFill>
          <a:blip r:embed="rId3"/>
          <a:stretch/>
        </p:blipFill>
        <p:spPr>
          <a:xfrm>
            <a:off x="208080" y="73080"/>
            <a:ext cx="2047680" cy="937800"/>
          </a:xfrm>
          <a:prstGeom prst="rect">
            <a:avLst/>
          </a:prstGeom>
          <a:ln w="9360">
            <a:noFill/>
          </a:ln>
        </p:spPr>
      </p:pic>
      <p:pic>
        <p:nvPicPr>
          <p:cNvPr id="44" name="Picture 4" descr=""/>
          <p:cNvPicPr/>
          <p:nvPr/>
        </p:nvPicPr>
        <p:blipFill>
          <a:blip r:embed="rId4"/>
          <a:stretch/>
        </p:blipFill>
        <p:spPr>
          <a:xfrm>
            <a:off x="7407360" y="431640"/>
            <a:ext cx="1634760" cy="434520"/>
          </a:xfrm>
          <a:prstGeom prst="rect">
            <a:avLst/>
          </a:prstGeom>
          <a:ln w="9360"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0" y="0"/>
            <a:ext cx="9143640" cy="287928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Picture 2" descr=""/>
          <p:cNvPicPr/>
          <p:nvPr/>
        </p:nvPicPr>
        <p:blipFill>
          <a:blip r:embed="rId2"/>
          <a:stretch/>
        </p:blipFill>
        <p:spPr>
          <a:xfrm>
            <a:off x="122400" y="5943600"/>
            <a:ext cx="1771200" cy="804600"/>
          </a:xfrm>
          <a:prstGeom prst="rect">
            <a:avLst/>
          </a:prstGeom>
          <a:ln w="9360">
            <a:noFill/>
          </a:ln>
        </p:spPr>
      </p:pic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3" descr=""/>
          <p:cNvPicPr/>
          <p:nvPr/>
        </p:nvPicPr>
        <p:blipFill>
          <a:blip r:embed="rId2"/>
          <a:stretch/>
        </p:blipFill>
        <p:spPr>
          <a:xfrm>
            <a:off x="0" y="0"/>
            <a:ext cx="9134640" cy="3989520"/>
          </a:xfrm>
          <a:prstGeom prst="rect">
            <a:avLst/>
          </a:prstGeom>
          <a:ln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 4" descr=""/>
          <p:cNvPicPr/>
          <p:nvPr/>
        </p:nvPicPr>
        <p:blipFill>
          <a:blip r:embed="rId2"/>
          <a:stretch/>
        </p:blipFill>
        <p:spPr>
          <a:xfrm rot="60000">
            <a:off x="-468000" y="6124680"/>
            <a:ext cx="10654200" cy="1325880"/>
          </a:xfrm>
          <a:prstGeom prst="rect">
            <a:avLst/>
          </a:prstGeom>
          <a:ln>
            <a:noFill/>
          </a:ln>
        </p:spPr>
      </p:pic>
      <p:pic>
        <p:nvPicPr>
          <p:cNvPr id="163" name="Image 4" descr=""/>
          <p:cNvPicPr/>
          <p:nvPr/>
        </p:nvPicPr>
        <p:blipFill>
          <a:blip r:embed="rId3"/>
          <a:stretch/>
        </p:blipFill>
        <p:spPr>
          <a:xfrm>
            <a:off x="412920" y="279360"/>
            <a:ext cx="1605240" cy="1168560"/>
          </a:xfrm>
          <a:prstGeom prst="rect">
            <a:avLst/>
          </a:prstGeom>
          <a:ln>
            <a:noFill/>
          </a:ln>
        </p:spPr>
      </p:pic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0" y="5103720"/>
            <a:ext cx="9143640" cy="175392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03" name="Picture 2" descr=""/>
          <p:cNvPicPr/>
          <p:nvPr/>
        </p:nvPicPr>
        <p:blipFill>
          <a:blip r:embed="rId2"/>
          <a:stretch/>
        </p:blipFill>
        <p:spPr>
          <a:xfrm>
            <a:off x="673200" y="5272200"/>
            <a:ext cx="2944440" cy="1347480"/>
          </a:xfrm>
          <a:prstGeom prst="rect">
            <a:avLst/>
          </a:prstGeom>
          <a:ln w="9360">
            <a:noFill/>
          </a:ln>
        </p:spPr>
      </p:pic>
      <p:pic>
        <p:nvPicPr>
          <p:cNvPr id="204" name="Picture 3" descr=""/>
          <p:cNvPicPr/>
          <p:nvPr/>
        </p:nvPicPr>
        <p:blipFill>
          <a:blip r:embed="rId3"/>
          <a:stretch/>
        </p:blipFill>
        <p:spPr>
          <a:xfrm>
            <a:off x="4467240" y="5380200"/>
            <a:ext cx="4257360" cy="1131480"/>
          </a:xfrm>
          <a:prstGeom prst="rect">
            <a:avLst/>
          </a:prstGeom>
          <a:ln w="9360">
            <a:noFill/>
          </a:ln>
        </p:spPr>
      </p:pic>
      <p:sp>
        <p:nvSpPr>
          <p:cNvPr id="20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0" y="0"/>
            <a:ext cx="9143640" cy="2879280"/>
          </a:xfrm>
          <a:prstGeom prst="rect">
            <a:avLst/>
          </a:prstGeom>
          <a:solidFill>
            <a:srgbClr val="004366"/>
          </a:solidFill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44" name="Picture 2" descr=""/>
          <p:cNvPicPr/>
          <p:nvPr/>
        </p:nvPicPr>
        <p:blipFill>
          <a:blip r:embed="rId2"/>
          <a:stretch/>
        </p:blipFill>
        <p:spPr>
          <a:xfrm>
            <a:off x="122400" y="5943600"/>
            <a:ext cx="1771200" cy="804600"/>
          </a:xfrm>
          <a:prstGeom prst="rect">
            <a:avLst/>
          </a:prstGeom>
          <a:ln w="9360">
            <a:noFill/>
          </a:ln>
        </p:spPr>
      </p:pic>
      <p:sp>
        <p:nvSpPr>
          <p:cNvPr id="245" name="PlaceHolder 2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Click to edit Master title style</a:t>
            </a:r>
            <a:endParaRPr b="0" lang="en-GB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84" name="Line 1"/>
          <p:cNvSpPr/>
          <p:nvPr/>
        </p:nvSpPr>
        <p:spPr>
          <a:xfrm>
            <a:off x="826920" y="6237000"/>
            <a:ext cx="360" cy="432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5" name="Picture 11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86" name="CustomShape 2"/>
          <p:cNvSpPr/>
          <p:nvPr/>
        </p:nvSpPr>
        <p:spPr>
          <a:xfrm>
            <a:off x="5003640" y="6308640"/>
            <a:ext cx="1726920" cy="51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PlaceHolder 3"/>
          <p:cNvSpPr>
            <a:spLocks noGrp="1"/>
          </p:cNvSpPr>
          <p:nvPr>
            <p:ph type="title"/>
          </p:nvPr>
        </p:nvSpPr>
        <p:spPr>
          <a:xfrm>
            <a:off x="2268360" y="2708280"/>
            <a:ext cx="460800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n-GB" sz="4000" spc="-1" strike="noStrike">
                <a:solidFill>
                  <a:srgbClr val="ffffff"/>
                </a:solidFill>
                <a:latin typeface="Arial"/>
              </a:rPr>
              <a:t>Modifiez le style du titre</a:t>
            </a:r>
            <a:endParaRPr b="0" lang="en-GB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dt"/>
          </p:nvPr>
        </p:nvSpPr>
        <p:spPr>
          <a:xfrm>
            <a:off x="179280" y="6381720"/>
            <a:ext cx="2133360" cy="259920"/>
          </a:xfrm>
          <a:prstGeom prst="rect">
            <a:avLst/>
          </a:prstGeom>
        </p:spPr>
        <p:txBody>
          <a:bodyPr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ftr"/>
          </p:nvPr>
        </p:nvSpPr>
        <p:spPr>
          <a:xfrm>
            <a:off x="6948360" y="6381720"/>
            <a:ext cx="2015640" cy="4069080"/>
          </a:xfrm>
          <a:prstGeom prst="rect">
            <a:avLst/>
          </a:prstGeom>
        </p:spPr>
        <p:txBody>
          <a:bodyPr>
            <a:sp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1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28" name="Line 1"/>
          <p:cNvSpPr/>
          <p:nvPr/>
        </p:nvSpPr>
        <p:spPr>
          <a:xfrm>
            <a:off x="826920" y="6237000"/>
            <a:ext cx="360" cy="432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PlaceHolder 2"/>
          <p:cNvSpPr>
            <a:spLocks noGrp="1"/>
          </p:cNvSpPr>
          <p:nvPr>
            <p:ph type="sldNum"/>
          </p:nvPr>
        </p:nvSpPr>
        <p:spPr>
          <a:xfrm>
            <a:off x="324000" y="6237360"/>
            <a:ext cx="5029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59024CC6-F12E-4CA9-B430-5FFA4B6DE6D0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Calibri"/>
              </a:rPr>
              <a:t>Cliquez pour éditer le format du texte-titre</a:t>
            </a:r>
            <a:endParaRPr b="0" lang="en-GB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wmf"/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jpeg"/><Relationship Id="rId3" Type="http://schemas.openxmlformats.org/officeDocument/2006/relationships/slideLayout" Target="../slideLayouts/slideLayout9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9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9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9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slideLayout" Target="../slideLayouts/slideLayout9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9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9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10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12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12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12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4.wmf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pn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jpe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Picture 1" descr=""/>
          <p:cNvPicPr/>
          <p:nvPr/>
        </p:nvPicPr>
        <p:blipFill>
          <a:blip r:embed="rId1"/>
          <a:stretch/>
        </p:blipFill>
        <p:spPr>
          <a:xfrm>
            <a:off x="-79200" y="-15840"/>
            <a:ext cx="9308880" cy="6967080"/>
          </a:xfrm>
          <a:prstGeom prst="rect">
            <a:avLst/>
          </a:prstGeom>
          <a:ln w="9360">
            <a:noFill/>
          </a:ln>
        </p:spPr>
      </p:pic>
      <p:pic>
        <p:nvPicPr>
          <p:cNvPr id="757" name="Picture 2" descr=""/>
          <p:cNvPicPr/>
          <p:nvPr/>
        </p:nvPicPr>
        <p:blipFill>
          <a:blip r:embed="rId2"/>
          <a:stretch/>
        </p:blipFill>
        <p:spPr>
          <a:xfrm>
            <a:off x="3108240" y="2978280"/>
            <a:ext cx="5778000" cy="2646000"/>
          </a:xfrm>
          <a:prstGeom prst="rect">
            <a:avLst/>
          </a:prstGeom>
          <a:ln w="9360">
            <a:noFill/>
          </a:ln>
        </p:spPr>
      </p:pic>
      <p:pic>
        <p:nvPicPr>
          <p:cNvPr id="758" name="Picture 3" descr=""/>
          <p:cNvPicPr/>
          <p:nvPr/>
        </p:nvPicPr>
        <p:blipFill>
          <a:blip r:embed="rId3"/>
          <a:stretch/>
        </p:blipFill>
        <p:spPr>
          <a:xfrm>
            <a:off x="1700280" y="5850000"/>
            <a:ext cx="1304640" cy="839520"/>
          </a:xfrm>
          <a:prstGeom prst="rect">
            <a:avLst/>
          </a:prstGeom>
          <a:ln w="9360">
            <a:noFill/>
          </a:ln>
        </p:spPr>
      </p:pic>
      <p:pic>
        <p:nvPicPr>
          <p:cNvPr id="759" name="Picture 4" descr=""/>
          <p:cNvPicPr/>
          <p:nvPr/>
        </p:nvPicPr>
        <p:blipFill>
          <a:blip r:embed="rId4"/>
          <a:stretch/>
        </p:blipFill>
        <p:spPr>
          <a:xfrm>
            <a:off x="7381800" y="5850000"/>
            <a:ext cx="1504440" cy="8028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3"/>
          <p:cNvSpPr/>
          <p:nvPr/>
        </p:nvSpPr>
        <p:spPr>
          <a:xfrm>
            <a:off x="287280" y="1152360"/>
            <a:ext cx="718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Quel bilan de cette expérience ?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814" name="Picture 4" descr=""/>
          <p:cNvPicPr/>
          <p:nvPr/>
        </p:nvPicPr>
        <p:blipFill>
          <a:blip r:embed="rId1"/>
          <a:srcRect l="3376" t="0" r="0" b="0"/>
          <a:stretch/>
        </p:blipFill>
        <p:spPr>
          <a:xfrm>
            <a:off x="287280" y="1693800"/>
            <a:ext cx="2049120" cy="1979280"/>
          </a:xfrm>
          <a:prstGeom prst="rect">
            <a:avLst/>
          </a:prstGeom>
          <a:ln w="9360">
            <a:noFill/>
          </a:ln>
        </p:spPr>
      </p:pic>
      <p:sp>
        <p:nvSpPr>
          <p:cNvPr id="815" name="CustomShape 4"/>
          <p:cNvSpPr/>
          <p:nvPr/>
        </p:nvSpPr>
        <p:spPr>
          <a:xfrm>
            <a:off x="2664000" y="1709640"/>
            <a:ext cx="6119280" cy="2754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Un bon retour sur investissement :</a:t>
            </a:r>
            <a:br/>
            <a:r>
              <a:rPr b="0" lang="fr-FR" sz="2000" spc="-1" strike="noStrike">
                <a:solidFill>
                  <a:srgbClr val="71328b"/>
                </a:solidFill>
                <a:latin typeface="Calibri"/>
                <a:ea typeface="DejaVu Sans"/>
              </a:rPr>
              <a:t>Environ 18 k€ investis ont donné 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b"/>
                </a:solidFill>
                <a:latin typeface="Calibri"/>
                <a:ea typeface="DejaVu Sans"/>
              </a:rPr>
              <a:t>- près d’ 1 million d’affichages sur les murs Facebook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b"/>
                </a:solidFill>
                <a:latin typeface="Calibri"/>
                <a:ea typeface="DejaVu Sans"/>
              </a:rPr>
              <a:t>- 200 000 vues de la vidéo (80 000 en entier)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b"/>
                </a:solidFill>
                <a:latin typeface="Calibri"/>
                <a:ea typeface="DejaVu Sans"/>
              </a:rPr>
              <a:t>- 190 000 interactions (dont 2500 partages et 300 commentaires)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b"/>
                </a:solidFill>
                <a:latin typeface="Calibri"/>
                <a:ea typeface="DejaVu Sans"/>
              </a:rPr>
              <a:t>- 18 500 clics vers le site web =&gt; trafic X 6 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b"/>
                </a:solidFill>
                <a:latin typeface="Calibri"/>
                <a:ea typeface="DejaVu Sans"/>
              </a:rPr>
              <a:t>- Nombre d’abonnés à la page fb :  + 350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16" name="CustomShape 5"/>
          <p:cNvSpPr/>
          <p:nvPr/>
        </p:nvSpPr>
        <p:spPr>
          <a:xfrm>
            <a:off x="144360" y="4680000"/>
            <a:ext cx="8683200" cy="2015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- Apporte quelque chose en plus de la diffusion des brochures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- A permis de </a:t>
            </a:r>
            <a:r>
              <a:rPr b="0" lang="fr-FR" sz="2200" spc="-1" strike="noStrike">
                <a:solidFill>
                  <a:srgbClr val="71328a"/>
                </a:solidFill>
                <a:latin typeface="Calibri"/>
                <a:ea typeface="DejaVu Sans"/>
              </a:rPr>
              <a:t>touché</a:t>
            </a:r>
            <a:r>
              <a:rPr b="0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 des personnes qui n’avaient pas reçu ou pas lu la brochure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- la teneur des échanges et des réactions témoigne de la réussite de l’initiative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Mais, on a atteint seulement 5 % de la population cible </a:t>
            </a:r>
            <a:r>
              <a:rPr b="0" i="1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=&gt; MOYENS ?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On n’atteint pas assez les 12-25 ans qui utilisent peu fb </a:t>
            </a:r>
            <a:r>
              <a:rPr b="0" i="1" lang="fr-FR" sz="20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=&gt; STRATEGIE A ETOE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CustomShape 1"/>
          <p:cNvSpPr/>
          <p:nvPr/>
        </p:nvSpPr>
        <p:spPr>
          <a:xfrm>
            <a:off x="431640" y="431640"/>
            <a:ext cx="8280000" cy="424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Merci pour votre attention !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CustomShape 4"/>
          <p:cNvSpPr/>
          <p:nvPr/>
        </p:nvSpPr>
        <p:spPr>
          <a:xfrm>
            <a:off x="714240" y="42876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SPPPI 2.0 : Quelles opportunités numériques pour les SPPPI ?</a:t>
            </a:r>
            <a:endParaRPr b="0" lang="fr-F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22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Jérôme </a:t>
            </a:r>
            <a:r>
              <a:rPr b="1" lang="fr-FR" sz="3200" spc="-1" strike="noStrike" cap="all">
                <a:solidFill>
                  <a:srgbClr val="000000"/>
                </a:solidFill>
                <a:latin typeface="Calibri"/>
                <a:ea typeface="ヒラギノ角ゴ Pro W3"/>
              </a:rPr>
              <a:t>Herbaut</a:t>
            </a:r>
            <a:r>
              <a:rPr b="0" lang="fr-FR" sz="3200" spc="-1" strike="noStrike" cap="all">
                <a:solidFill>
                  <a:srgbClr val="000000"/>
                </a:solidFill>
                <a:latin typeface="Calibri"/>
                <a:ea typeface="ヒラギノ角ゴ Pro W3"/>
              </a:rPr>
              <a:t>, SPPPI Artois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Animation d’une page Facebook, d’une chaîne Youtube et de mini-vidéos…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23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Image 15" descr=""/>
          <p:cNvPicPr/>
          <p:nvPr/>
        </p:nvPicPr>
        <p:blipFill>
          <a:blip r:embed="rId1"/>
          <a:stretch/>
        </p:blipFill>
        <p:spPr>
          <a:xfrm>
            <a:off x="865080" y="2286000"/>
            <a:ext cx="2060280" cy="2109600"/>
          </a:xfrm>
          <a:prstGeom prst="rect">
            <a:avLst/>
          </a:prstGeom>
          <a:ln w="9360">
            <a:noFill/>
          </a:ln>
        </p:spPr>
      </p:pic>
      <p:pic>
        <p:nvPicPr>
          <p:cNvPr id="825" name="Image 13" descr=""/>
          <p:cNvPicPr/>
          <p:nvPr/>
        </p:nvPicPr>
        <p:blipFill>
          <a:blip r:embed="rId2"/>
          <a:stretch/>
        </p:blipFill>
        <p:spPr>
          <a:xfrm>
            <a:off x="0" y="6025320"/>
            <a:ext cx="848880" cy="832320"/>
          </a:xfrm>
          <a:prstGeom prst="rect">
            <a:avLst/>
          </a:prstGeom>
          <a:ln w="9360">
            <a:noFill/>
          </a:ln>
        </p:spPr>
      </p:pic>
      <p:pic>
        <p:nvPicPr>
          <p:cNvPr id="826" name="Image 20" descr=""/>
          <p:cNvPicPr/>
          <p:nvPr/>
        </p:nvPicPr>
        <p:blipFill>
          <a:blip r:embed="rId3"/>
          <a:stretch/>
        </p:blipFill>
        <p:spPr>
          <a:xfrm>
            <a:off x="3524400" y="2286000"/>
            <a:ext cx="2109600" cy="2111040"/>
          </a:xfrm>
          <a:prstGeom prst="rect">
            <a:avLst/>
          </a:prstGeom>
          <a:ln w="9360">
            <a:noFill/>
          </a:ln>
        </p:spPr>
      </p:pic>
      <p:pic>
        <p:nvPicPr>
          <p:cNvPr id="827" name="Image 22" descr=""/>
          <p:cNvPicPr/>
          <p:nvPr/>
        </p:nvPicPr>
        <p:blipFill>
          <a:blip r:embed="rId4"/>
          <a:stretch/>
        </p:blipFill>
        <p:spPr>
          <a:xfrm>
            <a:off x="6232680" y="2286000"/>
            <a:ext cx="2111040" cy="2111040"/>
          </a:xfrm>
          <a:prstGeom prst="rect">
            <a:avLst/>
          </a:prstGeom>
          <a:ln w="9360">
            <a:noFill/>
          </a:ln>
        </p:spPr>
      </p:pic>
      <p:sp>
        <p:nvSpPr>
          <p:cNvPr id="828" name="CustomShape 1"/>
          <p:cNvSpPr/>
          <p:nvPr/>
        </p:nvSpPr>
        <p:spPr>
          <a:xfrm>
            <a:off x="1000080" y="4475160"/>
            <a:ext cx="189180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@S3PIArtois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829" name="CustomShape 2"/>
          <p:cNvSpPr/>
          <p:nvPr/>
        </p:nvSpPr>
        <p:spPr>
          <a:xfrm>
            <a:off x="6621480" y="4475160"/>
            <a:ext cx="173628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S3PI Artois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830" name="CustomShape 3"/>
          <p:cNvSpPr/>
          <p:nvPr/>
        </p:nvSpPr>
        <p:spPr>
          <a:xfrm>
            <a:off x="0" y="746280"/>
            <a:ext cx="166320" cy="45720"/>
          </a:xfrm>
          <a:prstGeom prst="rect">
            <a:avLst/>
          </a:prstGeom>
          <a:solidFill>
            <a:srgbClr val="004765"/>
          </a:solidFill>
          <a:ln>
            <a:solidFill>
              <a:srgbClr val="00476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Image 13" descr=""/>
          <p:cNvPicPr/>
          <p:nvPr/>
        </p:nvPicPr>
        <p:blipFill>
          <a:blip r:embed="rId1"/>
          <a:stretch/>
        </p:blipFill>
        <p:spPr>
          <a:xfrm>
            <a:off x="0" y="6025320"/>
            <a:ext cx="848880" cy="832320"/>
          </a:xfrm>
          <a:prstGeom prst="rect">
            <a:avLst/>
          </a:prstGeom>
          <a:ln w="9360">
            <a:noFill/>
          </a:ln>
        </p:spPr>
      </p:pic>
      <p:sp>
        <p:nvSpPr>
          <p:cNvPr id="832" name="CustomShape 1"/>
          <p:cNvSpPr/>
          <p:nvPr/>
        </p:nvSpPr>
        <p:spPr>
          <a:xfrm>
            <a:off x="0" y="746280"/>
            <a:ext cx="166320" cy="45720"/>
          </a:xfrm>
          <a:prstGeom prst="rect">
            <a:avLst/>
          </a:prstGeom>
          <a:solidFill>
            <a:srgbClr val="004765"/>
          </a:solidFill>
          <a:ln>
            <a:solidFill>
              <a:srgbClr val="00476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3" name="Image 7" descr=""/>
          <p:cNvPicPr/>
          <p:nvPr/>
        </p:nvPicPr>
        <p:blipFill>
          <a:blip r:embed="rId2"/>
          <a:stretch/>
        </p:blipFill>
        <p:spPr>
          <a:xfrm>
            <a:off x="3747960" y="1428840"/>
            <a:ext cx="4362840" cy="107136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  <a:reflection algn="bl" blurRad="6350" dir="5400000" endA="300" endPos="55000" rotWithShape="0" stA="50000" sy="-100000"/>
          </a:effectLst>
        </p:spPr>
      </p:pic>
      <p:pic>
        <p:nvPicPr>
          <p:cNvPr id="834" name="Image 9" descr=""/>
          <p:cNvPicPr/>
          <p:nvPr/>
        </p:nvPicPr>
        <p:blipFill>
          <a:blip r:embed="rId3"/>
          <a:stretch/>
        </p:blipFill>
        <p:spPr>
          <a:xfrm rot="20800800">
            <a:off x="322200" y="1812240"/>
            <a:ext cx="2817360" cy="1886040"/>
          </a:xfrm>
          <a:prstGeom prst="rect">
            <a:avLst/>
          </a:prstGeom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</p:pic>
      <p:pic>
        <p:nvPicPr>
          <p:cNvPr id="835" name="Image 11" descr=""/>
          <p:cNvPicPr/>
          <p:nvPr/>
        </p:nvPicPr>
        <p:blipFill>
          <a:blip r:embed="rId4"/>
          <a:stretch/>
        </p:blipFill>
        <p:spPr>
          <a:xfrm rot="901200">
            <a:off x="6334560" y="3326040"/>
            <a:ext cx="2471400" cy="209700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  <a:reflection algn="bl" blurRad="12700" dir="5400000" dist="5000" endPos="28000" rotWithShape="0" stA="38000" sy="-100000"/>
          </a:effectLst>
        </p:spPr>
      </p:pic>
      <p:pic>
        <p:nvPicPr>
          <p:cNvPr id="836" name="Image 13" descr=""/>
          <p:cNvPicPr/>
          <p:nvPr/>
        </p:nvPicPr>
        <p:blipFill>
          <a:blip r:embed="rId5"/>
          <a:stretch/>
        </p:blipFill>
        <p:spPr>
          <a:xfrm>
            <a:off x="3390840" y="3023280"/>
            <a:ext cx="2630880" cy="204660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  <a:reflection algn="bl" blurRad="12700" dir="5400000" dist="5000" endPos="28000" rotWithShape="0" stA="38000" sy="-100000"/>
          </a:effectLst>
        </p:spPr>
      </p:pic>
      <p:pic>
        <p:nvPicPr>
          <p:cNvPr id="837" name="Image 15" descr=""/>
          <p:cNvPicPr/>
          <p:nvPr/>
        </p:nvPicPr>
        <p:blipFill>
          <a:blip r:embed="rId6"/>
          <a:stretch/>
        </p:blipFill>
        <p:spPr>
          <a:xfrm rot="347400">
            <a:off x="1272960" y="4140360"/>
            <a:ext cx="1818000" cy="17726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Image 13" descr=""/>
          <p:cNvPicPr/>
          <p:nvPr/>
        </p:nvPicPr>
        <p:blipFill>
          <a:blip r:embed="rId1"/>
          <a:stretch/>
        </p:blipFill>
        <p:spPr>
          <a:xfrm>
            <a:off x="0" y="6025320"/>
            <a:ext cx="848880" cy="832320"/>
          </a:xfrm>
          <a:prstGeom prst="rect">
            <a:avLst/>
          </a:prstGeom>
          <a:ln w="9360">
            <a:noFill/>
          </a:ln>
        </p:spPr>
      </p:pic>
      <p:sp>
        <p:nvSpPr>
          <p:cNvPr id="839" name="CustomShape 1"/>
          <p:cNvSpPr/>
          <p:nvPr/>
        </p:nvSpPr>
        <p:spPr>
          <a:xfrm>
            <a:off x="0" y="746280"/>
            <a:ext cx="166320" cy="45720"/>
          </a:xfrm>
          <a:prstGeom prst="rect">
            <a:avLst/>
          </a:prstGeom>
          <a:solidFill>
            <a:srgbClr val="004765"/>
          </a:solidFill>
          <a:ln>
            <a:solidFill>
              <a:srgbClr val="00476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40" name="Image 9" descr=""/>
          <p:cNvPicPr/>
          <p:nvPr/>
        </p:nvPicPr>
        <p:blipFill>
          <a:blip r:embed="rId2"/>
          <a:stretch/>
        </p:blipFill>
        <p:spPr>
          <a:xfrm>
            <a:off x="2449440" y="1143000"/>
            <a:ext cx="4411440" cy="3460320"/>
          </a:xfrm>
          <a:prstGeom prst="rect">
            <a:avLst/>
          </a:prstGeom>
          <a:ln w="9360">
            <a:noFill/>
          </a:ln>
        </p:spPr>
      </p:pic>
      <p:pic>
        <p:nvPicPr>
          <p:cNvPr id="841" name="Image 10" descr=""/>
          <p:cNvPicPr/>
          <p:nvPr/>
        </p:nvPicPr>
        <p:blipFill>
          <a:blip r:embed="rId3"/>
          <a:stretch/>
        </p:blipFill>
        <p:spPr>
          <a:xfrm>
            <a:off x="2330640" y="4603680"/>
            <a:ext cx="1415520" cy="1450440"/>
          </a:xfrm>
          <a:prstGeom prst="rect">
            <a:avLst/>
          </a:prstGeom>
          <a:ln w="9360">
            <a:noFill/>
          </a:ln>
        </p:spPr>
      </p:pic>
      <p:pic>
        <p:nvPicPr>
          <p:cNvPr id="842" name="Image 11" descr=""/>
          <p:cNvPicPr/>
          <p:nvPr/>
        </p:nvPicPr>
        <p:blipFill>
          <a:blip r:embed="rId4"/>
          <a:stretch/>
        </p:blipFill>
        <p:spPr>
          <a:xfrm>
            <a:off x="5719680" y="4603680"/>
            <a:ext cx="1450440" cy="1450440"/>
          </a:xfrm>
          <a:prstGeom prst="rect">
            <a:avLst/>
          </a:prstGeom>
          <a:ln w="9360">
            <a:noFill/>
          </a:ln>
        </p:spPr>
      </p:pic>
      <p:sp>
        <p:nvSpPr>
          <p:cNvPr id="843" name="CustomShape 2"/>
          <p:cNvSpPr/>
          <p:nvPr/>
        </p:nvSpPr>
        <p:spPr>
          <a:xfrm>
            <a:off x="2428920" y="6107040"/>
            <a:ext cx="131256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@SPPPIF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844" name="CustomShape 3"/>
          <p:cNvSpPr/>
          <p:nvPr/>
        </p:nvSpPr>
        <p:spPr>
          <a:xfrm>
            <a:off x="5572080" y="6105600"/>
            <a:ext cx="199980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SPPPI France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CustomShape 1"/>
          <p:cNvSpPr/>
          <p:nvPr/>
        </p:nvSpPr>
        <p:spPr>
          <a:xfrm>
            <a:off x="431640" y="431640"/>
            <a:ext cx="8280000" cy="424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Merci pour votre attention !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4"/>
          <p:cNvSpPr/>
          <p:nvPr/>
        </p:nvSpPr>
        <p:spPr>
          <a:xfrm>
            <a:off x="714240" y="42876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SPPPI 2.0 : Quelles opportunités numériques pour les SPPPI ?</a:t>
            </a:r>
            <a:endParaRPr b="0" lang="fr-F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50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Gilles MARTIN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, société ATRISC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Evolutions à venir dans les nouvelles technologies et la gestion de crise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51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CustomShape 4"/>
          <p:cNvSpPr/>
          <p:nvPr/>
        </p:nvSpPr>
        <p:spPr>
          <a:xfrm>
            <a:off x="714240" y="42876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SPPPI 2.0 : Quelles opportunités numériques pour les SPPPI ?</a:t>
            </a:r>
            <a:endParaRPr b="0" lang="fr-F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56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4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TABLE RONDE</a:t>
            </a:r>
            <a:endParaRPr b="0" lang="fr-FR" sz="4800" spc="-1" strike="noStrike">
              <a:latin typeface="Arial"/>
            </a:endParaRPr>
          </a:p>
        </p:txBody>
      </p:sp>
      <p:sp>
        <p:nvSpPr>
          <p:cNvPr id="857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9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CustomShape 4"/>
          <p:cNvSpPr/>
          <p:nvPr/>
        </p:nvSpPr>
        <p:spPr>
          <a:xfrm>
            <a:off x="500040" y="488880"/>
            <a:ext cx="814356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Témoignages et échanges autour de l’économie circulaire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(Les SPPPI comme facilitateurs de projets)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862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Jérôme D’ASSIGNY, 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Directeur régional AuRA,</a:t>
            </a: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ADEME 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Présentation du dispositif d’accompagnement des projets en région Auvergne-Rhône-Alpes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63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CustomShape 4"/>
          <p:cNvSpPr/>
          <p:nvPr/>
        </p:nvSpPr>
        <p:spPr>
          <a:xfrm>
            <a:off x="714240" y="42876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SPPPI 2.0 : Quelles opportunités numériques pour les SPPPI ?</a:t>
            </a:r>
            <a:endParaRPr b="0" lang="fr-F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64" name="CustomShape 5"/>
          <p:cNvSpPr/>
          <p:nvPr/>
        </p:nvSpPr>
        <p:spPr>
          <a:xfrm>
            <a:off x="500040" y="359712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François GIANNOCCARO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, Président de l’Institut des Risques Majeurs (IRMA)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La place de l’internet, des réseaux sociaux et de l’image dans les actions d’information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</p:txBody>
      </p:sp>
      <p:sp>
        <p:nvSpPr>
          <p:cNvPr id="765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CustomShape 1"/>
          <p:cNvSpPr/>
          <p:nvPr/>
        </p:nvSpPr>
        <p:spPr>
          <a:xfrm>
            <a:off x="431640" y="431640"/>
            <a:ext cx="8280000" cy="424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Merci pour votre attention !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4"/>
          <p:cNvSpPr/>
          <p:nvPr/>
        </p:nvSpPr>
        <p:spPr>
          <a:xfrm>
            <a:off x="500040" y="488880"/>
            <a:ext cx="814356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Témoignages et échanges autour de l’économie circulaire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(Les SPPPI comme facilitateurs de projets)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869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Jérôme GARDEY DE SOOS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, Directeur de site - Pont de Claix, SOLVAY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Présentation du projet SOLCIA entre la plate-forme chimique de Le-Pont-de-Claix et la Compagnie de Chauffage Intercommunale de l’Agglomération Grenobloise (CCIAG)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870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TextShape 1"/>
          <p:cNvSpPr txBox="1"/>
          <p:nvPr/>
        </p:nvSpPr>
        <p:spPr>
          <a:xfrm>
            <a:off x="179280" y="6381720"/>
            <a:ext cx="2133360" cy="259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872" name="TextShape 2"/>
          <p:cNvSpPr txBox="1"/>
          <p:nvPr/>
        </p:nvSpPr>
        <p:spPr>
          <a:xfrm>
            <a:off x="792000" y="2709000"/>
            <a:ext cx="7524000" cy="2304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Arial"/>
                <a:ea typeface="Arial"/>
              </a:rPr>
              <a:t>Transition énergétique : </a:t>
            </a:r>
            <a:br/>
            <a:br/>
            <a:r>
              <a:rPr b="1" lang="en-GB" sz="3200" spc="-1" strike="noStrike">
                <a:solidFill>
                  <a:srgbClr val="ffffff"/>
                </a:solidFill>
                <a:latin typeface="Arial"/>
                <a:ea typeface="Arial"/>
              </a:rPr>
              <a:t>l’industrie partenaire dans la cité</a:t>
            </a:r>
            <a:br/>
            <a:br/>
            <a:r>
              <a:rPr b="1" lang="en-GB" sz="3200" spc="-1" strike="noStrike">
                <a:solidFill>
                  <a:srgbClr val="ffffff"/>
                </a:solidFill>
                <a:latin typeface="Arial"/>
                <a:ea typeface="Arial"/>
              </a:rPr>
              <a:t>Projet SOLCIA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Shape 1"/>
          <p:cNvSpPr txBox="1"/>
          <p:nvPr/>
        </p:nvSpPr>
        <p:spPr>
          <a:xfrm>
            <a:off x="324000" y="6237360"/>
            <a:ext cx="5029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6A61370F-46FC-4163-9E4A-75958B724649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874" name="CustomShape 2"/>
          <p:cNvSpPr/>
          <p:nvPr/>
        </p:nvSpPr>
        <p:spPr>
          <a:xfrm>
            <a:off x="683640" y="1700640"/>
            <a:ext cx="7632360" cy="439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CustomShape 3"/>
          <p:cNvSpPr/>
          <p:nvPr/>
        </p:nvSpPr>
        <p:spPr>
          <a:xfrm>
            <a:off x="904680" y="1268640"/>
            <a:ext cx="6816240" cy="1006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 marL="343080" indent="-342720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00b0f0"/>
                </a:solidFill>
                <a:latin typeface="Calibri"/>
              </a:rPr>
              <a:t>Ambition de Solvay en matière de transition énergétique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f0"/>
                </a:solidFill>
                <a:latin typeface="Calibri"/>
              </a:rPr>
              <a:t>Réduction de 40 % de l’intensité gaz à effet de serre 2014 - 2025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876" name="CustomShape 4"/>
          <p:cNvSpPr/>
          <p:nvPr/>
        </p:nvSpPr>
        <p:spPr>
          <a:xfrm>
            <a:off x="570240" y="5005800"/>
            <a:ext cx="7092360" cy="1311480"/>
          </a:xfrm>
          <a:prstGeom prst="rect">
            <a:avLst/>
          </a:pr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Plan Air Energie Climat de l’agglomération très volontariste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en matière de transition énergétique et de politique de la ville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Réduction de 35 % gaz à effet de serre 2005 - 2020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pic>
        <p:nvPicPr>
          <p:cNvPr id="877" name="Picture 3" descr=""/>
          <p:cNvPicPr/>
          <p:nvPr/>
        </p:nvPicPr>
        <p:blipFill>
          <a:blip r:embed="rId1"/>
          <a:stretch/>
        </p:blipFill>
        <p:spPr>
          <a:xfrm>
            <a:off x="528480" y="2284560"/>
            <a:ext cx="2170800" cy="2170800"/>
          </a:xfrm>
          <a:prstGeom prst="rect">
            <a:avLst/>
          </a:prstGeom>
          <a:ln>
            <a:noFill/>
          </a:ln>
        </p:spPr>
      </p:pic>
      <p:pic>
        <p:nvPicPr>
          <p:cNvPr id="878" name="Picture 4" descr=""/>
          <p:cNvPicPr/>
          <p:nvPr/>
        </p:nvPicPr>
        <p:blipFill>
          <a:blip r:embed="rId2"/>
          <a:stretch/>
        </p:blipFill>
        <p:spPr>
          <a:xfrm>
            <a:off x="6064560" y="2284560"/>
            <a:ext cx="1891440" cy="1891440"/>
          </a:xfrm>
          <a:prstGeom prst="rect">
            <a:avLst/>
          </a:prstGeom>
          <a:ln>
            <a:noFill/>
          </a:ln>
        </p:spPr>
      </p:pic>
      <p:sp>
        <p:nvSpPr>
          <p:cNvPr id="879" name="CustomShape 5"/>
          <p:cNvSpPr/>
          <p:nvPr/>
        </p:nvSpPr>
        <p:spPr>
          <a:xfrm>
            <a:off x="399960" y="116640"/>
            <a:ext cx="7772040" cy="10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</a:rPr>
              <a:t>Développement durable : Une vision partagée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extShape 1"/>
          <p:cNvSpPr txBox="1"/>
          <p:nvPr/>
        </p:nvSpPr>
        <p:spPr>
          <a:xfrm>
            <a:off x="324000" y="6237360"/>
            <a:ext cx="5029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E745F8F7-16E6-46EA-A77B-9AFFF2767EF9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881" name="TextShape 2"/>
          <p:cNvSpPr txBox="1"/>
          <p:nvPr/>
        </p:nvSpPr>
        <p:spPr>
          <a:xfrm>
            <a:off x="0" y="-471600"/>
            <a:ext cx="7772040" cy="20412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b0f0"/>
                </a:solidFill>
                <a:latin typeface="Arial"/>
              </a:rPr>
              <a:t>SOLVAY Pont de Claix : une expertise</a:t>
            </a:r>
            <a:endParaRPr b="0" lang="en-GB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82" name="Picture 2" descr=""/>
          <p:cNvPicPr/>
          <p:nvPr/>
        </p:nvPicPr>
        <p:blipFill>
          <a:blip r:embed="rId1"/>
          <a:stretch/>
        </p:blipFill>
        <p:spPr>
          <a:xfrm>
            <a:off x="467640" y="927720"/>
            <a:ext cx="3491640" cy="4430880"/>
          </a:xfrm>
          <a:prstGeom prst="rect">
            <a:avLst/>
          </a:prstGeom>
          <a:ln>
            <a:noFill/>
          </a:ln>
        </p:spPr>
      </p:pic>
      <p:pic>
        <p:nvPicPr>
          <p:cNvPr id="883" name="Picture 3" descr=""/>
          <p:cNvPicPr/>
          <p:nvPr/>
        </p:nvPicPr>
        <p:blipFill>
          <a:blip r:embed="rId2"/>
          <a:stretch/>
        </p:blipFill>
        <p:spPr>
          <a:xfrm>
            <a:off x="4716000" y="1276560"/>
            <a:ext cx="3168000" cy="2509560"/>
          </a:xfrm>
          <a:prstGeom prst="rect">
            <a:avLst/>
          </a:prstGeom>
          <a:ln>
            <a:noFill/>
          </a:ln>
        </p:spPr>
      </p:pic>
      <p:sp>
        <p:nvSpPr>
          <p:cNvPr id="884" name="CustomShape 3"/>
          <p:cNvSpPr/>
          <p:nvPr/>
        </p:nvSpPr>
        <p:spPr>
          <a:xfrm>
            <a:off x="218880" y="5358960"/>
            <a:ext cx="898992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f0"/>
                </a:solidFill>
                <a:latin typeface="Arial"/>
              </a:rPr>
              <a:t>Un site industriel au cœur de la ville : une histoire avec Pont de </a:t>
            </a:r>
            <a:r>
              <a:rPr b="1" lang="fr-FR" sz="2400" spc="-1" strike="noStrike">
                <a:solidFill>
                  <a:srgbClr val="00b0f0"/>
                </a:solidFill>
                <a:latin typeface="Calibri"/>
              </a:rPr>
              <a:t>C</a:t>
            </a:r>
            <a:r>
              <a:rPr b="1" lang="fr-FR" sz="1800" spc="-1" strike="noStrike">
                <a:solidFill>
                  <a:srgbClr val="00b0f0"/>
                </a:solidFill>
                <a:latin typeface="Arial"/>
              </a:rPr>
              <a:t>laix et Grenoble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85" name="CustomShape 4"/>
          <p:cNvSpPr/>
          <p:nvPr/>
        </p:nvSpPr>
        <p:spPr>
          <a:xfrm>
            <a:off x="3804480" y="3782880"/>
            <a:ext cx="5377680" cy="1371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f0"/>
                </a:solidFill>
                <a:latin typeface="Arial"/>
              </a:rPr>
              <a:t>Une activité de production d’électricité et vapeur</a:t>
            </a:r>
            <a:endParaRPr b="0" lang="fr-FR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b="1" lang="fr-FR" sz="2400" spc="-1" strike="noStrike">
                <a:solidFill>
                  <a:srgbClr val="00b0f0"/>
                </a:solidFill>
                <a:latin typeface="Calibri"/>
              </a:rPr>
              <a:t>3 turbines : 75 </a:t>
            </a:r>
            <a:r>
              <a:rPr b="1" lang="fr-FR" sz="1800" spc="-1" strike="noStrike">
                <a:solidFill>
                  <a:srgbClr val="00b0f0"/>
                </a:solidFill>
                <a:latin typeface="Arial"/>
              </a:rPr>
              <a:t>MW</a:t>
            </a:r>
            <a:endParaRPr b="0" lang="fr-FR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b="1" lang="fr-FR" sz="2400" spc="-1" strike="noStrike">
                <a:solidFill>
                  <a:srgbClr val="00b0f0"/>
                </a:solidFill>
                <a:latin typeface="Calibri"/>
              </a:rPr>
              <a:t>Capacité : 260 t/h</a:t>
            </a:r>
            <a:endParaRPr b="0" lang="fr-FR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00b0f0"/>
                </a:solidFill>
                <a:latin typeface="Arial"/>
              </a:rPr>
              <a:t>Un savoir-faire : Peak – Off peak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extShape 1"/>
          <p:cNvSpPr txBox="1"/>
          <p:nvPr/>
        </p:nvSpPr>
        <p:spPr>
          <a:xfrm>
            <a:off x="324000" y="6237360"/>
            <a:ext cx="5029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7CCF697A-528A-4BFF-87B7-BB2019D16E4F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887" name="TextShape 2"/>
          <p:cNvSpPr txBox="1"/>
          <p:nvPr/>
        </p:nvSpPr>
        <p:spPr>
          <a:xfrm>
            <a:off x="0" y="-471600"/>
            <a:ext cx="7772040" cy="20412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b0f0"/>
                </a:solidFill>
                <a:latin typeface="Arial"/>
              </a:rPr>
              <a:t>Un réseau de chauffage qui irrigue la ville</a:t>
            </a:r>
            <a:endParaRPr b="0" lang="en-GB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8" name="CustomShape 3"/>
          <p:cNvSpPr/>
          <p:nvPr/>
        </p:nvSpPr>
        <p:spPr>
          <a:xfrm>
            <a:off x="693000" y="1691640"/>
            <a:ext cx="7632360" cy="439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9" name="CustomShape 4"/>
          <p:cNvSpPr/>
          <p:nvPr/>
        </p:nvSpPr>
        <p:spPr>
          <a:xfrm>
            <a:off x="4511520" y="1700640"/>
            <a:ext cx="4070160" cy="70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</a:rPr>
              <a:t>CCIAG : second réseau en France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</a:rPr>
              <a:t>qui maille le territoire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90" name="CustomShape 5"/>
          <p:cNvSpPr/>
          <p:nvPr/>
        </p:nvSpPr>
        <p:spPr>
          <a:xfrm>
            <a:off x="4647240" y="3213000"/>
            <a:ext cx="4094640" cy="70164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Une combinaison de source d’énergie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du renouvelable jusqu’au fioul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891" name="Picture 3" descr=""/>
          <p:cNvPicPr/>
          <p:nvPr/>
        </p:nvPicPr>
        <p:blipFill>
          <a:blip r:embed="rId1"/>
          <a:stretch/>
        </p:blipFill>
        <p:spPr>
          <a:xfrm>
            <a:off x="241560" y="950760"/>
            <a:ext cx="3924000" cy="5552640"/>
          </a:xfrm>
          <a:prstGeom prst="rect">
            <a:avLst/>
          </a:prstGeom>
          <a:ln>
            <a:noFill/>
          </a:ln>
        </p:spPr>
      </p:pic>
      <p:pic>
        <p:nvPicPr>
          <p:cNvPr id="892" name="Picture 5" descr=""/>
          <p:cNvPicPr/>
          <p:nvPr/>
        </p:nvPicPr>
        <p:blipFill>
          <a:blip r:embed="rId2"/>
          <a:stretch/>
        </p:blipFill>
        <p:spPr>
          <a:xfrm>
            <a:off x="5220000" y="4149000"/>
            <a:ext cx="2418840" cy="171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TextShape 1"/>
          <p:cNvSpPr txBox="1"/>
          <p:nvPr/>
        </p:nvSpPr>
        <p:spPr>
          <a:xfrm>
            <a:off x="324000" y="6237360"/>
            <a:ext cx="5029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A8C5A4F1-0C93-46F0-94B8-4D3ED0894F3A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894" name="TextShape 2"/>
          <p:cNvSpPr txBox="1"/>
          <p:nvPr/>
        </p:nvSpPr>
        <p:spPr>
          <a:xfrm>
            <a:off x="0" y="-471600"/>
            <a:ext cx="7772040" cy="20412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b0f0"/>
                </a:solidFill>
                <a:latin typeface="Arial"/>
              </a:rPr>
              <a:t>Des acteurs aux besoins complémentaires</a:t>
            </a:r>
            <a:endParaRPr b="0" lang="en-GB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5" name="CustomShape 3"/>
          <p:cNvSpPr/>
          <p:nvPr/>
        </p:nvSpPr>
        <p:spPr>
          <a:xfrm>
            <a:off x="683640" y="1700640"/>
            <a:ext cx="7632360" cy="439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4"/>
          <p:cNvSpPr/>
          <p:nvPr/>
        </p:nvSpPr>
        <p:spPr>
          <a:xfrm>
            <a:off x="3929760" y="1268640"/>
            <a:ext cx="4993920" cy="1921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 marL="343080" indent="-342720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b0f0"/>
                </a:solidFill>
                <a:latin typeface="Arial"/>
              </a:rPr>
              <a:t>Un soutien au réseau électrique national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b0f0"/>
                </a:solidFill>
                <a:latin typeface="Arial"/>
              </a:rPr>
              <a:t>limité par des débouchés v</a:t>
            </a:r>
            <a:r>
              <a:rPr b="0" lang="fr-FR" sz="2000" spc="-1" strike="noStrike">
                <a:solidFill>
                  <a:srgbClr val="00b0f0"/>
                </a:solidFill>
                <a:latin typeface="Calibri"/>
              </a:rPr>
              <a:t>apeur insuffisants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b0f0"/>
                </a:solidFill>
                <a:latin typeface="Calibri"/>
              </a:rPr>
              <a:t>Des outils de production surcapacitaires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b0f0"/>
                </a:solidFill>
                <a:latin typeface="Arial"/>
              </a:rPr>
              <a:t>Une capacité limitée à brûler l’H2 fatal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897" name="Picture 2" descr=""/>
          <p:cNvPicPr/>
          <p:nvPr/>
        </p:nvPicPr>
        <p:blipFill>
          <a:blip r:embed="rId1"/>
          <a:stretch/>
        </p:blipFill>
        <p:spPr>
          <a:xfrm>
            <a:off x="323640" y="1161720"/>
            <a:ext cx="3240000" cy="2160000"/>
          </a:xfrm>
          <a:prstGeom prst="rect">
            <a:avLst/>
          </a:prstGeom>
          <a:ln>
            <a:noFill/>
          </a:ln>
        </p:spPr>
      </p:pic>
      <p:sp>
        <p:nvSpPr>
          <p:cNvPr id="898" name="CustomShape 5"/>
          <p:cNvSpPr/>
          <p:nvPr/>
        </p:nvSpPr>
        <p:spPr>
          <a:xfrm>
            <a:off x="231120" y="4077000"/>
            <a:ext cx="4855320" cy="253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</a:rPr>
              <a:t>Des pics de consommation couverts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au fioul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Une chaleur renouvelable non valorisée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(UIOM)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</a:rPr>
              <a:t>Des besoins d’extension vers le sud de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</a:rPr>
              <a:t>l’agglomération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899" name="Picture 4" descr=""/>
          <p:cNvPicPr/>
          <p:nvPr/>
        </p:nvPicPr>
        <p:blipFill>
          <a:blip r:embed="rId2"/>
          <a:stretch/>
        </p:blipFill>
        <p:spPr>
          <a:xfrm>
            <a:off x="5436000" y="3897000"/>
            <a:ext cx="3004920" cy="240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TextShape 1"/>
          <p:cNvSpPr txBox="1"/>
          <p:nvPr/>
        </p:nvSpPr>
        <p:spPr>
          <a:xfrm>
            <a:off x="324000" y="6237360"/>
            <a:ext cx="5029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5A3E9581-37C7-4BCF-B5A0-38E3574893B7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901" name="TextShape 2"/>
          <p:cNvSpPr txBox="1"/>
          <p:nvPr/>
        </p:nvSpPr>
        <p:spPr>
          <a:xfrm>
            <a:off x="0" y="-471600"/>
            <a:ext cx="7772040" cy="20412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e1d43a"/>
                </a:solidFill>
                <a:latin typeface="Arial"/>
              </a:rPr>
              <a:t>Les clés du succès</a:t>
            </a:r>
            <a:endParaRPr b="0" lang="en-GB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02" name="CustomShape 3"/>
          <p:cNvSpPr/>
          <p:nvPr/>
        </p:nvSpPr>
        <p:spPr>
          <a:xfrm>
            <a:off x="683640" y="1700640"/>
            <a:ext cx="7632360" cy="439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CustomShape 4"/>
          <p:cNvSpPr/>
          <p:nvPr/>
        </p:nvSpPr>
        <p:spPr>
          <a:xfrm>
            <a:off x="2755080" y="2000880"/>
            <a:ext cx="2937960" cy="70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f0"/>
                </a:solidFill>
                <a:latin typeface="Calibri"/>
              </a:rPr>
              <a:t>Les obstacles à surmonter 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pic>
        <p:nvPicPr>
          <p:cNvPr id="904" name="Picture 2" descr=""/>
          <p:cNvPicPr/>
          <p:nvPr/>
        </p:nvPicPr>
        <p:blipFill>
          <a:blip r:embed="rId1"/>
          <a:stretch/>
        </p:blipFill>
        <p:spPr>
          <a:xfrm>
            <a:off x="107640" y="1330200"/>
            <a:ext cx="2419920" cy="1814760"/>
          </a:xfrm>
          <a:prstGeom prst="rect">
            <a:avLst/>
          </a:prstGeom>
          <a:ln>
            <a:noFill/>
          </a:ln>
        </p:spPr>
      </p:pic>
      <p:sp>
        <p:nvSpPr>
          <p:cNvPr id="905" name="CustomShape 5"/>
          <p:cNvSpPr/>
          <p:nvPr/>
        </p:nvSpPr>
        <p:spPr>
          <a:xfrm flipV="1">
            <a:off x="5830920" y="1771920"/>
            <a:ext cx="1549080" cy="40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92d050"/>
            </a:solidFill>
            <a:bevel/>
            <a:tailEnd len="med" type="triangle" w="med"/>
          </a:ln>
          <a:effectLst>
            <a:outerShdw blurRad="381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6" name="CustomShape 6"/>
          <p:cNvSpPr/>
          <p:nvPr/>
        </p:nvSpPr>
        <p:spPr>
          <a:xfrm>
            <a:off x="7521480" y="1514160"/>
            <a:ext cx="1526760" cy="1616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b0f0"/>
                </a:solidFill>
                <a:latin typeface="Arial"/>
              </a:rPr>
              <a:t>Techniques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b0f0"/>
                </a:solidFill>
                <a:latin typeface="Calibri"/>
              </a:rPr>
              <a:t>Economiques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b0f0"/>
                </a:solidFill>
                <a:latin typeface="Calibri"/>
              </a:rPr>
              <a:t>Administratifs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b0f0"/>
                </a:solidFill>
                <a:latin typeface="Calibri"/>
              </a:rPr>
              <a:t>Alignement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907" name="CustomShape 7"/>
          <p:cNvSpPr/>
          <p:nvPr/>
        </p:nvSpPr>
        <p:spPr>
          <a:xfrm flipV="1">
            <a:off x="5830920" y="2060280"/>
            <a:ext cx="1549080" cy="11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c000"/>
            </a:solidFill>
            <a:bevel/>
            <a:tailEnd len="med" type="triangle" w="med"/>
          </a:ln>
          <a:effectLst>
            <a:outerShdw blurRad="381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8" name="CustomShape 8"/>
          <p:cNvSpPr/>
          <p:nvPr/>
        </p:nvSpPr>
        <p:spPr>
          <a:xfrm>
            <a:off x="5830920" y="2226960"/>
            <a:ext cx="1549080" cy="10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c000"/>
            </a:solidFill>
            <a:bevel/>
            <a:tailEnd len="med" type="triangle" w="med"/>
          </a:ln>
          <a:effectLst>
            <a:outerShdw blurRad="381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9" name="CustomShape 9"/>
          <p:cNvSpPr/>
          <p:nvPr/>
        </p:nvSpPr>
        <p:spPr>
          <a:xfrm>
            <a:off x="5830920" y="2226960"/>
            <a:ext cx="1549080" cy="409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bevel/>
            <a:tailEnd len="med" type="triangle" w="med"/>
          </a:ln>
          <a:effectLst>
            <a:outerShdw blurRad="381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910" name="Picture 6" descr=""/>
          <p:cNvPicPr/>
          <p:nvPr/>
        </p:nvPicPr>
        <p:blipFill>
          <a:blip r:embed="rId2"/>
          <a:stretch/>
        </p:blipFill>
        <p:spPr>
          <a:xfrm>
            <a:off x="7236360" y="5241960"/>
            <a:ext cx="1427040" cy="1427040"/>
          </a:xfrm>
          <a:prstGeom prst="rect">
            <a:avLst/>
          </a:prstGeom>
          <a:ln>
            <a:noFill/>
          </a:ln>
        </p:spPr>
      </p:pic>
      <p:pic>
        <p:nvPicPr>
          <p:cNvPr id="911" name="Picture 7" descr=""/>
          <p:cNvPicPr/>
          <p:nvPr/>
        </p:nvPicPr>
        <p:blipFill>
          <a:blip r:embed="rId3"/>
          <a:stretch/>
        </p:blipFill>
        <p:spPr>
          <a:xfrm>
            <a:off x="323640" y="3742920"/>
            <a:ext cx="2760120" cy="874080"/>
          </a:xfrm>
          <a:prstGeom prst="rect">
            <a:avLst/>
          </a:prstGeom>
          <a:ln>
            <a:noFill/>
          </a:ln>
        </p:spPr>
      </p:pic>
      <p:pic>
        <p:nvPicPr>
          <p:cNvPr id="912" name="Picture 9" descr=""/>
          <p:cNvPicPr/>
          <p:nvPr/>
        </p:nvPicPr>
        <p:blipFill>
          <a:blip r:embed="rId4"/>
          <a:stretch/>
        </p:blipFill>
        <p:spPr>
          <a:xfrm>
            <a:off x="6998040" y="3069000"/>
            <a:ext cx="2110320" cy="2110320"/>
          </a:xfrm>
          <a:prstGeom prst="rect">
            <a:avLst/>
          </a:prstGeom>
          <a:ln>
            <a:noFill/>
          </a:ln>
        </p:spPr>
      </p:pic>
      <p:pic>
        <p:nvPicPr>
          <p:cNvPr id="913" name="Picture 10" descr=""/>
          <p:cNvPicPr/>
          <p:nvPr/>
        </p:nvPicPr>
        <p:blipFill>
          <a:blip r:embed="rId5"/>
          <a:stretch/>
        </p:blipFill>
        <p:spPr>
          <a:xfrm>
            <a:off x="683640" y="5045040"/>
            <a:ext cx="1870200" cy="1582200"/>
          </a:xfrm>
          <a:prstGeom prst="rect">
            <a:avLst/>
          </a:prstGeom>
          <a:ln>
            <a:noFill/>
          </a:ln>
        </p:spPr>
      </p:pic>
      <p:sp>
        <p:nvSpPr>
          <p:cNvPr id="914" name="CustomShape 10"/>
          <p:cNvSpPr/>
          <p:nvPr/>
        </p:nvSpPr>
        <p:spPr>
          <a:xfrm>
            <a:off x="2583000" y="4581000"/>
            <a:ext cx="4609800" cy="70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f0"/>
                </a:solidFill>
                <a:latin typeface="Calibri"/>
              </a:rPr>
              <a:t>Une réponse : un partenariat public/privé 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915" name="CustomShape 11"/>
          <p:cNvSpPr/>
          <p:nvPr/>
        </p:nvSpPr>
        <p:spPr>
          <a:xfrm>
            <a:off x="1979640" y="4374720"/>
            <a:ext cx="5616360" cy="914040"/>
          </a:xfrm>
          <a:prstGeom prst="ellipse">
            <a:avLst/>
          </a:prstGeom>
          <a:noFill/>
          <a:ln w="25560">
            <a:solidFill>
              <a:srgbClr val="4f81bd"/>
            </a:solidFill>
            <a:bevel/>
          </a:ln>
          <a:effectLst>
            <a:outerShdw blurRad="381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916" name="Picture 2" descr=""/>
          <p:cNvPicPr/>
          <p:nvPr/>
        </p:nvPicPr>
        <p:blipFill>
          <a:blip r:embed="rId6"/>
          <a:stretch/>
        </p:blipFill>
        <p:spPr>
          <a:xfrm>
            <a:off x="3708000" y="5805360"/>
            <a:ext cx="2178720" cy="42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extShape 1"/>
          <p:cNvSpPr txBox="1"/>
          <p:nvPr/>
        </p:nvSpPr>
        <p:spPr>
          <a:xfrm>
            <a:off x="-324720" y="-471600"/>
            <a:ext cx="7772040" cy="20412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b0f0"/>
                </a:solidFill>
                <a:latin typeface="Arial"/>
              </a:rPr>
              <a:t>La concrétisation d’un projet</a:t>
            </a:r>
            <a:endParaRPr b="0" lang="en-GB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18" name="CustomShape 2"/>
          <p:cNvSpPr/>
          <p:nvPr/>
        </p:nvSpPr>
        <p:spPr>
          <a:xfrm>
            <a:off x="683640" y="1700640"/>
            <a:ext cx="7632360" cy="439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9" name="TextShape 3"/>
          <p:cNvSpPr txBox="1"/>
          <p:nvPr/>
        </p:nvSpPr>
        <p:spPr>
          <a:xfrm>
            <a:off x="324000" y="6237360"/>
            <a:ext cx="5029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38104950-02B6-4212-936B-77F6B7165C7A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pic>
        <p:nvPicPr>
          <p:cNvPr id="920" name="Picture 2" descr=""/>
          <p:cNvPicPr/>
          <p:nvPr/>
        </p:nvPicPr>
        <p:blipFill>
          <a:blip r:embed="rId1"/>
          <a:stretch/>
        </p:blipFill>
        <p:spPr>
          <a:xfrm>
            <a:off x="216000" y="1372680"/>
            <a:ext cx="8532000" cy="4527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extShape 1"/>
          <p:cNvSpPr txBox="1"/>
          <p:nvPr/>
        </p:nvSpPr>
        <p:spPr>
          <a:xfrm>
            <a:off x="6588360" y="6453360"/>
            <a:ext cx="2133360" cy="2638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2E05AAB3-2D30-4F37-ABEF-CA864DCDD4CB}" type="slidenum">
              <a:rPr b="0" lang="fr-FR" sz="240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2400" spc="-1" strike="noStrike">
              <a:latin typeface="Times New Roman"/>
            </a:endParaRPr>
          </a:p>
        </p:txBody>
      </p:sp>
      <p:sp>
        <p:nvSpPr>
          <p:cNvPr id="922" name="TextShape 2"/>
          <p:cNvSpPr txBox="1"/>
          <p:nvPr/>
        </p:nvSpPr>
        <p:spPr>
          <a:xfrm>
            <a:off x="0" y="-471600"/>
            <a:ext cx="7772040" cy="20412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b0f0"/>
                </a:solidFill>
                <a:latin typeface="Arial"/>
              </a:rPr>
              <a:t>Un nouveau modèle d’économie circulaire</a:t>
            </a:r>
            <a:endParaRPr b="0" lang="en-GB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3" name="CustomShape 3"/>
          <p:cNvSpPr/>
          <p:nvPr/>
        </p:nvSpPr>
        <p:spPr>
          <a:xfrm>
            <a:off x="726480" y="1687680"/>
            <a:ext cx="7632360" cy="439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24" name="Group 4"/>
          <p:cNvGrpSpPr/>
          <p:nvPr/>
        </p:nvGrpSpPr>
        <p:grpSpPr>
          <a:xfrm>
            <a:off x="195840" y="1556640"/>
            <a:ext cx="6948360" cy="1006560"/>
            <a:chOff x="195840" y="1556640"/>
            <a:chExt cx="6948360" cy="1006560"/>
          </a:xfrm>
        </p:grpSpPr>
        <p:sp>
          <p:nvSpPr>
            <p:cNvPr id="925" name="CustomShape 5"/>
            <p:cNvSpPr/>
            <p:nvPr/>
          </p:nvSpPr>
          <p:spPr>
            <a:xfrm>
              <a:off x="195840" y="1838520"/>
              <a:ext cx="4565520" cy="701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>
              <a:spAutoFit/>
            </a:bodyPr>
            <a:p>
              <a:pPr marL="343080" indent="-342720">
                <a:lnSpc>
                  <a:spcPct val="100000"/>
                </a:lnSpc>
                <a:buClr>
                  <a:srgbClr val="00b0f0"/>
                </a:buClr>
                <a:buFont typeface="Arial"/>
                <a:buChar char="•"/>
              </a:pPr>
              <a:r>
                <a:rPr b="0" lang="fr-FR" sz="2000" spc="-1" strike="noStrike">
                  <a:solidFill>
                    <a:srgbClr val="00b0f0"/>
                  </a:solidFill>
                  <a:latin typeface="Arial"/>
                </a:rPr>
                <a:t>Intégration de l’industrie dans la cité </a:t>
              </a:r>
              <a:endParaRPr b="0" lang="fr-F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fr-FR" sz="2000" spc="-1" strike="noStrike">
                <a:latin typeface="Arial"/>
              </a:endParaRPr>
            </a:p>
          </p:txBody>
        </p:sp>
        <p:sp>
          <p:nvSpPr>
            <p:cNvPr id="926" name="CustomShape 6"/>
            <p:cNvSpPr/>
            <p:nvPr/>
          </p:nvSpPr>
          <p:spPr>
            <a:xfrm flipV="1">
              <a:off x="4736520" y="1443240"/>
              <a:ext cx="1347120" cy="323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b0f0"/>
              </a:solidFill>
              <a:bevel/>
              <a:tailEnd len="med" type="triangle" w="med"/>
            </a:ln>
            <a:effectLst>
              <a:outerShdw blurRad="381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927" name="CustomShape 7"/>
            <p:cNvSpPr/>
            <p:nvPr/>
          </p:nvSpPr>
          <p:spPr>
            <a:xfrm>
              <a:off x="6231600" y="1556640"/>
              <a:ext cx="912600" cy="10065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00b0f0"/>
                  </a:solidFill>
                  <a:latin typeface="Arial"/>
                </a:rPr>
                <a:t>Activité</a:t>
              </a:r>
              <a:endParaRPr b="0" lang="fr-F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00b0f0"/>
                  </a:solidFill>
                  <a:latin typeface="Calibri"/>
                </a:rPr>
                <a:t>Emploi</a:t>
              </a:r>
              <a:endParaRPr b="0" lang="fr-F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00b0f0"/>
                  </a:solidFill>
                  <a:latin typeface="Calibri"/>
                </a:rPr>
                <a:t>Image</a:t>
              </a:r>
              <a:endParaRPr b="0" lang="fr-FR" sz="2000" spc="-1" strike="noStrike">
                <a:latin typeface="Arial"/>
              </a:endParaRPr>
            </a:p>
          </p:txBody>
        </p:sp>
        <p:sp>
          <p:nvSpPr>
            <p:cNvPr id="928" name="CustomShape 8"/>
            <p:cNvSpPr/>
            <p:nvPr/>
          </p:nvSpPr>
          <p:spPr>
            <a:xfrm flipV="1">
              <a:off x="4890960" y="2039400"/>
              <a:ext cx="1192680" cy="25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b0f0"/>
              </a:solidFill>
              <a:bevel/>
              <a:tailEnd len="med" type="triangle" w="med"/>
            </a:ln>
            <a:effectLst>
              <a:outerShdw blurRad="381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929" name="CustomShape 9"/>
            <p:cNvSpPr/>
            <p:nvPr/>
          </p:nvSpPr>
          <p:spPr>
            <a:xfrm>
              <a:off x="4736520" y="2107800"/>
              <a:ext cx="1347120" cy="234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b0f0"/>
              </a:solidFill>
              <a:bevel/>
              <a:tailEnd len="med" type="triangle" w="med"/>
            </a:ln>
            <a:effectLst>
              <a:outerShdw blurRad="381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30" name="CustomShape 10"/>
          <p:cNvSpPr/>
          <p:nvPr/>
        </p:nvSpPr>
        <p:spPr>
          <a:xfrm>
            <a:off x="189720" y="4593240"/>
            <a:ext cx="4882680" cy="70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 marL="343080" indent="-342720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b0f0"/>
                </a:solidFill>
                <a:latin typeface="Calibri"/>
              </a:rPr>
              <a:t>V</a:t>
            </a:r>
            <a:r>
              <a:rPr b="0" lang="fr-FR" sz="2000" spc="-1" strike="noStrike">
                <a:solidFill>
                  <a:srgbClr val="00b0f0"/>
                </a:solidFill>
                <a:latin typeface="Arial"/>
              </a:rPr>
              <a:t>ers un modèle d’urbanisation globale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pic>
        <p:nvPicPr>
          <p:cNvPr id="931" name="Picture 3" descr=""/>
          <p:cNvPicPr/>
          <p:nvPr/>
        </p:nvPicPr>
        <p:blipFill>
          <a:blip r:embed="rId1"/>
          <a:stretch/>
        </p:blipFill>
        <p:spPr>
          <a:xfrm>
            <a:off x="2411640" y="2687040"/>
            <a:ext cx="4044240" cy="1677600"/>
          </a:xfrm>
          <a:prstGeom prst="rect">
            <a:avLst/>
          </a:prstGeom>
          <a:ln>
            <a:noFill/>
          </a:ln>
        </p:spPr>
      </p:pic>
      <p:grpSp>
        <p:nvGrpSpPr>
          <p:cNvPr id="932" name="Group 11"/>
          <p:cNvGrpSpPr/>
          <p:nvPr/>
        </p:nvGrpSpPr>
        <p:grpSpPr>
          <a:xfrm>
            <a:off x="1768680" y="5221800"/>
            <a:ext cx="7145640" cy="1009440"/>
            <a:chOff x="1768680" y="5221800"/>
            <a:chExt cx="7145640" cy="1009440"/>
          </a:xfrm>
        </p:grpSpPr>
        <p:sp>
          <p:nvSpPr>
            <p:cNvPr id="933" name="CustomShape 12"/>
            <p:cNvSpPr/>
            <p:nvPr/>
          </p:nvSpPr>
          <p:spPr>
            <a:xfrm>
              <a:off x="1768680" y="5529600"/>
              <a:ext cx="1665360" cy="701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>
              <a:spAutoFit/>
            </a:bodyPr>
            <a:p>
              <a:pPr marL="343080" indent="-342720">
                <a:lnSpc>
                  <a:spcPct val="100000"/>
                </a:lnSpc>
                <a:buClr>
                  <a:srgbClr val="00b0f0"/>
                </a:buClr>
                <a:buFont typeface="Arial"/>
                <a:buChar char="•"/>
              </a:pPr>
              <a:r>
                <a:rPr b="0" lang="fr-FR" sz="2000" spc="-1" strike="noStrike">
                  <a:solidFill>
                    <a:srgbClr val="00b0f0"/>
                  </a:solidFill>
                  <a:latin typeface="Arial"/>
                </a:rPr>
                <a:t>Smart Grid</a:t>
              </a:r>
              <a:endParaRPr b="0" lang="fr-F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fr-FR" sz="2000" spc="-1" strike="noStrike">
                <a:latin typeface="Arial"/>
              </a:endParaRPr>
            </a:p>
          </p:txBody>
        </p:sp>
        <p:sp>
          <p:nvSpPr>
            <p:cNvPr id="934" name="CustomShape 13"/>
            <p:cNvSpPr/>
            <p:nvPr/>
          </p:nvSpPr>
          <p:spPr>
            <a:xfrm flipV="1">
              <a:off x="3523320" y="5108040"/>
              <a:ext cx="1347120" cy="323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b0f0"/>
              </a:solidFill>
              <a:bevel/>
              <a:tailEnd len="med" type="triangle" w="med"/>
            </a:ln>
            <a:effectLst>
              <a:outerShdw blurRad="381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CustomShape 14"/>
            <p:cNvSpPr/>
            <p:nvPr/>
          </p:nvSpPr>
          <p:spPr>
            <a:xfrm>
              <a:off x="5209920" y="5221800"/>
              <a:ext cx="3704400" cy="10065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00b0f0"/>
                  </a:solidFill>
                  <a:latin typeface="Calibri"/>
                </a:rPr>
                <a:t>Pilotage des réseaux</a:t>
              </a:r>
              <a:endParaRPr b="0" lang="fr-F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00b0f0"/>
                  </a:solidFill>
                  <a:latin typeface="Calibri"/>
                </a:rPr>
                <a:t>Capacité de stockage/d’effacement</a:t>
              </a:r>
              <a:endParaRPr b="0" lang="fr-F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00b0f0"/>
                  </a:solidFill>
                  <a:latin typeface="Calibri"/>
                </a:rPr>
                <a:t>Outils de production</a:t>
              </a:r>
              <a:endParaRPr b="0" lang="fr-FR" sz="2000" spc="-1" strike="noStrike">
                <a:latin typeface="Arial"/>
              </a:endParaRPr>
            </a:p>
          </p:txBody>
        </p:sp>
        <p:sp>
          <p:nvSpPr>
            <p:cNvPr id="936" name="CustomShape 15"/>
            <p:cNvSpPr/>
            <p:nvPr/>
          </p:nvSpPr>
          <p:spPr>
            <a:xfrm flipV="1">
              <a:off x="3677760" y="5704200"/>
              <a:ext cx="1192680" cy="25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b0f0"/>
              </a:solidFill>
              <a:bevel/>
              <a:tailEnd len="med" type="triangle" w="med"/>
            </a:ln>
            <a:effectLst>
              <a:outerShdw blurRad="381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CustomShape 16"/>
            <p:cNvSpPr/>
            <p:nvPr/>
          </p:nvSpPr>
          <p:spPr>
            <a:xfrm>
              <a:off x="3523320" y="5772600"/>
              <a:ext cx="1347120" cy="234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b0f0"/>
              </a:solidFill>
              <a:bevel/>
              <a:tailEnd len="med" type="triangle" w="med"/>
            </a:ln>
            <a:effectLst>
              <a:outerShdw blurRad="381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7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8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CustomShape 4"/>
          <p:cNvSpPr/>
          <p:nvPr/>
        </p:nvSpPr>
        <p:spPr>
          <a:xfrm>
            <a:off x="714240" y="42876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SPPPI 2.0 : Quelles opportunités numériques pour les SPPPI ?</a:t>
            </a:r>
            <a:endParaRPr b="0" lang="fr-F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70" name="CustomShape 5"/>
          <p:cNvSpPr/>
          <p:nvPr/>
        </p:nvSpPr>
        <p:spPr>
          <a:xfrm>
            <a:off x="500040" y="335772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Guillaume </a:t>
            </a:r>
            <a:r>
              <a:rPr b="1" lang="fr-FR" sz="3200" spc="-1" strike="noStrike" cap="all">
                <a:solidFill>
                  <a:srgbClr val="000000"/>
                </a:solidFill>
                <a:latin typeface="Calibri"/>
                <a:ea typeface="ヒラギノ角ゴ Pro W3"/>
              </a:rPr>
              <a:t>Brejassou</a:t>
            </a:r>
            <a:r>
              <a:rPr b="0" lang="fr-FR" sz="3200" spc="-1" strike="noStrike" cap="all">
                <a:solidFill>
                  <a:srgbClr val="000000"/>
                </a:solidFill>
                <a:latin typeface="Calibri"/>
                <a:ea typeface="ヒラギノ角ゴ Pro W3"/>
              </a:rPr>
              <a:t>, 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animateur du SPIRAL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Retours sur la campagne Risques Industriels Majeurs en Auvergne-Rhône-Alpes et la présence sur les réseaux sociaux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771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CustomShape 1"/>
          <p:cNvSpPr/>
          <p:nvPr/>
        </p:nvSpPr>
        <p:spPr>
          <a:xfrm>
            <a:off x="0" y="0"/>
            <a:ext cx="4248000" cy="2879640"/>
          </a:xfrm>
          <a:prstGeom prst="rect">
            <a:avLst/>
          </a:prstGeom>
          <a:solidFill>
            <a:srgbClr val="d9d9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9" name="TextShape 2"/>
          <p:cNvSpPr txBox="1"/>
          <p:nvPr/>
        </p:nvSpPr>
        <p:spPr>
          <a:xfrm>
            <a:off x="324000" y="6237360"/>
            <a:ext cx="5029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401500D0-BC6C-4559-AA00-2C5EEEF63AEC}" type="slidenum">
              <a:rPr b="0" lang="fr-FR" sz="1800" spc="-1" strike="noStrike">
                <a:solidFill>
                  <a:srgbClr val="000000"/>
                </a:solidFill>
                <a:latin typeface="Arial"/>
              </a:rPr>
              <a:t>&lt;numéro&gt;</a:t>
            </a:fld>
            <a:endParaRPr b="0" lang="fr-FR" sz="1800" spc="-1" strike="noStrike">
              <a:latin typeface="Times New Roman"/>
            </a:endParaRPr>
          </a:p>
        </p:txBody>
      </p:sp>
      <p:sp>
        <p:nvSpPr>
          <p:cNvPr id="940" name="TextShape 3"/>
          <p:cNvSpPr txBox="1"/>
          <p:nvPr/>
        </p:nvSpPr>
        <p:spPr>
          <a:xfrm>
            <a:off x="468360" y="209520"/>
            <a:ext cx="7056000" cy="510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n-GB" sz="3200" spc="-1" strike="noStrike">
                <a:solidFill>
                  <a:srgbClr val="ffffff"/>
                </a:solidFill>
                <a:latin typeface="Arial"/>
              </a:rPr>
              <a:t>2012-2015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41" name="CustomShape 4"/>
          <p:cNvSpPr/>
          <p:nvPr/>
        </p:nvSpPr>
        <p:spPr>
          <a:xfrm>
            <a:off x="2483640" y="2869560"/>
            <a:ext cx="6186240" cy="3472920"/>
          </a:xfrm>
          <a:prstGeom prst="rect">
            <a:avLst/>
          </a:prstGeom>
          <a:solidFill>
            <a:srgbClr val="d9d9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2" name="Picture 5" descr=""/>
          <p:cNvPicPr/>
          <p:nvPr/>
        </p:nvPicPr>
        <p:blipFill>
          <a:blip r:embed="rId1"/>
          <a:stretch/>
        </p:blipFill>
        <p:spPr>
          <a:xfrm>
            <a:off x="2696400" y="3002760"/>
            <a:ext cx="5760720" cy="3206520"/>
          </a:xfrm>
          <a:prstGeom prst="rect">
            <a:avLst/>
          </a:prstGeom>
          <a:ln>
            <a:noFill/>
          </a:ln>
        </p:spPr>
      </p:pic>
      <p:pic>
        <p:nvPicPr>
          <p:cNvPr id="943" name="Picture 3" descr=""/>
          <p:cNvPicPr/>
          <p:nvPr/>
        </p:nvPicPr>
        <p:blipFill>
          <a:blip r:embed="rId2"/>
          <a:stretch/>
        </p:blipFill>
        <p:spPr>
          <a:xfrm>
            <a:off x="179640" y="171720"/>
            <a:ext cx="3816000" cy="2536560"/>
          </a:xfrm>
          <a:prstGeom prst="rect">
            <a:avLst/>
          </a:prstGeom>
          <a:ln>
            <a:noFill/>
          </a:ln>
        </p:spPr>
      </p:pic>
      <p:sp>
        <p:nvSpPr>
          <p:cNvPr id="944" name="CustomShape 5"/>
          <p:cNvSpPr/>
          <p:nvPr/>
        </p:nvSpPr>
        <p:spPr>
          <a:xfrm>
            <a:off x="5375160" y="1556640"/>
            <a:ext cx="2669760" cy="39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>
            <a:sp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f0"/>
                </a:solidFill>
                <a:latin typeface="Calibri"/>
              </a:rPr>
              <a:t>Merci de votre attention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6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8" name="CustomShape 4"/>
          <p:cNvSpPr/>
          <p:nvPr/>
        </p:nvSpPr>
        <p:spPr>
          <a:xfrm>
            <a:off x="500040" y="488880"/>
            <a:ext cx="814356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Témoignages et échanges autour de l’économie circulaire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(Les SPPPI comme facilitateurs de projets)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949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Marlène GAMELIN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, Chargée de mission SPPPI Hainaut-Cambrésis-Douaisis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La gestion des déchets au sein de Douaisis Agglo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950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extShape 1"/>
          <p:cNvSpPr txBox="1"/>
          <p:nvPr/>
        </p:nvSpPr>
        <p:spPr>
          <a:xfrm>
            <a:off x="457200" y="1166040"/>
            <a:ext cx="5034960" cy="45255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64 communes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3 EPCI :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Communauté d’Agglomération du Douaisis </a:t>
            </a:r>
            <a:r>
              <a:rPr b="0" i="1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(totalité)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Communauté de Communes Cœur d’Ostrevent</a:t>
            </a:r>
            <a:r>
              <a:rPr b="0" i="1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(20 communes)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Communauté de Communes Pévèle-Carembault</a:t>
            </a:r>
            <a:r>
              <a:rPr b="0" i="1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(9 communes)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Superficie : 477 km²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2" name="TextShape 2"/>
          <p:cNvSpPr txBox="1"/>
          <p:nvPr/>
        </p:nvSpPr>
        <p:spPr>
          <a:xfrm>
            <a:off x="719280" y="-71640"/>
            <a:ext cx="8210160" cy="11235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Arrondissement de Douai 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53" name="Image 5" descr=""/>
          <p:cNvPicPr/>
          <p:nvPr/>
        </p:nvPicPr>
        <p:blipFill>
          <a:blip r:embed="rId1"/>
          <a:srcRect l="0" t="0" r="43417" b="0"/>
          <a:stretch/>
        </p:blipFill>
        <p:spPr>
          <a:xfrm>
            <a:off x="5670360" y="1920960"/>
            <a:ext cx="3185280" cy="2561760"/>
          </a:xfrm>
          <a:prstGeom prst="rect">
            <a:avLst/>
          </a:prstGeom>
          <a:ln>
            <a:solidFill>
              <a:srgbClr val="0a0d10"/>
            </a:solidFill>
          </a:ln>
        </p:spPr>
      </p:pic>
      <p:sp>
        <p:nvSpPr>
          <p:cNvPr id="954" name="CustomShape 3"/>
          <p:cNvSpPr/>
          <p:nvPr/>
        </p:nvSpPr>
        <p:spPr>
          <a:xfrm>
            <a:off x="349560" y="5625000"/>
            <a:ext cx="6508080" cy="12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endParaRPr b="0" lang="fr-FR" sz="1800" spc="-1" strike="noStrike">
              <a:latin typeface="Arial"/>
            </a:endParaRPr>
          </a:p>
          <a:p>
            <a:pPr marL="365040" indent="-255240">
              <a:lnSpc>
                <a:spcPct val="100000"/>
              </a:lnSpc>
              <a:spcBef>
                <a:spcPts val="400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Population estimée à : 245 619 habitants </a:t>
            </a:r>
            <a:endParaRPr b="0" lang="fr-FR" sz="2400" spc="-1" strike="noStrike">
              <a:latin typeface="Arial"/>
            </a:endParaRPr>
          </a:p>
          <a:p>
            <a:pPr marL="365040" indent="-255240"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extShape 1"/>
          <p:cNvSpPr txBox="1"/>
          <p:nvPr/>
        </p:nvSpPr>
        <p:spPr>
          <a:xfrm>
            <a:off x="176400" y="1189080"/>
            <a:ext cx="8543520" cy="45255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 algn="just">
              <a:lnSpc>
                <a:spcPct val="100000"/>
              </a:lnSpc>
            </a:pPr>
            <a:r>
              <a:rPr b="0" lang="en-GB" sz="3200" spc="-1" strike="noStrike" u="sng">
                <a:solidFill>
                  <a:srgbClr val="000000"/>
                </a:solidFill>
                <a:uFillTx/>
                <a:latin typeface="Calibri"/>
                <a:ea typeface="ヒラギノ角ゴ Pro W3"/>
              </a:rPr>
              <a:t>Définition dépôt sauvage : 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b="0" lang="en-GB" sz="25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« Lieu de dépôt non autorisé au titre de la réglementation des installations classées qui résultent d’un apport clandestin de déchet dangereux ou non, abandonnés par des particuliers ou des professionnels à une fréquence irrégulière » </a:t>
            </a:r>
            <a:r>
              <a:rPr b="0" i="1" lang="en-GB" sz="13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ZeroWaste</a:t>
            </a:r>
            <a:endParaRPr b="0" lang="en-GB" sz="13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b="0" lang="en-GB" sz="13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On y retrouve des déchets de professionnels, des déchets des ménages, des encombrants, des déchets végétaux, des déchets inertes,…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Déchets diffus ou dépôts condensés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6" name="Table 1"/>
          <p:cNvGraphicFramePr/>
          <p:nvPr/>
        </p:nvGraphicFramePr>
        <p:xfrm>
          <a:off x="533160" y="2106360"/>
          <a:ext cx="8076960" cy="3939480"/>
        </p:xfrm>
        <a:graphic>
          <a:graphicData uri="http://schemas.openxmlformats.org/drawingml/2006/table">
            <a:tbl>
              <a:tblPr/>
              <a:tblGrid>
                <a:gridCol w="3587040"/>
                <a:gridCol w="2020680"/>
                <a:gridCol w="2469240"/>
              </a:tblGrid>
              <a:tr h="26604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6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Cas de figure</a:t>
                      </a:r>
                      <a:endParaRPr b="0" lang="fr-FR" sz="16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fr-FR" sz="16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Sanctions possibles</a:t>
                      </a:r>
                      <a:endParaRPr b="0" lang="fr-FR" sz="16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6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Textes de référence</a:t>
                      </a:r>
                      <a:endParaRPr b="0" lang="fr-FR" sz="16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</a:tr>
              <a:tr h="82836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Dépôt de déchets dans le non-respect des règles de collecte (ex : sortie des déchets sur le trottoir le mauvais jour, dépôt au pied d’une benne de collecte et non à l’intérieur, etc.)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Contravention de 2</a:t>
                      </a:r>
                      <a:r>
                        <a:rPr b="0" lang="fr-FR" sz="1300" spc="-1" strike="noStrike" baseline="30000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e</a:t>
                      </a: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 classe jusqu’à 150 €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Art. R541-76 du code de l’environnement et art. R632-1 du code pénal.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</a:tr>
              <a:tr h="6210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Dépôt de déchets hors point de collecte y compris sur des terrains privés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Contravention de 3</a:t>
                      </a:r>
                      <a:r>
                        <a:rPr b="0" lang="fr-FR" sz="1300" spc="-1" strike="noStrike" baseline="30000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e</a:t>
                      </a: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 classe jusqu’à 450 €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Art. R541-76 du code de l’environnement et art. R633-6 du code pénal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</a:tr>
              <a:tr h="6210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Dépôt de déchets à l’aide d’un véhicule ou abandon d’une épave d’un véhicule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Contravention 5</a:t>
                      </a:r>
                      <a:r>
                        <a:rPr b="0" lang="fr-FR" sz="1300" spc="-1" strike="noStrike" baseline="30000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e</a:t>
                      </a: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 classe jusqu’à 1 500 €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Art. R541-77 du code de l’environnement et art. R635-8 du code pénal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</a:tr>
              <a:tr h="4140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Dépôt de déchets sur la voie publique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Contravention de 4</a:t>
                      </a:r>
                      <a:r>
                        <a:rPr b="0" lang="fr-FR" sz="1300" spc="-1" strike="noStrike" baseline="30000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e</a:t>
                      </a: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 classe jusqu’à 750 €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Art. R644-2 du code pénal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</a:tr>
              <a:tr h="5670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Dépôt de déchets sur le domaine public routier entrainant une gêne à la circulation et à la sûreté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Contravention de 5</a:t>
                      </a:r>
                      <a:r>
                        <a:rPr b="0" lang="fr-FR" sz="1300" spc="-1" strike="noStrike" baseline="30000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e</a:t>
                      </a: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 classe jusqu’à 1 500 €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Art. R116-2 du code de la voierie routière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</a:tr>
              <a:tr h="62208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Dépôt de déchets du bâtiment  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Peine encourue : 2 ans de prison et 75 000 € d’amende maximum 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0" lang="fr-FR" sz="1300" spc="-1" strike="noStrike">
                          <a:solidFill>
                            <a:srgbClr val="215483"/>
                          </a:solidFill>
                          <a:latin typeface="Calibri"/>
                          <a:ea typeface="ヒラギノ角ゴ Pro W3"/>
                        </a:rPr>
                        <a:t>Art. L541-46 et L541-32 du code de l’environnement </a:t>
                      </a:r>
                      <a:endParaRPr b="0" lang="fr-FR" sz="1300" spc="-1" strike="noStrike">
                        <a:latin typeface="Arial"/>
                      </a:endParaRPr>
                    </a:p>
                  </a:txBody>
                  <a:tcPr marL="61920" marR="61920">
                    <a:noFill/>
                  </a:tcPr>
                </a:tc>
              </a:tr>
            </a:tbl>
          </a:graphicData>
        </a:graphic>
      </p:graphicFrame>
      <p:sp>
        <p:nvSpPr>
          <p:cNvPr id="957" name="CustomShape 2"/>
          <p:cNvSpPr/>
          <p:nvPr/>
        </p:nvSpPr>
        <p:spPr>
          <a:xfrm>
            <a:off x="225000" y="1180800"/>
            <a:ext cx="8902800" cy="86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1" lang="fr-FR" sz="29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Sanction encourues</a:t>
            </a:r>
            <a:endParaRPr b="0" lang="fr-FR" sz="2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Sanctions pénales</a:t>
            </a:r>
            <a:endParaRPr b="0" lang="fr-FR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CustomShape 1"/>
          <p:cNvSpPr/>
          <p:nvPr/>
        </p:nvSpPr>
        <p:spPr>
          <a:xfrm>
            <a:off x="347760" y="1329120"/>
            <a:ext cx="6113520" cy="87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Sanctions administratives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959" name="CustomShape 2"/>
          <p:cNvSpPr/>
          <p:nvPr/>
        </p:nvSpPr>
        <p:spPr>
          <a:xfrm>
            <a:off x="795960" y="2760120"/>
            <a:ext cx="4126680" cy="264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La mise en demeure </a:t>
            </a:r>
            <a:endParaRPr b="0" lang="fr-FR" sz="2800" spc="-1" strike="noStrike">
              <a:latin typeface="Arial"/>
            </a:endParaRPr>
          </a:p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La consignation </a:t>
            </a:r>
            <a:endParaRPr b="0" lang="fr-FR" sz="2800" spc="-1" strike="noStrike">
              <a:latin typeface="Arial"/>
            </a:endParaRPr>
          </a:p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Les travaux d’office </a:t>
            </a:r>
            <a:endParaRPr b="0" lang="fr-FR" sz="2800" spc="-1" strike="noStrike">
              <a:latin typeface="Arial"/>
            </a:endParaRPr>
          </a:p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La suspension </a:t>
            </a:r>
            <a:endParaRPr b="0" lang="fr-FR" sz="2800" spc="-1" strike="noStrike">
              <a:latin typeface="Arial"/>
            </a:endParaRPr>
          </a:p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L’amende administrative 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960" name="Image 5" descr=""/>
          <p:cNvPicPr/>
          <p:nvPr/>
        </p:nvPicPr>
        <p:blipFill>
          <a:blip r:embed="rId1"/>
          <a:stretch/>
        </p:blipFill>
        <p:spPr>
          <a:xfrm>
            <a:off x="5056920" y="1883880"/>
            <a:ext cx="3625200" cy="2090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Image 3" descr=""/>
          <p:cNvPicPr/>
          <p:nvPr/>
        </p:nvPicPr>
        <p:blipFill>
          <a:blip r:embed="rId1"/>
          <a:stretch/>
        </p:blipFill>
        <p:spPr>
          <a:xfrm>
            <a:off x="492120" y="2429280"/>
            <a:ext cx="4380120" cy="3285360"/>
          </a:xfrm>
          <a:prstGeom prst="rect">
            <a:avLst/>
          </a:prstGeom>
          <a:ln>
            <a:noFill/>
          </a:ln>
        </p:spPr>
      </p:pic>
      <p:sp>
        <p:nvSpPr>
          <p:cNvPr id="962" name="CustomShape 1"/>
          <p:cNvSpPr/>
          <p:nvPr/>
        </p:nvSpPr>
        <p:spPr>
          <a:xfrm>
            <a:off x="225000" y="1328760"/>
            <a:ext cx="8902800" cy="52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1" lang="fr-FR" sz="29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Commission</a:t>
            </a:r>
            <a:r>
              <a:rPr b="1" lang="fr-FR" sz="1100" spc="-1" strike="noStrike">
                <a:solidFill>
                  <a:srgbClr val="32946a"/>
                </a:solidFill>
                <a:latin typeface="Calibri"/>
                <a:ea typeface="ヒラギノ角ゴ Pro W3"/>
              </a:rPr>
              <a:t> </a:t>
            </a:r>
            <a:r>
              <a:rPr b="1" lang="fr-FR" sz="29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« Déchets » en </a:t>
            </a:r>
            <a:r>
              <a:rPr b="1" lang="fr-FR" sz="1100" spc="-1" strike="noStrike">
                <a:solidFill>
                  <a:srgbClr val="32946a"/>
                </a:solidFill>
                <a:latin typeface="Calibri"/>
                <a:ea typeface="ヒラギノ角ゴ Pro W3"/>
              </a:rPr>
              <a:t> </a:t>
            </a:r>
            <a:r>
              <a:rPr b="1" lang="fr-FR" sz="29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Septembre</a:t>
            </a:r>
            <a:r>
              <a:rPr b="1" lang="fr-FR" sz="1100" spc="-1" strike="noStrike">
                <a:solidFill>
                  <a:srgbClr val="32946a"/>
                </a:solidFill>
                <a:latin typeface="Calibri"/>
                <a:ea typeface="ヒラギノ角ゴ Pro W3"/>
              </a:rPr>
              <a:t> </a:t>
            </a:r>
            <a:r>
              <a:rPr b="1" lang="fr-FR" sz="29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2017</a:t>
            </a:r>
            <a:endParaRPr b="0" lang="fr-FR" sz="2900" spc="-1" strike="noStrike">
              <a:latin typeface="Arial"/>
            </a:endParaRPr>
          </a:p>
        </p:txBody>
      </p:sp>
      <p:sp>
        <p:nvSpPr>
          <p:cNvPr id="963" name="CustomShape 2"/>
          <p:cNvSpPr/>
          <p:nvPr/>
        </p:nvSpPr>
        <p:spPr>
          <a:xfrm>
            <a:off x="5150520" y="1979280"/>
            <a:ext cx="3651840" cy="364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 u="sng">
                <a:solidFill>
                  <a:srgbClr val="1f3039"/>
                </a:solidFill>
                <a:uFillTx/>
                <a:latin typeface="Lucida Sans Unicode"/>
                <a:ea typeface="ヒラギノ角ゴ Pro W3"/>
              </a:rPr>
              <a:t>Ordre du jour </a:t>
            </a:r>
            <a:r>
              <a:rPr b="0" lang="fr-FR" sz="1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: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Rappel de la réglementation ICPE sur la gestion des déchets (DREAL)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Rappel des pouvoirs de police du Maire (DDTM)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259200" indent="-258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Retour d’expérience de l’association Picardie Nature sur l’accompagnement des collectivités 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CustomShape 1"/>
          <p:cNvSpPr/>
          <p:nvPr/>
        </p:nvSpPr>
        <p:spPr>
          <a:xfrm>
            <a:off x="628920" y="1212840"/>
            <a:ext cx="8120160" cy="52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1" lang="fr-FR" sz="2900" spc="-1" strike="noStrike">
                <a:solidFill>
                  <a:srgbClr val="3f5f71"/>
                </a:solidFill>
                <a:latin typeface="Lucida Sans Unicode"/>
                <a:ea typeface="ヒラギノ角ゴ Pro W3"/>
              </a:rPr>
              <a:t>Diagnostic du territoire par Picardie Nature </a:t>
            </a:r>
            <a:endParaRPr b="0" lang="fr-FR" sz="2900" spc="-1" strike="noStrike">
              <a:latin typeface="Arial"/>
            </a:endParaRPr>
          </a:p>
        </p:txBody>
      </p:sp>
      <p:pic>
        <p:nvPicPr>
          <p:cNvPr id="965" name="Image 10" descr=""/>
          <p:cNvPicPr/>
          <p:nvPr/>
        </p:nvPicPr>
        <p:blipFill>
          <a:blip r:embed="rId1"/>
          <a:stretch/>
        </p:blipFill>
        <p:spPr>
          <a:xfrm>
            <a:off x="819360" y="1921680"/>
            <a:ext cx="7504560" cy="422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TextShape 1"/>
          <p:cNvSpPr txBox="1"/>
          <p:nvPr/>
        </p:nvSpPr>
        <p:spPr>
          <a:xfrm>
            <a:off x="457200" y="1971360"/>
            <a:ext cx="6298200" cy="255312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Copil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: 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indent="-2854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S3PI-HCD (pilote principal) 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1" indent="-2854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La Sous-Préfecture de Douai 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1" indent="-2854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1 représentant de chaque EPCI 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1" indent="-2854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1 représentant de chaque syndicat mixte de gestion des déchets. 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7" name="TextShape 2"/>
          <p:cNvSpPr txBox="1"/>
          <p:nvPr/>
        </p:nvSpPr>
        <p:spPr>
          <a:xfrm>
            <a:off x="457200" y="1095840"/>
            <a:ext cx="8210160" cy="11235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Groupe de Travail </a:t>
            </a:r>
            <a:endParaRPr b="0" lang="en-GB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68" name="CustomShape 3"/>
          <p:cNvSpPr/>
          <p:nvPr/>
        </p:nvSpPr>
        <p:spPr>
          <a:xfrm>
            <a:off x="457200" y="4363560"/>
            <a:ext cx="8117640" cy="24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Axes stratégiques :</a:t>
            </a:r>
            <a:endParaRPr b="0" lang="fr-FR" sz="2400" spc="-1" strike="noStrike">
              <a:latin typeface="Arial"/>
            </a:endParaRPr>
          </a:p>
          <a:p>
            <a:pPr marL="216000" indent="-310680">
              <a:lnSpc>
                <a:spcPct val="100000"/>
              </a:lnSpc>
              <a:buClr>
                <a:srgbClr val="58bab6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Améliorer la connaissance et favoriser une dynamique sur le long terme </a:t>
            </a:r>
            <a:endParaRPr b="0" lang="fr-FR" sz="2000" spc="-1" strike="noStrike">
              <a:latin typeface="Arial"/>
            </a:endParaRPr>
          </a:p>
          <a:p>
            <a:pPr marL="216000" indent="-310680">
              <a:lnSpc>
                <a:spcPct val="100000"/>
              </a:lnSpc>
              <a:buClr>
                <a:srgbClr val="58bab6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Communiquer informer et sensibiliser </a:t>
            </a:r>
            <a:endParaRPr b="0" lang="fr-FR" sz="2000" spc="-1" strike="noStrike">
              <a:latin typeface="Arial"/>
            </a:endParaRPr>
          </a:p>
          <a:p>
            <a:pPr marL="216000" indent="-310680">
              <a:lnSpc>
                <a:spcPct val="100000"/>
              </a:lnSpc>
              <a:buClr>
                <a:srgbClr val="58bab6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Actions préventives, anticiper l’apport des dépôts sauvages, surveiller et dissuader </a:t>
            </a:r>
            <a:endParaRPr b="0" lang="fr-FR" sz="2000" spc="-1" strike="noStrike">
              <a:latin typeface="Arial"/>
            </a:endParaRPr>
          </a:p>
          <a:p>
            <a:pPr marL="216000" indent="-310680">
              <a:lnSpc>
                <a:spcPct val="100000"/>
              </a:lnSpc>
              <a:buClr>
                <a:srgbClr val="58bab6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Actions curatives 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TextShape 1"/>
          <p:cNvSpPr txBox="1"/>
          <p:nvPr/>
        </p:nvSpPr>
        <p:spPr>
          <a:xfrm>
            <a:off x="457200" y="2260800"/>
            <a:ext cx="8229240" cy="45255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 indent="-34272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Distribution d’un kit pratique avec plusieurs fiches actions à destination des maires 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indent="-34272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Création d’une plaquette à destination des professionnels du bâtiments sur le devenir de leur déchets 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indent="-34272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Intégration de l’arrondissement à l’action 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  </a:t>
            </a: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Hauts-de-France propre »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indent="-34272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Sensibilisation des scolaires par une association partenaire mandatée. 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0" name="TextShape 2"/>
          <p:cNvSpPr txBox="1"/>
          <p:nvPr/>
        </p:nvSpPr>
        <p:spPr>
          <a:xfrm>
            <a:off x="457200" y="1117800"/>
            <a:ext cx="8210160" cy="11235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Actions 2019-2020</a:t>
            </a:r>
            <a:endParaRPr b="0" lang="en-GB" sz="4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3"/>
          <p:cNvSpPr/>
          <p:nvPr/>
        </p:nvSpPr>
        <p:spPr>
          <a:xfrm>
            <a:off x="647640" y="3468600"/>
            <a:ext cx="8206920" cy="1674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fr-FR" sz="26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La campagne d’information Auvergne-Rhône-Alpes 2018</a:t>
            </a:r>
            <a:endParaRPr b="0" lang="fr-FR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6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Retour d’expérience utilisation des réseaux sociaux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775" name="CustomShape 4"/>
          <p:cNvSpPr/>
          <p:nvPr/>
        </p:nvSpPr>
        <p:spPr>
          <a:xfrm>
            <a:off x="714240" y="42876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SPPPI 2.0 : Quelles opportunités numériques pour les SPPPI ?</a:t>
            </a:r>
            <a:endParaRPr b="0" lang="fr-F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76" name="CustomShape 5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TextShape 1"/>
          <p:cNvSpPr txBox="1"/>
          <p:nvPr/>
        </p:nvSpPr>
        <p:spPr>
          <a:xfrm>
            <a:off x="457200" y="1474920"/>
            <a:ext cx="8229240" cy="45255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>
            <a:noAutofit/>
          </a:bodyPr>
          <a:p>
            <a:pPr marL="109440" algn="ctr">
              <a:lnSpc>
                <a:spcPct val="100000"/>
              </a:lnSpc>
              <a:spcBef>
                <a:spcPts val="799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Merci de votre attention 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marL="109440" algn="ctr"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marL="109440" algn="ctr"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marL="109440" algn="ctr"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marL="109440" algn="ctr"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  <a:p>
            <a:pPr marL="109440" algn="ctr">
              <a:lnSpc>
                <a:spcPct val="100000"/>
              </a:lnSpc>
              <a:spcBef>
                <a:spcPts val="799"/>
              </a:spcBef>
            </a:pP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2" name="CustomShape 2"/>
          <p:cNvSpPr/>
          <p:nvPr/>
        </p:nvSpPr>
        <p:spPr>
          <a:xfrm>
            <a:off x="414720" y="1062360"/>
            <a:ext cx="8229240" cy="29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noAutofit/>
          </a:bodyPr>
          <a:p>
            <a:pPr algn="ctr">
              <a:lnSpc>
                <a:spcPct val="100000"/>
              </a:lnSpc>
              <a:spcBef>
                <a:spcPts val="439"/>
              </a:spcBef>
            </a:pPr>
            <a:endParaRPr b="0" lang="fr-FR" sz="298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endParaRPr b="0" lang="fr-FR" sz="298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endParaRPr b="0" lang="fr-FR" sz="298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endParaRPr b="0" lang="fr-FR" sz="298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endParaRPr b="0" lang="fr-FR" sz="2980" spc="-1" strike="noStrike">
              <a:latin typeface="Arial"/>
            </a:endParaRPr>
          </a:p>
          <a:p>
            <a:pPr marL="99360" algn="ctr">
              <a:lnSpc>
                <a:spcPct val="100000"/>
              </a:lnSpc>
              <a:spcBef>
                <a:spcPts val="439"/>
              </a:spcBef>
            </a:pPr>
            <a:r>
              <a:rPr b="0" lang="fr-FR" sz="2200" spc="-1" strike="noStrike">
                <a:solidFill>
                  <a:srgbClr val="1f3039"/>
                </a:solidFill>
                <a:latin typeface="Lucida Sans Unicode"/>
                <a:ea typeface="ヒラギノ角ゴ Pro W3"/>
              </a:rPr>
              <a:t>N’hésitez pas à nous suivre sur les réseaux sociaux pour connaitre nos futures actions </a:t>
            </a:r>
            <a:endParaRPr b="0" lang="fr-FR" sz="2200" spc="-1" strike="noStrike">
              <a:latin typeface="Arial"/>
            </a:endParaRPr>
          </a:p>
        </p:txBody>
      </p:sp>
      <p:pic>
        <p:nvPicPr>
          <p:cNvPr id="973" name="Image 5" descr=""/>
          <p:cNvPicPr/>
          <p:nvPr/>
        </p:nvPicPr>
        <p:blipFill>
          <a:blip r:embed="rId1"/>
          <a:stretch/>
        </p:blipFill>
        <p:spPr>
          <a:xfrm>
            <a:off x="2581560" y="4175640"/>
            <a:ext cx="783360" cy="783360"/>
          </a:xfrm>
          <a:prstGeom prst="rect">
            <a:avLst/>
          </a:prstGeom>
          <a:ln>
            <a:noFill/>
          </a:ln>
        </p:spPr>
      </p:pic>
      <p:sp>
        <p:nvSpPr>
          <p:cNvPr id="974" name="CustomShape 3"/>
          <p:cNvSpPr/>
          <p:nvPr/>
        </p:nvSpPr>
        <p:spPr>
          <a:xfrm>
            <a:off x="2219040" y="5117040"/>
            <a:ext cx="1828440" cy="44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Page : </a:t>
            </a:r>
            <a:r>
              <a:rPr b="1" lang="fr-FR" sz="18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S3pi-hcd</a:t>
            </a:r>
            <a:r>
              <a:rPr b="0" lang="fr-FR" sz="24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 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975" name="Image 7" descr=""/>
          <p:cNvPicPr/>
          <p:nvPr/>
        </p:nvPicPr>
        <p:blipFill>
          <a:blip r:embed="rId2"/>
          <a:stretch/>
        </p:blipFill>
        <p:spPr>
          <a:xfrm>
            <a:off x="5531040" y="4147920"/>
            <a:ext cx="1106280" cy="839160"/>
          </a:xfrm>
          <a:prstGeom prst="rect">
            <a:avLst/>
          </a:prstGeom>
          <a:ln>
            <a:noFill/>
          </a:ln>
        </p:spPr>
      </p:pic>
      <p:sp>
        <p:nvSpPr>
          <p:cNvPr id="976" name="CustomShape 4"/>
          <p:cNvSpPr/>
          <p:nvPr/>
        </p:nvSpPr>
        <p:spPr>
          <a:xfrm>
            <a:off x="5457240" y="5117040"/>
            <a:ext cx="1253880" cy="81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@</a:t>
            </a:r>
            <a:r>
              <a:rPr b="1" lang="fr-FR" sz="18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S3PI-HCD</a:t>
            </a:r>
            <a:r>
              <a:rPr b="0" lang="fr-FR" sz="2400" spc="-1" strike="noStrike">
                <a:solidFill>
                  <a:srgbClr val="1f3039"/>
                </a:solidFill>
                <a:latin typeface="Calibri"/>
                <a:ea typeface="ヒラギノ角ゴ Pro W3"/>
              </a:rPr>
              <a:t> 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8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9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0" name="CustomShape 4"/>
          <p:cNvSpPr/>
          <p:nvPr/>
        </p:nvSpPr>
        <p:spPr>
          <a:xfrm>
            <a:off x="500040" y="488880"/>
            <a:ext cx="814356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Témoignages et échanges autour de l’économie circulaire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(Les SPPPI comme facilitateurs de projets)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981" name="CustomShape 5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Jean-François VEREECKE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, Directeur général adjoint de l’Agence d’Urbanisme Flandres-Dunkerque (AGUR), Docteur en économie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2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Présentation de la toile industrielle de la région Flandres Dunkerque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982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CustomShape 1"/>
          <p:cNvSpPr/>
          <p:nvPr/>
        </p:nvSpPr>
        <p:spPr>
          <a:xfrm>
            <a:off x="431640" y="431640"/>
            <a:ext cx="8280000" cy="424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Merci pour votre attention !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5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4"/>
          <p:cNvSpPr/>
          <p:nvPr/>
        </p:nvSpPr>
        <p:spPr>
          <a:xfrm>
            <a:off x="500040" y="3214800"/>
            <a:ext cx="815292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4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TABLE RONDE</a:t>
            </a:r>
            <a:endParaRPr b="0" lang="fr-FR" sz="4800" spc="-1" strike="noStrike">
              <a:latin typeface="Arial"/>
            </a:endParaRPr>
          </a:p>
        </p:txBody>
      </p:sp>
      <p:sp>
        <p:nvSpPr>
          <p:cNvPr id="988" name="CustomShape 5"/>
          <p:cNvSpPr/>
          <p:nvPr/>
        </p:nvSpPr>
        <p:spPr>
          <a:xfrm>
            <a:off x="500040" y="488880"/>
            <a:ext cx="814356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Témoignages et échanges autour de l’économie circulaire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(Les SPPPI comme facilitateurs de projets)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989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CustomShape 1"/>
          <p:cNvSpPr/>
          <p:nvPr/>
        </p:nvSpPr>
        <p:spPr>
          <a:xfrm>
            <a:off x="731880" y="2163600"/>
            <a:ext cx="7772040" cy="667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1" name="CustomShape 2"/>
          <p:cNvSpPr/>
          <p:nvPr/>
        </p:nvSpPr>
        <p:spPr>
          <a:xfrm>
            <a:off x="731880" y="2982960"/>
            <a:ext cx="7772040" cy="2676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2" name="CustomShape 3"/>
          <p:cNvSpPr/>
          <p:nvPr/>
        </p:nvSpPr>
        <p:spPr>
          <a:xfrm>
            <a:off x="571320" y="3240000"/>
            <a:ext cx="7929360" cy="240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3" name="CustomShape 4"/>
          <p:cNvSpPr/>
          <p:nvPr/>
        </p:nvSpPr>
        <p:spPr>
          <a:xfrm>
            <a:off x="714240" y="428760"/>
            <a:ext cx="7714800" cy="179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994" name="CustomShape 5"/>
          <p:cNvSpPr/>
          <p:nvPr/>
        </p:nvSpPr>
        <p:spPr>
          <a:xfrm>
            <a:off x="500040" y="3571920"/>
            <a:ext cx="8152920" cy="1856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 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20h00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Repas au restaurant les 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Jardins de Sainte-Cécile</a:t>
            </a:r>
            <a:endParaRPr b="0" lang="fr-FR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000" spc="-1" strike="noStrike">
              <a:latin typeface="Arial"/>
            </a:endParaRPr>
          </a:p>
        </p:txBody>
      </p:sp>
      <p:sp>
        <p:nvSpPr>
          <p:cNvPr id="995" name="CustomShape 6"/>
          <p:cNvSpPr/>
          <p:nvPr/>
        </p:nvSpPr>
        <p:spPr>
          <a:xfrm>
            <a:off x="6500880" y="6110640"/>
            <a:ext cx="328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latin typeface="Calibri"/>
                <a:ea typeface="ヒラギノ角ゴ Pro W3"/>
              </a:rPr>
              <a:t>beekast.com/spppi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996" name="CustomShape 7"/>
          <p:cNvSpPr/>
          <p:nvPr/>
        </p:nvSpPr>
        <p:spPr>
          <a:xfrm>
            <a:off x="428760" y="500040"/>
            <a:ext cx="8429400" cy="191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18h30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Activité extérieure 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(visite guidée par l’Office du 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Tourisme)</a:t>
            </a:r>
            <a:r>
              <a:rPr b="1" lang="fr-FR" sz="4000" spc="-1" strike="noStrike">
                <a:solidFill>
                  <a:srgbClr val="ffffff"/>
                </a:solidFill>
                <a:latin typeface="Calibri"/>
                <a:ea typeface="ヒラギノ角ゴ Pro W3"/>
              </a:rPr>
              <a:t>	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9" name="Picture 3" descr=""/>
          <p:cNvPicPr/>
          <p:nvPr/>
        </p:nvPicPr>
        <p:blipFill>
          <a:blip r:embed="rId1"/>
          <a:srcRect l="1266" t="9135" r="3456" b="14238"/>
          <a:stretch/>
        </p:blipFill>
        <p:spPr>
          <a:xfrm>
            <a:off x="-7920" y="1549440"/>
            <a:ext cx="9116640" cy="5182920"/>
          </a:xfrm>
          <a:prstGeom prst="rect">
            <a:avLst/>
          </a:prstGeom>
          <a:ln w="9360">
            <a:noFill/>
          </a:ln>
        </p:spPr>
      </p:pic>
      <p:sp>
        <p:nvSpPr>
          <p:cNvPr id="780" name="CustomShape 3"/>
          <p:cNvSpPr/>
          <p:nvPr/>
        </p:nvSpPr>
        <p:spPr>
          <a:xfrm>
            <a:off x="720720" y="1122480"/>
            <a:ext cx="7559280" cy="624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9440" bIns="0">
            <a:noAutofit/>
          </a:bodyPr>
          <a:p>
            <a:pPr>
              <a:lnSpc>
                <a:spcPct val="93000"/>
              </a:lnSpc>
            </a:pPr>
            <a:r>
              <a:rPr b="1" lang="fr-FR" sz="2200" spc="-1" strike="noStrike">
                <a:solidFill>
                  <a:srgbClr val="71328a"/>
                </a:solidFill>
                <a:latin typeface="Arial"/>
                <a:ea typeface="MS PGothic"/>
              </a:rPr>
              <a:t>La campagne d’information Auvergne-Rhône-Alpes 2018</a:t>
            </a:r>
            <a:endParaRPr b="0" lang="fr-FR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3" name="Picture 3" descr=""/>
          <p:cNvPicPr/>
          <p:nvPr/>
        </p:nvPicPr>
        <p:blipFill>
          <a:blip r:embed="rId1"/>
          <a:stretch/>
        </p:blipFill>
        <p:spPr>
          <a:xfrm>
            <a:off x="46080" y="1074600"/>
            <a:ext cx="1680840" cy="4144680"/>
          </a:xfrm>
          <a:prstGeom prst="rect">
            <a:avLst/>
          </a:prstGeom>
          <a:ln w="9360">
            <a:noFill/>
          </a:ln>
        </p:spPr>
      </p:pic>
      <p:sp>
        <p:nvSpPr>
          <p:cNvPr id="784" name="CustomShape 3"/>
          <p:cNvSpPr/>
          <p:nvPr/>
        </p:nvSpPr>
        <p:spPr>
          <a:xfrm>
            <a:off x="1763640" y="1152360"/>
            <a:ext cx="4068360" cy="4530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39200"/>
                </a:solidFill>
                <a:latin typeface="Arial"/>
                <a:ea typeface="MS PGothic"/>
              </a:rPr>
              <a:t>Une campagne d’ampleur sans égal en France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71328a"/>
                </a:solidFill>
                <a:latin typeface="Arial"/>
                <a:ea typeface="MS PGothic"/>
              </a:rPr>
              <a:t>122 établissements à risques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71328a"/>
                </a:solidFill>
                <a:latin typeface="Arial"/>
                <a:ea typeface="MS PGothic"/>
              </a:rPr>
              <a:t>410 communes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71328a"/>
                </a:solidFill>
                <a:latin typeface="Arial"/>
                <a:ea typeface="MS PGothic"/>
              </a:rPr>
              <a:t>Près de 3 millions de riverains concernés</a:t>
            </a:r>
            <a:br/>
            <a:r>
              <a:rPr b="0" lang="fr-FR" sz="1600" spc="-1" strike="noStrike">
                <a:solidFill>
                  <a:srgbClr val="71328a"/>
                </a:solidFill>
                <a:latin typeface="Arial"/>
                <a:ea typeface="MS PGothic"/>
              </a:rPr>
              <a:t>1,6 million de brochures distribuées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71328a"/>
                </a:solidFill>
                <a:latin typeface="Arial"/>
                <a:ea typeface="MS PGothic"/>
              </a:rPr>
              <a:t>www.lesbonsreflexes.com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</p:txBody>
      </p:sp>
      <p:pic>
        <p:nvPicPr>
          <p:cNvPr id="785" name="Picture 5" descr=""/>
          <p:cNvPicPr/>
          <p:nvPr/>
        </p:nvPicPr>
        <p:blipFill>
          <a:blip r:embed="rId2"/>
          <a:stretch/>
        </p:blipFill>
        <p:spPr>
          <a:xfrm>
            <a:off x="119160" y="4967280"/>
            <a:ext cx="4506480" cy="1877760"/>
          </a:xfrm>
          <a:prstGeom prst="rect">
            <a:avLst/>
          </a:prstGeom>
          <a:ln w="9360">
            <a:noFill/>
          </a:ln>
        </p:spPr>
      </p:pic>
      <p:pic>
        <p:nvPicPr>
          <p:cNvPr id="786" name="Picture 6" descr=""/>
          <p:cNvPicPr/>
          <p:nvPr/>
        </p:nvPicPr>
        <p:blipFill>
          <a:blip r:embed="rId3"/>
          <a:stretch/>
        </p:blipFill>
        <p:spPr>
          <a:xfrm>
            <a:off x="2592360" y="3024360"/>
            <a:ext cx="1172880" cy="1800000"/>
          </a:xfrm>
          <a:prstGeom prst="rect">
            <a:avLst/>
          </a:prstGeom>
          <a:ln w="9360">
            <a:noFill/>
          </a:ln>
        </p:spPr>
      </p:pic>
      <p:pic>
        <p:nvPicPr>
          <p:cNvPr id="787" name="Picture 7" descr=""/>
          <p:cNvPicPr/>
          <p:nvPr/>
        </p:nvPicPr>
        <p:blipFill>
          <a:blip r:embed="rId4"/>
          <a:stretch/>
        </p:blipFill>
        <p:spPr>
          <a:xfrm>
            <a:off x="5616720" y="1901880"/>
            <a:ext cx="3455640" cy="48654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0" name="Picture 3" descr=""/>
          <p:cNvPicPr/>
          <p:nvPr/>
        </p:nvPicPr>
        <p:blipFill>
          <a:blip r:embed="rId1"/>
          <a:stretch/>
        </p:blipFill>
        <p:spPr>
          <a:xfrm>
            <a:off x="44280" y="2160720"/>
            <a:ext cx="5111280" cy="3038040"/>
          </a:xfrm>
          <a:prstGeom prst="rect">
            <a:avLst/>
          </a:prstGeom>
          <a:ln w="9360">
            <a:noFill/>
          </a:ln>
        </p:spPr>
      </p:pic>
      <p:pic>
        <p:nvPicPr>
          <p:cNvPr id="791" name="Picture 4" descr=""/>
          <p:cNvPicPr/>
          <p:nvPr/>
        </p:nvPicPr>
        <p:blipFill>
          <a:blip r:embed="rId2"/>
          <a:stretch/>
        </p:blipFill>
        <p:spPr>
          <a:xfrm>
            <a:off x="5157720" y="1511280"/>
            <a:ext cx="3843000" cy="5179680"/>
          </a:xfrm>
          <a:prstGeom prst="rect">
            <a:avLst/>
          </a:prstGeom>
          <a:ln w="9360">
            <a:noFill/>
          </a:ln>
        </p:spPr>
      </p:pic>
      <p:sp>
        <p:nvSpPr>
          <p:cNvPr id="792" name="CustomShape 3"/>
          <p:cNvSpPr/>
          <p:nvPr/>
        </p:nvSpPr>
        <p:spPr>
          <a:xfrm>
            <a:off x="231840" y="1152360"/>
            <a:ext cx="7183080" cy="431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9440" bIns="0">
            <a:noAutofit/>
          </a:bodyPr>
          <a:p>
            <a:pPr>
              <a:lnSpc>
                <a:spcPct val="93000"/>
              </a:lnSpc>
            </a:pPr>
            <a:r>
              <a:rPr b="1" lang="fr-FR" sz="2200" spc="-1" strike="noStrike">
                <a:solidFill>
                  <a:srgbClr val="71328a"/>
                </a:solidFill>
                <a:latin typeface="Arial"/>
                <a:ea typeface="MS PGothic"/>
              </a:rPr>
              <a:t>Pourquoi faire campagne sur les réseaux sociaux ?</a:t>
            </a:r>
            <a:endParaRPr b="0" lang="fr-FR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CustomShape 3"/>
          <p:cNvSpPr/>
          <p:nvPr/>
        </p:nvSpPr>
        <p:spPr>
          <a:xfrm>
            <a:off x="287280" y="1152360"/>
            <a:ext cx="718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71328a"/>
                </a:solidFill>
                <a:latin typeface="Calibri"/>
                <a:ea typeface="ヒラギノ角ゴ Pro W3"/>
              </a:rPr>
              <a:t>Pourquoi avoir choisi facebook ?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796" name="Picture 4" descr=""/>
          <p:cNvPicPr/>
          <p:nvPr/>
        </p:nvPicPr>
        <p:blipFill>
          <a:blip r:embed="rId1"/>
          <a:srcRect l="3376" t="0" r="0" b="0"/>
          <a:stretch/>
        </p:blipFill>
        <p:spPr>
          <a:xfrm>
            <a:off x="576360" y="1693800"/>
            <a:ext cx="2049120" cy="1979280"/>
          </a:xfrm>
          <a:prstGeom prst="rect">
            <a:avLst/>
          </a:prstGeom>
          <a:ln w="9360">
            <a:noFill/>
          </a:ln>
        </p:spPr>
      </p:pic>
      <p:sp>
        <p:nvSpPr>
          <p:cNvPr id="797" name="CustomShape 4"/>
          <p:cNvSpPr/>
          <p:nvPr/>
        </p:nvSpPr>
        <p:spPr>
          <a:xfrm>
            <a:off x="2968560" y="1901880"/>
            <a:ext cx="7183080" cy="2650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Le réseau le plus utilisé, et de loin !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Toutes les générations l’utilisent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32,5 millions de comptes en France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Près d’1/2 se connecte quotidiennement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=&gt; il permet d’atteindre les personnes dans leur quotidien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798" name="CustomShape 5"/>
          <p:cNvSpPr/>
          <p:nvPr/>
        </p:nvSpPr>
        <p:spPr>
          <a:xfrm>
            <a:off x="216000" y="3835440"/>
            <a:ext cx="8543520" cy="2285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 u="sng">
                <a:solidFill>
                  <a:srgbClr val="000000"/>
                </a:solidFill>
                <a:uFillTx/>
                <a:latin typeface="Calibri"/>
                <a:ea typeface="ヒラギノ角ゴ Pro W3"/>
              </a:rPr>
              <a:t> </a:t>
            </a:r>
            <a:r>
              <a:rPr b="0" lang="fr-FR" sz="2400" spc="-1" strike="noStrike" u="sng">
                <a:solidFill>
                  <a:srgbClr val="000000"/>
                </a:solidFill>
                <a:uFillTx/>
                <a:latin typeface="Calibri"/>
                <a:ea typeface="ヒラギノ角ゴ Pro W3"/>
              </a:rPr>
              <a:t>+ Des fonctionnalités adaptées à une campagne de communication institutionnelle :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- ciblage géographique </a:t>
            </a:r>
            <a:br/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- possibilité de développer et partage des contenus ludiques </a:t>
            </a:r>
            <a:br/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- facilité à communiquer et interagir avec les internautes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CustomShape 1"/>
          <p:cNvSpPr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2"/>
          <p:cNvSpPr/>
          <p:nvPr/>
        </p:nvSpPr>
        <p:spPr>
          <a:xfrm>
            <a:off x="685800" y="3886200"/>
            <a:ext cx="7772040" cy="137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1" name="Picture 3" descr=""/>
          <p:cNvPicPr/>
          <p:nvPr/>
        </p:nvPicPr>
        <p:blipFill>
          <a:blip r:embed="rId1"/>
          <a:stretch/>
        </p:blipFill>
        <p:spPr>
          <a:xfrm>
            <a:off x="1368360" y="3060720"/>
            <a:ext cx="1863360" cy="1863360"/>
          </a:xfrm>
          <a:prstGeom prst="rect">
            <a:avLst/>
          </a:prstGeom>
          <a:ln w="9360">
            <a:noFill/>
          </a:ln>
        </p:spPr>
      </p:pic>
      <p:pic>
        <p:nvPicPr>
          <p:cNvPr id="802" name="Picture 4" descr=""/>
          <p:cNvPicPr/>
          <p:nvPr/>
        </p:nvPicPr>
        <p:blipFill>
          <a:blip r:embed="rId2"/>
          <a:stretch/>
        </p:blipFill>
        <p:spPr>
          <a:xfrm>
            <a:off x="5175360" y="3051000"/>
            <a:ext cx="1844280" cy="1844280"/>
          </a:xfrm>
          <a:prstGeom prst="rect">
            <a:avLst/>
          </a:prstGeom>
          <a:ln w="9360">
            <a:noFill/>
          </a:ln>
        </p:spPr>
      </p:pic>
      <p:pic>
        <p:nvPicPr>
          <p:cNvPr id="803" name="Picture 5" descr=""/>
          <p:cNvPicPr/>
          <p:nvPr/>
        </p:nvPicPr>
        <p:blipFill>
          <a:blip r:embed="rId3"/>
          <a:stretch/>
        </p:blipFill>
        <p:spPr>
          <a:xfrm>
            <a:off x="71280" y="4967280"/>
            <a:ext cx="1806120" cy="1806120"/>
          </a:xfrm>
          <a:prstGeom prst="rect">
            <a:avLst/>
          </a:prstGeom>
          <a:ln w="9360">
            <a:noFill/>
          </a:ln>
        </p:spPr>
      </p:pic>
      <p:pic>
        <p:nvPicPr>
          <p:cNvPr id="804" name="Picture 6" descr=""/>
          <p:cNvPicPr/>
          <p:nvPr/>
        </p:nvPicPr>
        <p:blipFill>
          <a:blip r:embed="rId4"/>
          <a:stretch/>
        </p:blipFill>
        <p:spPr>
          <a:xfrm>
            <a:off x="3851280" y="4967280"/>
            <a:ext cx="1800000" cy="1800000"/>
          </a:xfrm>
          <a:prstGeom prst="rect">
            <a:avLst/>
          </a:prstGeom>
          <a:ln w="9360">
            <a:noFill/>
          </a:ln>
        </p:spPr>
      </p:pic>
      <p:pic>
        <p:nvPicPr>
          <p:cNvPr id="805" name="Picture 7" descr=""/>
          <p:cNvPicPr/>
          <p:nvPr/>
        </p:nvPicPr>
        <p:blipFill>
          <a:blip r:embed="rId5"/>
          <a:stretch/>
        </p:blipFill>
        <p:spPr>
          <a:xfrm>
            <a:off x="3305160" y="3095640"/>
            <a:ext cx="1806120" cy="1806120"/>
          </a:xfrm>
          <a:prstGeom prst="rect">
            <a:avLst/>
          </a:prstGeom>
          <a:ln w="9360">
            <a:noFill/>
          </a:ln>
        </p:spPr>
      </p:pic>
      <p:pic>
        <p:nvPicPr>
          <p:cNvPr id="806" name="Picture 8" descr=""/>
          <p:cNvPicPr/>
          <p:nvPr/>
        </p:nvPicPr>
        <p:blipFill>
          <a:blip r:embed="rId6"/>
          <a:stretch/>
        </p:blipFill>
        <p:spPr>
          <a:xfrm>
            <a:off x="5724360" y="4967280"/>
            <a:ext cx="1800000" cy="1800000"/>
          </a:xfrm>
          <a:prstGeom prst="rect">
            <a:avLst/>
          </a:prstGeom>
          <a:ln w="9360">
            <a:noFill/>
          </a:ln>
        </p:spPr>
      </p:pic>
      <p:pic>
        <p:nvPicPr>
          <p:cNvPr id="807" name="Picture 9" descr=""/>
          <p:cNvPicPr/>
          <p:nvPr/>
        </p:nvPicPr>
        <p:blipFill>
          <a:blip r:embed="rId7"/>
          <a:stretch/>
        </p:blipFill>
        <p:spPr>
          <a:xfrm>
            <a:off x="1944720" y="4978440"/>
            <a:ext cx="1833120" cy="1788840"/>
          </a:xfrm>
          <a:prstGeom prst="rect">
            <a:avLst/>
          </a:prstGeom>
          <a:ln w="9360">
            <a:noFill/>
          </a:ln>
        </p:spPr>
      </p:pic>
      <p:pic>
        <p:nvPicPr>
          <p:cNvPr id="808" name="Picture 10" descr=""/>
          <p:cNvPicPr/>
          <p:nvPr/>
        </p:nvPicPr>
        <p:blipFill>
          <a:blip r:embed="rId8"/>
          <a:stretch/>
        </p:blipFill>
        <p:spPr>
          <a:xfrm>
            <a:off x="7091280" y="3060720"/>
            <a:ext cx="1809360" cy="1809360"/>
          </a:xfrm>
          <a:prstGeom prst="rect">
            <a:avLst/>
          </a:prstGeom>
          <a:ln w="9360">
            <a:noFill/>
          </a:ln>
        </p:spPr>
      </p:pic>
      <p:pic>
        <p:nvPicPr>
          <p:cNvPr id="809" name="Picture 11" descr=""/>
          <p:cNvPicPr/>
          <p:nvPr/>
        </p:nvPicPr>
        <p:blipFill>
          <a:blip r:embed="rId9"/>
          <a:stretch/>
        </p:blipFill>
        <p:spPr>
          <a:xfrm>
            <a:off x="4248000" y="1152360"/>
            <a:ext cx="4750920" cy="1757160"/>
          </a:xfrm>
          <a:prstGeom prst="rect">
            <a:avLst/>
          </a:prstGeom>
          <a:ln w="9360">
            <a:noFill/>
          </a:ln>
        </p:spPr>
      </p:pic>
      <p:pic>
        <p:nvPicPr>
          <p:cNvPr id="810" name="Picture 12" descr=""/>
          <p:cNvPicPr/>
          <p:nvPr/>
        </p:nvPicPr>
        <p:blipFill>
          <a:blip r:embed="rId10"/>
          <a:stretch/>
        </p:blipFill>
        <p:spPr>
          <a:xfrm>
            <a:off x="216000" y="1220760"/>
            <a:ext cx="1444320" cy="14443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</TotalTime>
  <Application>LibreOffice/6.1.6.3.M14$Windows_X86_64 LibreOffice_project/41ee200cf4757de946a4b979e90b833b328d1531</Application>
  <Words>7428</Words>
  <Paragraphs>1734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2019-08-20T11:08:03Z</dcterms:created>
  <dc:creator>Smax</dc:creator>
  <dc:description/>
  <dc:language>fr-FR</dc:language>
  <cp:lastModifiedBy/>
  <cp:lastPrinted>2019-09-27T09:12:29Z</cp:lastPrinted>
  <dcterms:modified xsi:type="dcterms:W3CDTF">2020-01-23T16:53:37Z</dcterms:modified>
  <cp:revision>90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147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182</vt:i4>
  </property>
</Properties>
</file>