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theme/theme10.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 id="2147483652" r:id="rId4"/>
    <p:sldMasterId id="2147483653" r:id="rId5"/>
    <p:sldMasterId id="2147483722" r:id="rId6"/>
    <p:sldMasterId id="2147483724" r:id="rId7"/>
    <p:sldMasterId id="2147483726" r:id="rId8"/>
    <p:sldMasterId id="2147483734" r:id="rId9"/>
  </p:sldMasterIdLst>
  <p:notesMasterIdLst>
    <p:notesMasterId r:id="rId77"/>
  </p:notesMasterIdLst>
  <p:sldIdLst>
    <p:sldId id="428" r:id="rId10"/>
    <p:sldId id="436" r:id="rId11"/>
    <p:sldId id="434" r:id="rId12"/>
    <p:sldId id="309" r:id="rId13"/>
    <p:sldId id="398" r:id="rId14"/>
    <p:sldId id="399" r:id="rId15"/>
    <p:sldId id="400" r:id="rId16"/>
    <p:sldId id="401" r:id="rId17"/>
    <p:sldId id="402" r:id="rId18"/>
    <p:sldId id="432" r:id="rId19"/>
    <p:sldId id="433" r:id="rId20"/>
    <p:sldId id="310" r:id="rId21"/>
    <p:sldId id="311" r:id="rId22"/>
    <p:sldId id="396" r:id="rId23"/>
    <p:sldId id="367" r:id="rId24"/>
    <p:sldId id="368" r:id="rId25"/>
    <p:sldId id="369" r:id="rId26"/>
    <p:sldId id="370" r:id="rId27"/>
    <p:sldId id="371" r:id="rId28"/>
    <p:sldId id="372" r:id="rId29"/>
    <p:sldId id="373" r:id="rId30"/>
    <p:sldId id="374" r:id="rId31"/>
    <p:sldId id="375" r:id="rId32"/>
    <p:sldId id="376" r:id="rId33"/>
    <p:sldId id="377" r:id="rId34"/>
    <p:sldId id="313" r:id="rId35"/>
    <p:sldId id="380" r:id="rId36"/>
    <p:sldId id="381" r:id="rId37"/>
    <p:sldId id="382" r:id="rId38"/>
    <p:sldId id="314" r:id="rId39"/>
    <p:sldId id="315" r:id="rId40"/>
    <p:sldId id="383" r:id="rId41"/>
    <p:sldId id="384" r:id="rId42"/>
    <p:sldId id="385" r:id="rId43"/>
    <p:sldId id="386" r:id="rId44"/>
    <p:sldId id="387" r:id="rId45"/>
    <p:sldId id="388" r:id="rId46"/>
    <p:sldId id="389" r:id="rId47"/>
    <p:sldId id="390" r:id="rId48"/>
    <p:sldId id="391" r:id="rId49"/>
    <p:sldId id="392" r:id="rId50"/>
    <p:sldId id="316" r:id="rId51"/>
    <p:sldId id="395" r:id="rId52"/>
    <p:sldId id="317" r:id="rId53"/>
    <p:sldId id="406" r:id="rId54"/>
    <p:sldId id="407" r:id="rId55"/>
    <p:sldId id="408" r:id="rId56"/>
    <p:sldId id="409" r:id="rId57"/>
    <p:sldId id="410" r:id="rId58"/>
    <p:sldId id="411" r:id="rId59"/>
    <p:sldId id="412" r:id="rId60"/>
    <p:sldId id="413" r:id="rId61"/>
    <p:sldId id="414" r:id="rId62"/>
    <p:sldId id="415" r:id="rId63"/>
    <p:sldId id="416" r:id="rId64"/>
    <p:sldId id="422" r:id="rId65"/>
    <p:sldId id="417" r:id="rId66"/>
    <p:sldId id="418" r:id="rId67"/>
    <p:sldId id="419" r:id="rId68"/>
    <p:sldId id="420" r:id="rId69"/>
    <p:sldId id="421" r:id="rId70"/>
    <p:sldId id="318" r:id="rId71"/>
    <p:sldId id="319" r:id="rId72"/>
    <p:sldId id="435" r:id="rId73"/>
    <p:sldId id="431" r:id="rId74"/>
    <p:sldId id="430" r:id="rId75"/>
    <p:sldId id="429" r:id="rId7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Calibri"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Calibri"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Calibri"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Calibri"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Calibri" charset="0"/>
        <a:ea typeface="+mn-ea"/>
        <a:cs typeface="+mn-cs"/>
      </a:defRPr>
    </a:lvl5pPr>
    <a:lvl6pPr marL="2286000" algn="l" defTabSz="914400" rtl="0" eaLnBrk="1" latinLnBrk="0" hangingPunct="1">
      <a:defRPr sz="2400" kern="1200">
        <a:solidFill>
          <a:schemeClr val="bg1"/>
        </a:solidFill>
        <a:latin typeface="Calibri" charset="0"/>
        <a:ea typeface="+mn-ea"/>
        <a:cs typeface="+mn-cs"/>
      </a:defRPr>
    </a:lvl6pPr>
    <a:lvl7pPr marL="2743200" algn="l" defTabSz="914400" rtl="0" eaLnBrk="1" latinLnBrk="0" hangingPunct="1">
      <a:defRPr sz="2400" kern="1200">
        <a:solidFill>
          <a:schemeClr val="bg1"/>
        </a:solidFill>
        <a:latin typeface="Calibri" charset="0"/>
        <a:ea typeface="+mn-ea"/>
        <a:cs typeface="+mn-cs"/>
      </a:defRPr>
    </a:lvl7pPr>
    <a:lvl8pPr marL="3200400" algn="l" defTabSz="914400" rtl="0" eaLnBrk="1" latinLnBrk="0" hangingPunct="1">
      <a:defRPr sz="2400" kern="1200">
        <a:solidFill>
          <a:schemeClr val="bg1"/>
        </a:solidFill>
        <a:latin typeface="Calibri" charset="0"/>
        <a:ea typeface="+mn-ea"/>
        <a:cs typeface="+mn-cs"/>
      </a:defRPr>
    </a:lvl8pPr>
    <a:lvl9pPr marL="3657600" algn="l" defTabSz="914400" rtl="0" eaLnBrk="1" latinLnBrk="0" hangingPunct="1">
      <a:defRPr sz="2400" kern="1200">
        <a:solidFill>
          <a:schemeClr val="bg1"/>
        </a:solidFill>
        <a:latin typeface="Calibri"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450" y="-163"/>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Data\3-%20Projets\REPONSES\Pilotage%20projet\Financement\Phasage%20et%20financement%20-%20document%20interne.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Data\3-%20Projets\REPONSES\Pilotage%20projet\Financement\Phasage%20et%20financement%20-%20document%20interne.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COMMUNICATION\Commun\Communication\Projet%20R&#233;ponses\CONCERTATION\Retour%20questionnaire%20satisfaction%20Concertation_REPONSES_FORUM.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OMMUNICATION\Commun\Communication\Projet%20R&#233;ponses\CONCERTATION\Retour%20questionnaire%20satisfaction%20Concertation_REPONSES_ATELIER%20V03(R&#233;cup&#233;r&#23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title>
      <c:layout/>
      <c:spPr>
        <a:noFill/>
        <a:ln>
          <a:noFill/>
        </a:ln>
        <a:effectLst/>
      </c:spPr>
      <c:txPr>
        <a:bodyPr rot="0" spcFirstLastPara="1" vertOverflow="ellipsis" vert="horz" wrap="square" anchor="ctr" anchorCtr="1"/>
        <a:lstStyle/>
        <a:p>
          <a:pPr>
            <a:defRPr lang="fr-FR" sz="1862" b="0" i="0" u="none" strike="noStrike" kern="1200" spc="0" baseline="0" noProof="0">
              <a:solidFill>
                <a:schemeClr val="tx1">
                  <a:lumMod val="65000"/>
                  <a:lumOff val="35000"/>
                </a:schemeClr>
              </a:solidFill>
              <a:latin typeface="+mn-lt"/>
              <a:ea typeface="+mn-ea"/>
              <a:cs typeface="+mn-cs"/>
            </a:defRPr>
          </a:pPr>
          <a:endParaRPr lang="fr-FR"/>
        </a:p>
      </c:txPr>
    </c:title>
    <c:plotArea>
      <c:layout/>
      <c:pieChart>
        <c:varyColors val="1"/>
        <c:ser>
          <c:idx val="0"/>
          <c:order val="0"/>
          <c:tx>
            <c:strRef>
              <c:f>Feuil1!$B$1</c:f>
              <c:strCache>
                <c:ptCount val="1"/>
                <c:pt idx="0">
                  <c:v>Types de soumissions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1D4-48A3-A520-6AE53859EB90}"/>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1D4-48A3-A520-6AE53859EB90}"/>
              </c:ext>
            </c:extLst>
          </c:dPt>
          <c:dLbls>
            <c:dLbl>
              <c:idx val="0"/>
              <c:layout>
                <c:manualLayout>
                  <c:x val="2.5848794149391358E-2"/>
                  <c:y val="-1.9373410020171736E-2"/>
                </c:manualLayout>
              </c:layout>
              <c:dLblPos val="bestFit"/>
              <c:showCatName val="1"/>
              <c:showPercent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1D4-48A3-A520-6AE53859EB90}"/>
                </c:ext>
              </c:extLst>
            </c:dLbl>
            <c:dLbl>
              <c:idx val="1"/>
              <c:layout>
                <c:manualLayout>
                  <c:x val="-6.3592710165631097E-4"/>
                  <c:y val="-1.9373529306707941E-2"/>
                </c:manualLayout>
              </c:layout>
              <c:dLblPos val="bestFit"/>
              <c:showCatName val="1"/>
              <c:showPercent val="1"/>
              <c:extLst xmlns:c16r2="http://schemas.microsoft.com/office/drawing/2015/06/chart">
                <c:ext xmlns:c15="http://schemas.microsoft.com/office/drawing/2012/chart" uri="{CE6537A1-D6FC-4f65-9D91-7224C49458BB}">
                  <c15:layout>
                    <c:manualLayout>
                      <c:w val="0.32309499879279269"/>
                      <c:h val="0.39730999439137238"/>
                    </c:manualLayout>
                  </c15:layout>
                </c:ext>
                <c:ext xmlns:c16="http://schemas.microsoft.com/office/drawing/2014/chart" uri="{C3380CC4-5D6E-409C-BE32-E72D297353CC}">
                  <c16:uniqueId val="{00000003-71D4-48A3-A520-6AE53859EB90}"/>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fr-FR"/>
              </a:p>
            </c:txPr>
            <c:dLblPos val="outEnd"/>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Projet</c:v>
                </c:pt>
                <c:pt idx="1">
                  <c:v>Action/Rex</c:v>
                </c:pt>
              </c:strCache>
            </c:strRef>
          </c:cat>
          <c:val>
            <c:numRef>
              <c:f>Feuil1!$B$2:$B$3</c:f>
              <c:numCache>
                <c:formatCode>General</c:formatCode>
                <c:ptCount val="2"/>
                <c:pt idx="0">
                  <c:v>23</c:v>
                </c:pt>
                <c:pt idx="1">
                  <c:v>41</c:v>
                </c:pt>
              </c:numCache>
            </c:numRef>
          </c:val>
          <c:extLst xmlns:c16r2="http://schemas.microsoft.com/office/drawing/2015/06/chart">
            <c:ext xmlns:c16="http://schemas.microsoft.com/office/drawing/2014/chart" uri="{C3380CC4-5D6E-409C-BE32-E72D297353CC}">
              <c16:uniqueId val="{00000004-71D4-48A3-A520-6AE53859EB90}"/>
            </c:ext>
          </c:extLst>
        </c:ser>
        <c:firstSliceAng val="0"/>
      </c:pieChart>
      <c:spPr>
        <a:noFill/>
        <a:ln>
          <a:noFill/>
        </a:ln>
        <a:effectLst/>
      </c:spPr>
    </c:plotArea>
    <c:plotVisOnly val="1"/>
    <c:dispBlanksAs val="zero"/>
  </c:chart>
  <c:spPr>
    <a:noFill/>
    <a:ln>
      <a:noFill/>
    </a:ln>
    <a:effectLst/>
  </c:spPr>
  <c:txPr>
    <a:bodyPr/>
    <a:lstStyle/>
    <a:p>
      <a:pPr>
        <a:defRPr/>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title>
      <c:layout/>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plotArea>
      <c:layout/>
      <c:pieChart>
        <c:varyColors val="1"/>
        <c:ser>
          <c:idx val="0"/>
          <c:order val="0"/>
          <c:tx>
            <c:strRef>
              <c:f>Feuil1!$B$1</c:f>
              <c:strCache>
                <c:ptCount val="1"/>
                <c:pt idx="0">
                  <c:v>Types de collectivité</c:v>
                </c:pt>
              </c:strCache>
            </c:strRef>
          </c:tx>
          <c:spPr>
            <a:ln>
              <a:solidFill>
                <a:schemeClr val="tx1"/>
              </a:solidFill>
            </a:ln>
          </c:spPr>
          <c:dPt>
            <c:idx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999A-437E-B881-E7090E9E5865}"/>
              </c:ext>
            </c:extLst>
          </c:dPt>
          <c:dPt>
            <c:idx val="1"/>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999A-437E-B881-E7090E9E5865}"/>
              </c:ext>
            </c:extLst>
          </c:dPt>
          <c:dPt>
            <c:idx val="2"/>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999A-437E-B881-E7090E9E5865}"/>
              </c:ext>
            </c:extLst>
          </c:dPt>
          <c:dPt>
            <c:idx val="3"/>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7-999A-437E-B881-E7090E9E5865}"/>
              </c:ext>
            </c:extLst>
          </c:dPt>
          <c:dPt>
            <c:idx val="4"/>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9-999A-437E-B881-E7090E9E5865}"/>
              </c:ext>
            </c:extLst>
          </c:dPt>
          <c:dPt>
            <c:idx val="5"/>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B-999A-437E-B881-E7090E9E5865}"/>
              </c:ext>
            </c:extLst>
          </c:dPt>
          <c:dPt>
            <c:idx val="6"/>
            <c:spPr>
              <a:solidFill>
                <a:schemeClr val="accent1">
                  <a:lumMod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D-999A-437E-B881-E7090E9E586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fr-FR"/>
              </a:p>
            </c:txPr>
            <c:dLblPos val="bestFit"/>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Feuil1!$A$2:$A$8</c:f>
              <c:strCache>
                <c:ptCount val="7"/>
                <c:pt idx="0">
                  <c:v>Communauté de communes</c:v>
                </c:pt>
                <c:pt idx="1">
                  <c:v>Commune</c:v>
                </c:pt>
                <c:pt idx="2">
                  <c:v>Métropole</c:v>
                </c:pt>
                <c:pt idx="3">
                  <c:v>Région</c:v>
                </c:pt>
                <c:pt idx="4">
                  <c:v>Syndicat de communes</c:v>
                </c:pt>
                <c:pt idx="5">
                  <c:v>Département</c:v>
                </c:pt>
                <c:pt idx="6">
                  <c:v>PNR</c:v>
                </c:pt>
              </c:strCache>
            </c:strRef>
          </c:cat>
          <c:val>
            <c:numRef>
              <c:f>Feuil1!$B$2:$B$8</c:f>
              <c:numCache>
                <c:formatCode>General</c:formatCode>
                <c:ptCount val="7"/>
                <c:pt idx="0">
                  <c:v>11</c:v>
                </c:pt>
                <c:pt idx="1">
                  <c:v>37</c:v>
                </c:pt>
                <c:pt idx="2">
                  <c:v>9</c:v>
                </c:pt>
                <c:pt idx="3">
                  <c:v>1</c:v>
                </c:pt>
                <c:pt idx="4">
                  <c:v>1</c:v>
                </c:pt>
                <c:pt idx="5">
                  <c:v>4</c:v>
                </c:pt>
                <c:pt idx="6">
                  <c:v>1</c:v>
                </c:pt>
              </c:numCache>
            </c:numRef>
          </c:val>
          <c:extLst xmlns:c16r2="http://schemas.microsoft.com/office/drawing/2015/06/chart">
            <c:ext xmlns:c16="http://schemas.microsoft.com/office/drawing/2014/chart" uri="{C3380CC4-5D6E-409C-BE32-E72D297353CC}">
              <c16:uniqueId val="{00000000-6C6F-49E4-96DB-1D7902BFF890}"/>
            </c:ext>
          </c:extLst>
        </c:ser>
        <c:dLbls>
          <c:showVal val="1"/>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chart>
  <c:spPr>
    <a:noFill/>
    <a:ln>
      <a:noFill/>
    </a:ln>
    <a:effectLst/>
  </c:spPr>
  <c:txPr>
    <a:bodyPr/>
    <a:lstStyle/>
    <a:p>
      <a:pPr>
        <a:defRPr sz="1400"/>
      </a:pPr>
      <a:endParaRPr lang="fr-F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u="sng" dirty="0">
                <a:solidFill>
                  <a:schemeClr val="accent1"/>
                </a:solidFill>
                <a:latin typeface="Lucida Sans" panose="020B0602030504020204" pitchFamily="34" charset="0"/>
              </a:rPr>
              <a:t>Dépenses</a:t>
            </a:r>
          </a:p>
        </c:rich>
      </c:tx>
      <c:layout>
        <c:manualLayout>
          <c:xMode val="edge"/>
          <c:yMode val="edge"/>
          <c:x val="8.231369527454438E-2"/>
          <c:y val="0.18896709889377408"/>
        </c:manualLayout>
      </c:layout>
      <c:spPr>
        <a:noFill/>
        <a:ln>
          <a:noFill/>
        </a:ln>
        <a:effectLst/>
      </c:spPr>
    </c:title>
    <c:plotArea>
      <c:layout>
        <c:manualLayout>
          <c:layoutTarget val="inner"/>
          <c:xMode val="edge"/>
          <c:yMode val="edge"/>
          <c:x val="0.53141032370953556"/>
          <c:y val="0.2661574074074074"/>
          <c:w val="0.40384623797025437"/>
          <c:h val="0.67307706328375716"/>
        </c:manualLayout>
      </c:layout>
      <c:pieChart>
        <c:varyColors val="1"/>
        <c:ser>
          <c:idx val="0"/>
          <c:order val="0"/>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E72-4C88-9A37-57FDC7BD173C}"/>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E72-4C88-9A37-57FDC7BD173C}"/>
              </c:ext>
            </c:extLst>
          </c:dPt>
          <c:dPt>
            <c:idx val="2"/>
            <c:spPr>
              <a:solidFill>
                <a:schemeClr val="accent6">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BE72-4C88-9A37-57FDC7BD173C}"/>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E72-4C88-9A37-57FDC7BD173C}"/>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E72-4C88-9A37-57FDC7BD173C}"/>
              </c:ext>
            </c:extLst>
          </c:dPt>
          <c:cat>
            <c:strRef>
              <c:f>Feuil1!$A$29:$A$33</c:f>
              <c:strCache>
                <c:ptCount val="5"/>
                <c:pt idx="0">
                  <c:v>Concertation Populations </c:v>
                </c:pt>
                <c:pt idx="1">
                  <c:v>Plateforme informatique</c:v>
                </c:pt>
                <c:pt idx="2">
                  <c:v>Bilan des actions  &amp; réponses </c:v>
                </c:pt>
                <c:pt idx="3">
                  <c:v>Communication</c:v>
                </c:pt>
                <c:pt idx="4">
                  <c:v>Pilotage projet</c:v>
                </c:pt>
              </c:strCache>
            </c:strRef>
          </c:cat>
          <c:val>
            <c:numRef>
              <c:f>Feuil1!$B$29:$B$33</c:f>
              <c:numCache>
                <c:formatCode>General</c:formatCode>
                <c:ptCount val="5"/>
                <c:pt idx="0">
                  <c:v>66.5</c:v>
                </c:pt>
                <c:pt idx="1">
                  <c:v>47.5</c:v>
                </c:pt>
                <c:pt idx="2">
                  <c:v>38</c:v>
                </c:pt>
                <c:pt idx="3">
                  <c:v>41.5</c:v>
                </c:pt>
                <c:pt idx="4">
                  <c:v>14</c:v>
                </c:pt>
              </c:numCache>
            </c:numRef>
          </c:val>
          <c:extLst xmlns:c16r2="http://schemas.microsoft.com/office/drawing/2015/06/chart">
            <c:ext xmlns:c16="http://schemas.microsoft.com/office/drawing/2014/chart" uri="{C3380CC4-5D6E-409C-BE32-E72D297353CC}">
              <c16:uniqueId val="{0000000A-BE72-4C88-9A37-57FDC7BD173C}"/>
            </c:ext>
          </c:extLst>
        </c:ser>
        <c:firstSliceAng val="0"/>
      </c:pieChart>
      <c:spPr>
        <a:noFill/>
        <a:ln>
          <a:noFill/>
        </a:ln>
        <a:effectLst/>
      </c:spPr>
    </c:plotArea>
    <c:legend>
      <c:legendPos val="b"/>
      <c:layout>
        <c:manualLayout>
          <c:xMode val="edge"/>
          <c:yMode val="edge"/>
          <c:x val="5.6758092738407727E-2"/>
          <c:y val="0.31423447069116361"/>
          <c:w val="0.4448171478565181"/>
          <c:h val="0.6579877515310586"/>
        </c:manualLayout>
      </c:layout>
      <c:spPr>
        <a:noFill/>
        <a:ln>
          <a:noFill/>
        </a:ln>
        <a:effectLst/>
      </c:spPr>
      <c:txPr>
        <a:bodyPr rot="0" spcFirstLastPara="1" vertOverflow="ellipsis" vert="horz" wrap="square" anchor="ctr" anchorCtr="1"/>
        <a:lstStyle/>
        <a:p>
          <a:pPr rtl="0">
            <a:defRPr sz="1200" b="1" i="0" u="none" strike="noStrike" kern="1200" baseline="0">
              <a:solidFill>
                <a:schemeClr val="tx1"/>
              </a:solidFill>
              <a:latin typeface="+mn-lt"/>
              <a:ea typeface="+mn-ea"/>
              <a:cs typeface="+mn-cs"/>
            </a:defRPr>
          </a:pPr>
          <a:endParaRPr lang="fr-FR"/>
        </a:p>
      </c:txPr>
    </c:legend>
    <c:plotVisOnly val="1"/>
    <c:dispBlanksAs val="zero"/>
  </c:chart>
  <c:spPr>
    <a:noFill/>
    <a:ln>
      <a:noFill/>
    </a:ln>
    <a:effectLst/>
  </c:spPr>
  <c:txPr>
    <a:bodyPr/>
    <a:lstStyle/>
    <a:p>
      <a:pPr>
        <a:defRPr/>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u="sng" dirty="0">
                <a:solidFill>
                  <a:schemeClr val="accent1"/>
                </a:solidFill>
                <a:latin typeface="Lucida Sans" panose="020B0602030504020204" pitchFamily="34" charset="0"/>
              </a:rPr>
              <a:t>Ressources </a:t>
            </a:r>
          </a:p>
        </c:rich>
      </c:tx>
      <c:layout>
        <c:manualLayout>
          <c:xMode val="edge"/>
          <c:yMode val="edge"/>
          <c:x val="0.4088775945912303"/>
          <c:y val="8.0009621772697215E-2"/>
        </c:manualLayout>
      </c:layout>
      <c:spPr>
        <a:noFill/>
        <a:ln>
          <a:noFill/>
        </a:ln>
        <a:effectLst/>
      </c:spPr>
    </c:title>
    <c:plotArea>
      <c:layout/>
      <c:pieChart>
        <c:varyColors val="1"/>
        <c:ser>
          <c:idx val="0"/>
          <c:order val="0"/>
          <c:dPt>
            <c:idx val="0"/>
            <c:spPr>
              <a:solidFill>
                <a:schemeClr val="accent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DD6-4205-BB0E-03D5295F20CB}"/>
              </c:ext>
            </c:extLst>
          </c:dPt>
          <c:dPt>
            <c:idx val="1"/>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9DD6-4205-BB0E-03D5295F20CB}"/>
              </c:ext>
            </c:extLst>
          </c:dPt>
          <c:dPt>
            <c:idx val="2"/>
            <c:spPr>
              <a:solidFill>
                <a:schemeClr val="accent1">
                  <a:lumMod val="20000"/>
                  <a:lumOff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DD6-4205-BB0E-03D5295F20CB}"/>
              </c:ext>
            </c:extLst>
          </c:dPt>
          <c:dPt>
            <c:idx val="3"/>
            <c:spPr>
              <a:solidFill>
                <a:schemeClr val="accent4">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DD6-4205-BB0E-03D5295F20CB}"/>
              </c:ext>
            </c:extLst>
          </c:dPt>
          <c:dPt>
            <c:idx val="4"/>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9-9DD6-4205-BB0E-03D5295F20CB}"/>
              </c:ext>
            </c:extLst>
          </c:dPt>
          <c:dPt>
            <c:idx val="5"/>
            <c:spPr>
              <a:solidFill>
                <a:schemeClr val="accent4">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9DD6-4205-BB0E-03D5295F20CB}"/>
              </c:ext>
            </c:extLst>
          </c:dPt>
          <c:dPt>
            <c:idx val="6"/>
            <c:spPr>
              <a:solidFill>
                <a:schemeClr val="accent6">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DD6-4205-BB0E-03D5295F20CB}"/>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9DD6-4205-BB0E-03D5295F20CB}"/>
              </c:ext>
            </c:extLst>
          </c:dPt>
          <c:dPt>
            <c:idx val="8"/>
            <c:spPr>
              <a:solidFill>
                <a:schemeClr val="accent6">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9DD6-4205-BB0E-03D5295F20CB}"/>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DD6-4205-BB0E-03D5295F20CB}"/>
                </c:ext>
              </c:extLst>
            </c:dLbl>
            <c:dLbl>
              <c:idx val="1"/>
              <c:layout>
                <c:manualLayout>
                  <c:x val="-0.16965716817153489"/>
                  <c:y val="-0.27792382059403137"/>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mn-lt"/>
                      <a:ea typeface="+mn-ea"/>
                      <a:cs typeface="+mn-cs"/>
                    </a:defRPr>
                  </a:pPr>
                  <a:endParaRPr lang="fr-FR"/>
                </a:p>
              </c:txPr>
              <c:showCatName val="1"/>
              <c:extLst xmlns:c16r2="http://schemas.microsoft.com/office/drawing/2015/06/chart">
                <c:ext xmlns:c15="http://schemas.microsoft.com/office/drawing/2012/chart" uri="{CE6537A1-D6FC-4f65-9D91-7224C49458BB}">
                  <c15:layout>
                    <c:manualLayout>
                      <c:w val="0.25856925418569254"/>
                      <c:h val="0.15215130023640661"/>
                    </c:manualLayout>
                  </c15:layout>
                </c:ext>
                <c:ext xmlns:c16="http://schemas.microsoft.com/office/drawing/2014/chart" uri="{C3380CC4-5D6E-409C-BE32-E72D297353CC}">
                  <c16:uniqueId val="{00000003-9DD6-4205-BB0E-03D5295F20CB}"/>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DD6-4205-BB0E-03D5295F20CB}"/>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DD6-4205-BB0E-03D5295F20CB}"/>
                </c:ext>
              </c:extLst>
            </c:dLbl>
            <c:dLbl>
              <c:idx val="4"/>
              <c:layout>
                <c:manualLayout>
                  <c:x val="0.27631990182276001"/>
                  <c:y val="1.1762924687490102E-2"/>
                </c:manualLayout>
              </c:layout>
              <c:showCatName val="1"/>
              <c:extLst xmlns:c16r2="http://schemas.microsoft.com/office/drawing/2015/06/chart">
                <c:ext xmlns:c15="http://schemas.microsoft.com/office/drawing/2012/chart" uri="{CE6537A1-D6FC-4f65-9D91-7224C49458BB}">
                  <c15:layout>
                    <c:manualLayout>
                      <c:w val="0.26929972794496576"/>
                      <c:h val="0.17579196217494089"/>
                    </c:manualLayout>
                  </c15:layout>
                </c:ext>
                <c:ext xmlns:c16="http://schemas.microsoft.com/office/drawing/2014/chart" uri="{C3380CC4-5D6E-409C-BE32-E72D297353CC}">
                  <c16:uniqueId val="{00000009-9DD6-4205-BB0E-03D5295F20CB}"/>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DD6-4205-BB0E-03D5295F20CB}"/>
                </c:ext>
              </c:extLst>
            </c:dLbl>
            <c:dLbl>
              <c:idx val="6"/>
              <c:layout>
                <c:manualLayout>
                  <c:x val="0.12471183374097164"/>
                  <c:y val="0.141661803094941"/>
                </c:manualLayout>
              </c:layout>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9DD6-4205-BB0E-03D5295F20CB}"/>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9DD6-4205-BB0E-03D5295F20CB}"/>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9DD6-4205-BB0E-03D5295F20C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fr-FR"/>
              </a:p>
            </c:txPr>
            <c:showCatName val="1"/>
            <c:extLst xmlns:c16r2="http://schemas.microsoft.com/office/drawing/2015/06/chart">
              <c:ext xmlns:c15="http://schemas.microsoft.com/office/drawing/2012/chart" uri="{CE6537A1-D6FC-4f65-9D91-7224C49458BB}"/>
            </c:extLst>
          </c:dLbls>
          <c:cat>
            <c:strRef>
              <c:f>Feuil1!$G$7:$O$7</c:f>
              <c:strCache>
                <c:ptCount val="9"/>
                <c:pt idx="0">
                  <c:v>Coll. </c:v>
                </c:pt>
                <c:pt idx="1">
                  <c:v>Collectivités</c:v>
                </c:pt>
                <c:pt idx="2">
                  <c:v>Coll. restant à financer</c:v>
                </c:pt>
                <c:pt idx="3">
                  <c:v>Indus. </c:v>
                </c:pt>
                <c:pt idx="4">
                  <c:v>Industriels </c:v>
                </c:pt>
                <c:pt idx="5">
                  <c:v>Indus. restant à financer</c:v>
                </c:pt>
                <c:pt idx="6">
                  <c:v>Etat </c:v>
                </c:pt>
                <c:pt idx="7">
                  <c:v>Etat (Accord de principe)</c:v>
                </c:pt>
                <c:pt idx="8">
                  <c:v>Etat restant à financer </c:v>
                </c:pt>
              </c:strCache>
            </c:strRef>
          </c:cat>
          <c:val>
            <c:numRef>
              <c:f>Feuil1!$G$8:$O$8</c:f>
              <c:numCache>
                <c:formatCode>General</c:formatCode>
                <c:ptCount val="9"/>
                <c:pt idx="0">
                  <c:v>70000</c:v>
                </c:pt>
                <c:pt idx="1">
                  <c:v>0</c:v>
                </c:pt>
                <c:pt idx="2">
                  <c:v>0</c:v>
                </c:pt>
                <c:pt idx="3">
                  <c:v>70000</c:v>
                </c:pt>
                <c:pt idx="4">
                  <c:v>0</c:v>
                </c:pt>
                <c:pt idx="5">
                  <c:v>0</c:v>
                </c:pt>
                <c:pt idx="6">
                  <c:v>70000</c:v>
                </c:pt>
                <c:pt idx="8">
                  <c:v>0</c:v>
                </c:pt>
              </c:numCache>
            </c:numRef>
          </c:val>
          <c:extLst xmlns:c16r2="http://schemas.microsoft.com/office/drawing/2015/06/chart">
            <c:ext xmlns:c16="http://schemas.microsoft.com/office/drawing/2014/chart" uri="{C3380CC4-5D6E-409C-BE32-E72D297353CC}">
              <c16:uniqueId val="{00000012-9DD6-4205-BB0E-03D5295F20CB}"/>
            </c:ext>
          </c:extLst>
        </c:ser>
        <c:firstSliceAng val="0"/>
      </c:pieChart>
      <c:spPr>
        <a:noFill/>
        <a:ln>
          <a:noFill/>
        </a:ln>
        <a:effectLst/>
      </c:spPr>
    </c:plotArea>
    <c:plotVisOnly val="1"/>
    <c:dispBlanksAs val="zero"/>
  </c:chart>
  <c:spPr>
    <a:noFill/>
    <a:ln>
      <a:noFill/>
    </a:ln>
    <a:effectLst/>
  </c:spPr>
  <c:txPr>
    <a:bodyPr/>
    <a:lstStyle/>
    <a:p>
      <a:pPr>
        <a:defRPr/>
      </a:pPr>
      <a:endParaRPr lang="fr-FR"/>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style val="3"/>
  <c:chart>
    <c:autoTitleDeleted val="1"/>
    <c:plotArea>
      <c:layout>
        <c:manualLayout>
          <c:layoutTarget val="inner"/>
          <c:xMode val="edge"/>
          <c:yMode val="edge"/>
          <c:x val="7.2419845111966544E-2"/>
          <c:y val="0.15025302053157474"/>
          <c:w val="0.886259905511811"/>
          <c:h val="0.52005030640158023"/>
        </c:manualLayout>
      </c:layout>
      <c:barChart>
        <c:barDir val="col"/>
        <c:grouping val="percentStacked"/>
        <c:ser>
          <c:idx val="0"/>
          <c:order val="0"/>
          <c:tx>
            <c:strRef>
              <c:f>'Graph Chateauneuf'!$C$4</c:f>
              <c:strCache>
                <c:ptCount val="1"/>
                <c:pt idx="0">
                  <c:v>Très bien</c:v>
                </c:pt>
              </c:strCache>
            </c:strRef>
          </c:tx>
          <c:spPr>
            <a:solidFill>
              <a:srgbClr val="C2D05E"/>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Chateauneuf'!$B$5:$B$16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Chateauneuf'!$C$5:$C$16</c:f>
              <c:numCache>
                <c:formatCode>0.0%</c:formatCode>
                <c:ptCount val="12"/>
                <c:pt idx="0">
                  <c:v>0.46150000000000002</c:v>
                </c:pt>
                <c:pt idx="1">
                  <c:v>0.69230000000000003</c:v>
                </c:pt>
                <c:pt idx="2">
                  <c:v>0.53800000000000003</c:v>
                </c:pt>
                <c:pt idx="3">
                  <c:v>0.61530000000000062</c:v>
                </c:pt>
                <c:pt idx="4">
                  <c:v>0.84610000000000063</c:v>
                </c:pt>
                <c:pt idx="5">
                  <c:v>0.61530000000000062</c:v>
                </c:pt>
                <c:pt idx="6">
                  <c:v>0.76920000000000077</c:v>
                </c:pt>
                <c:pt idx="7">
                  <c:v>0.61530000000000062</c:v>
                </c:pt>
                <c:pt idx="8">
                  <c:v>0.53800000000000003</c:v>
                </c:pt>
                <c:pt idx="9">
                  <c:v>0.61530000000000062</c:v>
                </c:pt>
                <c:pt idx="10">
                  <c:v>0.76900000000000091</c:v>
                </c:pt>
                <c:pt idx="11">
                  <c:v>0.46200000000000002</c:v>
                </c:pt>
              </c:numCache>
            </c:numRef>
          </c:val>
          <c:extLst xmlns:c16r2="http://schemas.microsoft.com/office/drawing/2015/06/chart">
            <c:ext xmlns:c16="http://schemas.microsoft.com/office/drawing/2014/chart" uri="{C3380CC4-5D6E-409C-BE32-E72D297353CC}">
              <c16:uniqueId val="{00000000-ABA6-40DC-BC11-38621FAE3AF7}"/>
            </c:ext>
          </c:extLst>
        </c:ser>
        <c:ser>
          <c:idx val="1"/>
          <c:order val="1"/>
          <c:tx>
            <c:strRef>
              <c:f>'Graph Chateauneuf'!$D$4</c:f>
              <c:strCache>
                <c:ptCount val="1"/>
                <c:pt idx="0">
                  <c:v>Bien</c:v>
                </c:pt>
              </c:strCache>
            </c:strRef>
          </c:tx>
          <c:spPr>
            <a:solidFill>
              <a:srgbClr val="EDCD2F"/>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Chateauneuf'!$B$5:$B$16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Chateauneuf'!$D$5:$D$16</c:f>
              <c:numCache>
                <c:formatCode>0.0%</c:formatCode>
                <c:ptCount val="12"/>
                <c:pt idx="0">
                  <c:v>0.53839999999999999</c:v>
                </c:pt>
                <c:pt idx="1">
                  <c:v>0.30760000000000032</c:v>
                </c:pt>
                <c:pt idx="2">
                  <c:v>0.38460000000000039</c:v>
                </c:pt>
                <c:pt idx="3">
                  <c:v>0.23069999999999999</c:v>
                </c:pt>
                <c:pt idx="4">
                  <c:v>0.15380000000000019</c:v>
                </c:pt>
                <c:pt idx="5">
                  <c:v>0.38460000000000039</c:v>
                </c:pt>
                <c:pt idx="6">
                  <c:v>0.23069999999999999</c:v>
                </c:pt>
                <c:pt idx="7">
                  <c:v>0.30760000000000032</c:v>
                </c:pt>
                <c:pt idx="8">
                  <c:v>0.38460000000000039</c:v>
                </c:pt>
                <c:pt idx="9">
                  <c:v>0.38460000000000039</c:v>
                </c:pt>
                <c:pt idx="10">
                  <c:v>0.23069999999999999</c:v>
                </c:pt>
                <c:pt idx="11">
                  <c:v>0.53800000000000003</c:v>
                </c:pt>
              </c:numCache>
            </c:numRef>
          </c:val>
          <c:extLst xmlns:c16r2="http://schemas.microsoft.com/office/drawing/2015/06/chart">
            <c:ext xmlns:c16="http://schemas.microsoft.com/office/drawing/2014/chart" uri="{C3380CC4-5D6E-409C-BE32-E72D297353CC}">
              <c16:uniqueId val="{00000001-ABA6-40DC-BC11-38621FAE3AF7}"/>
            </c:ext>
          </c:extLst>
        </c:ser>
        <c:ser>
          <c:idx val="2"/>
          <c:order val="2"/>
          <c:tx>
            <c:strRef>
              <c:f>'Graph Chateauneuf'!$E$4</c:f>
              <c:strCache>
                <c:ptCount val="1"/>
                <c:pt idx="0">
                  <c:v>Plutôt insatisfaisant</c:v>
                </c:pt>
              </c:strCache>
            </c:strRef>
          </c:tx>
          <c:spPr>
            <a:solidFill>
              <a:srgbClr val="BA8236"/>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Chateauneuf'!$B$5:$B$16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Chateauneuf'!$E$5:$E$16</c:f>
              <c:numCache>
                <c:formatCode>General</c:formatCode>
                <c:ptCount val="12"/>
                <c:pt idx="2" formatCode="0.0%">
                  <c:v>7.690000000000001E-2</c:v>
                </c:pt>
                <c:pt idx="3" formatCode="0.0%">
                  <c:v>0.15380000000000019</c:v>
                </c:pt>
                <c:pt idx="7" formatCode="0.0%">
                  <c:v>7.690000000000001E-2</c:v>
                </c:pt>
                <c:pt idx="8" formatCode="0.0%">
                  <c:v>7.690000000000001E-2</c:v>
                </c:pt>
              </c:numCache>
            </c:numRef>
          </c:val>
          <c:extLst xmlns:c16r2="http://schemas.microsoft.com/office/drawing/2015/06/chart">
            <c:ext xmlns:c16="http://schemas.microsoft.com/office/drawing/2014/chart" uri="{C3380CC4-5D6E-409C-BE32-E72D297353CC}">
              <c16:uniqueId val="{00000002-ABA6-40DC-BC11-38621FAE3AF7}"/>
            </c:ext>
          </c:extLst>
        </c:ser>
        <c:ser>
          <c:idx val="3"/>
          <c:order val="3"/>
          <c:tx>
            <c:strRef>
              <c:f>'Graph Chateauneuf'!$F$4</c:f>
              <c:strCache>
                <c:ptCount val="1"/>
                <c:pt idx="0">
                  <c:v>Très insatisfaisant</c:v>
                </c:pt>
              </c:strCache>
            </c:strRef>
          </c:tx>
          <c:spPr>
            <a:solidFill>
              <a:srgbClr val="5F64AB"/>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Chateauneuf'!$B$5:$B$16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Chateauneuf'!$F$5:$F$16</c:f>
              <c:numCache>
                <c:formatCode>General</c:formatCode>
                <c:ptCount val="12"/>
              </c:numCache>
            </c:numRef>
          </c:val>
          <c:extLst xmlns:c16r2="http://schemas.microsoft.com/office/drawing/2015/06/chart">
            <c:ext xmlns:c16="http://schemas.microsoft.com/office/drawing/2014/chart" uri="{C3380CC4-5D6E-409C-BE32-E72D297353CC}">
              <c16:uniqueId val="{00000003-ABA6-40DC-BC11-38621FAE3AF7}"/>
            </c:ext>
          </c:extLst>
        </c:ser>
        <c:ser>
          <c:idx val="4"/>
          <c:order val="4"/>
          <c:tx>
            <c:strRef>
              <c:f>'Graph Chateauneuf'!$G$4</c:f>
              <c:strCache>
                <c:ptCount val="1"/>
                <c:pt idx="0">
                  <c:v>Sans avis</c:v>
                </c:pt>
              </c:strCache>
            </c:strRef>
          </c:tx>
          <c:spPr>
            <a:solidFill>
              <a:schemeClr val="accent1">
                <a:tint val="54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Chateauneuf'!$B$5:$B$16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Chateauneuf'!$G$5:$G$16</c:f>
              <c:numCache>
                <c:formatCode>General</c:formatCode>
                <c:ptCount val="12"/>
              </c:numCache>
            </c:numRef>
          </c:val>
          <c:extLst xmlns:c16r2="http://schemas.microsoft.com/office/drawing/2015/06/chart">
            <c:ext xmlns:c16="http://schemas.microsoft.com/office/drawing/2014/chart" uri="{C3380CC4-5D6E-409C-BE32-E72D297353CC}">
              <c16:uniqueId val="{00000004-ABA6-40DC-BC11-38621FAE3AF7}"/>
            </c:ext>
          </c:extLst>
        </c:ser>
        <c:overlap val="100"/>
        <c:axId val="138629120"/>
        <c:axId val="138630656"/>
      </c:barChart>
      <c:catAx>
        <c:axId val="138629120"/>
        <c:scaling>
          <c:orientation val="minMax"/>
        </c:scaling>
        <c:axPos val="b"/>
        <c:numFmt formatCode="General" sourceLinked="0"/>
        <c:tickLblPos val="nextTo"/>
        <c:spPr>
          <a:noFill/>
          <a:ln w="9525" cap="flat" cmpd="sng" algn="ctr">
            <a:solidFill>
              <a:schemeClr val="tx1">
                <a:tint val="75000"/>
                <a:shade val="95000"/>
                <a:satMod val="10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fr-FR"/>
          </a:p>
        </c:txPr>
        <c:crossAx val="138630656"/>
        <c:crosses val="autoZero"/>
        <c:auto val="1"/>
        <c:lblAlgn val="ctr"/>
        <c:lblOffset val="100"/>
      </c:catAx>
      <c:valAx>
        <c:axId val="138630656"/>
        <c:scaling>
          <c:orientation val="minMax"/>
        </c:scaling>
        <c:axPos val="l"/>
        <c:majorGridlines>
          <c:spPr>
            <a:ln w="9525" cap="flat" cmpd="sng" algn="ctr">
              <a:solidFill>
                <a:schemeClr val="tx1">
                  <a:tint val="75000"/>
                  <a:shade val="95000"/>
                  <a:satMod val="105000"/>
                </a:schemeClr>
              </a:solidFill>
              <a:prstDash val="sysDot"/>
              <a:round/>
            </a:ln>
            <a:effectLst/>
          </c:spPr>
        </c:majorGridlines>
        <c:numFmt formatCode="0%" sourceLinked="1"/>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38629120"/>
        <c:crosses val="autoZero"/>
        <c:crossBetween val="between"/>
        <c:majorUnit val="0.2"/>
      </c:valAx>
      <c:spPr>
        <a:noFill/>
        <a:ln>
          <a:noFill/>
        </a:ln>
        <a:effectLst/>
      </c:spPr>
    </c:plotArea>
    <c:legend>
      <c:legendPos val="r"/>
      <c:layout>
        <c:manualLayout>
          <c:xMode val="edge"/>
          <c:yMode val="edge"/>
          <c:x val="7.1667511822466834E-2"/>
          <c:y val="1.8731284385676283E-2"/>
          <c:w val="0.92833248817753256"/>
          <c:h val="7.6865866291573701E-2"/>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chart>
  <c:spPr>
    <a:noFill/>
    <a:ln w="9525" cap="flat" cmpd="sng" algn="ctr">
      <a:noFill/>
      <a:prstDash val="solid"/>
    </a:ln>
    <a:effectLst/>
  </c:spPr>
  <c:txPr>
    <a:bodyPr/>
    <a:lstStyle/>
    <a:p>
      <a:pPr>
        <a:defRPr/>
      </a:pPr>
      <a:endParaRPr lang="fr-F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style val="3"/>
  <c:chart>
    <c:autoTitleDeleted val="1"/>
    <c:plotArea>
      <c:layout>
        <c:manualLayout>
          <c:layoutTarget val="inner"/>
          <c:xMode val="edge"/>
          <c:yMode val="edge"/>
          <c:x val="7.2419845111966544E-2"/>
          <c:y val="0.15025302053157474"/>
          <c:w val="0.886259905511811"/>
          <c:h val="0.52005030640158023"/>
        </c:manualLayout>
      </c:layout>
      <c:barChart>
        <c:barDir val="col"/>
        <c:grouping val="percentStacked"/>
        <c:ser>
          <c:idx val="0"/>
          <c:order val="0"/>
          <c:tx>
            <c:strRef>
              <c:f>'Graph Sausset'!$C$4</c:f>
              <c:strCache>
                <c:ptCount val="1"/>
                <c:pt idx="0">
                  <c:v>Très bien</c:v>
                </c:pt>
              </c:strCache>
            </c:strRef>
          </c:tx>
          <c:spPr>
            <a:solidFill>
              <a:srgbClr val="C2D05E"/>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Sausset'!$B$5:$B$16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Sausset'!$C$5:$C$16</c:f>
              <c:numCache>
                <c:formatCode>0.0%</c:formatCode>
                <c:ptCount val="12"/>
                <c:pt idx="0">
                  <c:v>0.22720000000000001</c:v>
                </c:pt>
                <c:pt idx="1">
                  <c:v>0.36360000000000031</c:v>
                </c:pt>
                <c:pt idx="2">
                  <c:v>0.36360000000000031</c:v>
                </c:pt>
                <c:pt idx="3">
                  <c:v>0.2727</c:v>
                </c:pt>
                <c:pt idx="4">
                  <c:v>0.5454</c:v>
                </c:pt>
                <c:pt idx="5">
                  <c:v>4.5400000000000003E-2</c:v>
                </c:pt>
                <c:pt idx="6">
                  <c:v>4.5400000000000003E-2</c:v>
                </c:pt>
                <c:pt idx="7">
                  <c:v>4.5400000000000003E-2</c:v>
                </c:pt>
                <c:pt idx="8">
                  <c:v>9.0900000000000022E-2</c:v>
                </c:pt>
                <c:pt idx="9">
                  <c:v>0.5</c:v>
                </c:pt>
                <c:pt idx="10">
                  <c:v>0.2727</c:v>
                </c:pt>
                <c:pt idx="11">
                  <c:v>0.36360000000000031</c:v>
                </c:pt>
              </c:numCache>
            </c:numRef>
          </c:val>
          <c:extLst xmlns:c16r2="http://schemas.microsoft.com/office/drawing/2015/06/chart">
            <c:ext xmlns:c16="http://schemas.microsoft.com/office/drawing/2014/chart" uri="{C3380CC4-5D6E-409C-BE32-E72D297353CC}">
              <c16:uniqueId val="{00000000-A64C-4DD2-8BB0-368EAC38B50D}"/>
            </c:ext>
          </c:extLst>
        </c:ser>
        <c:ser>
          <c:idx val="1"/>
          <c:order val="1"/>
          <c:tx>
            <c:strRef>
              <c:f>'Graph Sausset'!$D$4</c:f>
              <c:strCache>
                <c:ptCount val="1"/>
                <c:pt idx="0">
                  <c:v>Bien</c:v>
                </c:pt>
              </c:strCache>
            </c:strRef>
          </c:tx>
          <c:spPr>
            <a:solidFill>
              <a:srgbClr val="EDCD2F"/>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Sausset'!$B$5:$B$16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Sausset'!$D$5:$D$16</c:f>
              <c:numCache>
                <c:formatCode>0.0%</c:formatCode>
                <c:ptCount val="12"/>
                <c:pt idx="0">
                  <c:v>0.68180000000000063</c:v>
                </c:pt>
                <c:pt idx="1">
                  <c:v>0.63630000000000064</c:v>
                </c:pt>
                <c:pt idx="2">
                  <c:v>0.63630000000000064</c:v>
                </c:pt>
                <c:pt idx="3">
                  <c:v>0.63630000000000064</c:v>
                </c:pt>
                <c:pt idx="4">
                  <c:v>0.45450000000000002</c:v>
                </c:pt>
                <c:pt idx="5">
                  <c:v>0.95450000000000002</c:v>
                </c:pt>
                <c:pt idx="6">
                  <c:v>0.90900000000000003</c:v>
                </c:pt>
                <c:pt idx="7">
                  <c:v>0.90900000000000003</c:v>
                </c:pt>
                <c:pt idx="8">
                  <c:v>0.81810000000000005</c:v>
                </c:pt>
                <c:pt idx="9">
                  <c:v>0.5</c:v>
                </c:pt>
                <c:pt idx="10">
                  <c:v>0.72720000000000062</c:v>
                </c:pt>
                <c:pt idx="11">
                  <c:v>0.63630000000000064</c:v>
                </c:pt>
              </c:numCache>
            </c:numRef>
          </c:val>
          <c:extLst xmlns:c16r2="http://schemas.microsoft.com/office/drawing/2015/06/chart">
            <c:ext xmlns:c16="http://schemas.microsoft.com/office/drawing/2014/chart" uri="{C3380CC4-5D6E-409C-BE32-E72D297353CC}">
              <c16:uniqueId val="{00000001-A64C-4DD2-8BB0-368EAC38B50D}"/>
            </c:ext>
          </c:extLst>
        </c:ser>
        <c:ser>
          <c:idx val="2"/>
          <c:order val="2"/>
          <c:tx>
            <c:strRef>
              <c:f>'Graph Sausset'!$E$4</c:f>
              <c:strCache>
                <c:ptCount val="1"/>
                <c:pt idx="0">
                  <c:v>Plutôt insatisfaisant</c:v>
                </c:pt>
              </c:strCache>
            </c:strRef>
          </c:tx>
          <c:spPr>
            <a:solidFill>
              <a:srgbClr val="BA8236"/>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Sausset'!$B$5:$B$16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Sausset'!$E$5:$E$16</c:f>
              <c:numCache>
                <c:formatCode>General</c:formatCode>
                <c:ptCount val="12"/>
                <c:pt idx="0" formatCode="0.0%">
                  <c:v>4.5400000000000003E-2</c:v>
                </c:pt>
                <c:pt idx="3" formatCode="0.0%">
                  <c:v>4.5400000000000003E-2</c:v>
                </c:pt>
                <c:pt idx="6" formatCode="0.0%">
                  <c:v>4.5400000000000003E-2</c:v>
                </c:pt>
                <c:pt idx="7" formatCode="0.0%">
                  <c:v>4.5400000000000003E-2</c:v>
                </c:pt>
                <c:pt idx="8" formatCode="0.0%">
                  <c:v>9.0900000000000022E-2</c:v>
                </c:pt>
              </c:numCache>
            </c:numRef>
          </c:val>
          <c:extLst xmlns:c16r2="http://schemas.microsoft.com/office/drawing/2015/06/chart">
            <c:ext xmlns:c16="http://schemas.microsoft.com/office/drawing/2014/chart" uri="{C3380CC4-5D6E-409C-BE32-E72D297353CC}">
              <c16:uniqueId val="{00000002-A64C-4DD2-8BB0-368EAC38B50D}"/>
            </c:ext>
          </c:extLst>
        </c:ser>
        <c:ser>
          <c:idx val="3"/>
          <c:order val="3"/>
          <c:tx>
            <c:strRef>
              <c:f>'Graph Sausset'!$F$4</c:f>
              <c:strCache>
                <c:ptCount val="1"/>
                <c:pt idx="0">
                  <c:v>Très insatisfaisant</c:v>
                </c:pt>
              </c:strCache>
            </c:strRef>
          </c:tx>
          <c:spPr>
            <a:solidFill>
              <a:srgbClr val="5F64AB"/>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Sausset'!$B$5:$B$16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Sausset'!$F$5:$F$16</c:f>
              <c:numCache>
                <c:formatCode>General</c:formatCode>
                <c:ptCount val="12"/>
                <c:pt idx="3" formatCode="0.0%">
                  <c:v>4.5400000000000003E-2</c:v>
                </c:pt>
              </c:numCache>
            </c:numRef>
          </c:val>
          <c:extLst xmlns:c16r2="http://schemas.microsoft.com/office/drawing/2015/06/chart">
            <c:ext xmlns:c16="http://schemas.microsoft.com/office/drawing/2014/chart" uri="{C3380CC4-5D6E-409C-BE32-E72D297353CC}">
              <c16:uniqueId val="{00000003-A64C-4DD2-8BB0-368EAC38B50D}"/>
            </c:ext>
          </c:extLst>
        </c:ser>
        <c:ser>
          <c:idx val="4"/>
          <c:order val="4"/>
          <c:tx>
            <c:strRef>
              <c:f>'Graph Sausset'!$G$4</c:f>
              <c:strCache>
                <c:ptCount val="1"/>
                <c:pt idx="0">
                  <c:v>Sans avis</c:v>
                </c:pt>
              </c:strCache>
            </c:strRef>
          </c:tx>
          <c:spPr>
            <a:solidFill>
              <a:schemeClr val="accent1">
                <a:tint val="54000"/>
              </a:schemeClr>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cat>
            <c:strRef>
              <c:f>'Graph Sausset'!$B$5:$B$16</c:f>
              <c:strCache>
                <c:ptCount val="12"/>
                <c:pt idx="0">
                  <c:v>Appréciation générale</c:v>
                </c:pt>
                <c:pt idx="1">
                  <c:v>Salle</c:v>
                </c:pt>
                <c:pt idx="2">
                  <c:v>Accès</c:v>
                </c:pt>
                <c:pt idx="3">
                  <c:v>Délai de prévenance</c:v>
                </c:pt>
                <c:pt idx="4">
                  <c:v>Accueil</c:v>
                </c:pt>
                <c:pt idx="5">
                  <c:v>Format de la réunion</c:v>
                </c:pt>
                <c:pt idx="6">
                  <c:v>Présentation du projet</c:v>
                </c:pt>
                <c:pt idx="7">
                  <c:v>Présentationde la démarche de concertation</c:v>
                </c:pt>
                <c:pt idx="8">
                  <c:v>Clarté des objectifs de la réunion</c:v>
                </c:pt>
                <c:pt idx="9">
                  <c:v>Intérêt de participer</c:v>
                </c:pt>
                <c:pt idx="10">
                  <c:v>Animation</c:v>
                </c:pt>
                <c:pt idx="11">
                  <c:v>Qualité des échanges</c:v>
                </c:pt>
              </c:strCache>
            </c:strRef>
          </c:cat>
          <c:val>
            <c:numRef>
              <c:f>'Graph Sausset'!$G$5:$G$16</c:f>
              <c:numCache>
                <c:formatCode>General</c:formatCode>
                <c:ptCount val="12"/>
                <c:pt idx="0" formatCode="0.0%">
                  <c:v>4.5400000000000003E-2</c:v>
                </c:pt>
              </c:numCache>
            </c:numRef>
          </c:val>
          <c:extLst xmlns:c16r2="http://schemas.microsoft.com/office/drawing/2015/06/chart">
            <c:ext xmlns:c16="http://schemas.microsoft.com/office/drawing/2014/chart" uri="{C3380CC4-5D6E-409C-BE32-E72D297353CC}">
              <c16:uniqueId val="{00000004-A64C-4DD2-8BB0-368EAC38B50D}"/>
            </c:ext>
          </c:extLst>
        </c:ser>
        <c:overlap val="100"/>
        <c:axId val="138699520"/>
        <c:axId val="138701056"/>
      </c:barChart>
      <c:catAx>
        <c:axId val="138699520"/>
        <c:scaling>
          <c:orientation val="minMax"/>
        </c:scaling>
        <c:axPos val="b"/>
        <c:numFmt formatCode="General" sourceLinked="0"/>
        <c:tickLblPos val="nextTo"/>
        <c:spPr>
          <a:noFill/>
          <a:ln w="9525" cap="flat" cmpd="sng" algn="ctr">
            <a:solidFill>
              <a:schemeClr val="tx1">
                <a:tint val="75000"/>
                <a:shade val="95000"/>
                <a:satMod val="105000"/>
              </a:schemeClr>
            </a:solidFill>
            <a:prstDash val="solid"/>
            <a:round/>
          </a:ln>
          <a:effectLst/>
        </c:spPr>
        <c:txPr>
          <a:bodyPr rot="-2700000" spcFirstLastPara="1" vertOverflow="ellipsis" wrap="square" anchor="ctr" anchorCtr="1"/>
          <a:lstStyle/>
          <a:p>
            <a:pPr>
              <a:defRPr sz="900" b="0" i="0" u="none" strike="noStrike" kern="1200" baseline="0">
                <a:solidFill>
                  <a:schemeClr val="tx1"/>
                </a:solidFill>
                <a:latin typeface="+mn-lt"/>
                <a:ea typeface="+mn-ea"/>
                <a:cs typeface="+mn-cs"/>
              </a:defRPr>
            </a:pPr>
            <a:endParaRPr lang="fr-FR"/>
          </a:p>
        </c:txPr>
        <c:crossAx val="138701056"/>
        <c:crosses val="autoZero"/>
        <c:auto val="1"/>
        <c:lblAlgn val="ctr"/>
        <c:lblOffset val="100"/>
      </c:catAx>
      <c:valAx>
        <c:axId val="138701056"/>
        <c:scaling>
          <c:orientation val="minMax"/>
        </c:scaling>
        <c:axPos val="l"/>
        <c:majorGridlines>
          <c:spPr>
            <a:ln w="9525" cap="flat" cmpd="sng" algn="ctr">
              <a:solidFill>
                <a:schemeClr val="tx1">
                  <a:tint val="75000"/>
                  <a:shade val="95000"/>
                  <a:satMod val="105000"/>
                </a:schemeClr>
              </a:solidFill>
              <a:prstDash val="sysDot"/>
              <a:round/>
            </a:ln>
            <a:effectLst/>
          </c:spPr>
        </c:majorGridlines>
        <c:numFmt formatCode="0%" sourceLinked="1"/>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38699520"/>
        <c:crosses val="autoZero"/>
        <c:crossBetween val="between"/>
        <c:majorUnit val="0.2"/>
      </c:valAx>
      <c:spPr>
        <a:noFill/>
        <a:ln>
          <a:noFill/>
        </a:ln>
        <a:effectLst/>
      </c:spPr>
    </c:plotArea>
    <c:plotVisOnly val="1"/>
    <c:dispBlanksAs val="gap"/>
  </c:chart>
  <c:spPr>
    <a:noFill/>
    <a:ln w="9525" cap="flat" cmpd="sng" algn="ctr">
      <a:noFill/>
      <a:prstDash val="solid"/>
    </a:ln>
    <a:effectLst/>
  </c:spPr>
  <c:txPr>
    <a:bodyPr/>
    <a:lstStyle/>
    <a:p>
      <a:pPr>
        <a:defRPr/>
      </a:pPr>
      <a:endParaRPr lang="fr-FR"/>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342876-558F-4C20-B3BE-510006090FCC}" type="doc">
      <dgm:prSet loTypeId="urn:microsoft.com/office/officeart/2005/8/layout/gear1" loCatId="cycle" qsTypeId="urn:microsoft.com/office/officeart/2005/8/quickstyle/simple1" qsCatId="simple" csTypeId="urn:microsoft.com/office/officeart/2005/8/colors/colorful1#2" csCatId="colorful" phldr="1"/>
      <dgm:spPr/>
    </dgm:pt>
    <dgm:pt modelId="{648B85D6-7679-45B0-ABEA-DC5817500033}">
      <dgm:prSet phldrT="[Texte]"/>
      <dgm:spPr/>
      <dgm:t>
        <a:bodyPr/>
        <a:lstStyle/>
        <a:p>
          <a:r>
            <a:rPr lang="fr-FR" b="1" dirty="0" smtClean="0"/>
            <a:t>GRSE</a:t>
          </a:r>
          <a:endParaRPr lang="fr-FR" b="1" dirty="0"/>
        </a:p>
      </dgm:t>
    </dgm:pt>
    <dgm:pt modelId="{EF186DC5-1E98-48AD-8220-C4B387116DBD}" type="parTrans" cxnId="{ACB643A5-B42D-4061-9B27-1D5A089C487C}">
      <dgm:prSet/>
      <dgm:spPr/>
      <dgm:t>
        <a:bodyPr/>
        <a:lstStyle/>
        <a:p>
          <a:endParaRPr lang="fr-FR">
            <a:solidFill>
              <a:schemeClr val="bg1"/>
            </a:solidFill>
          </a:endParaRPr>
        </a:p>
      </dgm:t>
    </dgm:pt>
    <dgm:pt modelId="{2437F003-1FC6-442B-BDCE-0394665852D6}" type="sibTrans" cxnId="{ACB643A5-B42D-4061-9B27-1D5A089C487C}">
      <dgm:prSet/>
      <dgm:spPr/>
      <dgm:t>
        <a:bodyPr/>
        <a:lstStyle/>
        <a:p>
          <a:endParaRPr lang="fr-FR">
            <a:solidFill>
              <a:schemeClr val="bg1"/>
            </a:solidFill>
          </a:endParaRPr>
        </a:p>
      </dgm:t>
    </dgm:pt>
    <dgm:pt modelId="{65D98FF0-4876-4D87-886F-68323E9866CA}">
      <dgm:prSet phldrT="[Texte]"/>
      <dgm:spPr/>
      <dgm:t>
        <a:bodyPr/>
        <a:lstStyle/>
        <a:p>
          <a:r>
            <a:rPr lang="fr-FR" b="1" dirty="0" smtClean="0"/>
            <a:t>GSE</a:t>
          </a:r>
          <a:endParaRPr lang="fr-FR" b="1" dirty="0"/>
        </a:p>
      </dgm:t>
    </dgm:pt>
    <dgm:pt modelId="{5C9D3E89-3AC2-4324-BD4D-F7DD9A50515C}" type="parTrans" cxnId="{633062CB-2DFA-4A29-AF1A-4D4A2FA17C8D}">
      <dgm:prSet/>
      <dgm:spPr/>
      <dgm:t>
        <a:bodyPr/>
        <a:lstStyle/>
        <a:p>
          <a:endParaRPr lang="fr-FR">
            <a:solidFill>
              <a:schemeClr val="bg1"/>
            </a:solidFill>
          </a:endParaRPr>
        </a:p>
      </dgm:t>
    </dgm:pt>
    <dgm:pt modelId="{D5F770B3-9523-4A29-BCDA-ED5AF7684E7A}" type="sibTrans" cxnId="{633062CB-2DFA-4A29-AF1A-4D4A2FA17C8D}">
      <dgm:prSet/>
      <dgm:spPr/>
      <dgm:t>
        <a:bodyPr/>
        <a:lstStyle/>
        <a:p>
          <a:endParaRPr lang="fr-FR">
            <a:solidFill>
              <a:schemeClr val="bg1"/>
            </a:solidFill>
          </a:endParaRPr>
        </a:p>
      </dgm:t>
    </dgm:pt>
    <dgm:pt modelId="{CF86370D-A0AB-4B5E-964C-FD893483F31A}">
      <dgm:prSet phldrT="[Texte]"/>
      <dgm:spPr/>
      <dgm:t>
        <a:bodyPr/>
        <a:lstStyle/>
        <a:p>
          <a:r>
            <a:rPr lang="fr-FR" b="1" dirty="0" smtClean="0"/>
            <a:t>GT</a:t>
          </a:r>
          <a:endParaRPr lang="fr-FR" b="1" dirty="0"/>
        </a:p>
      </dgm:t>
    </dgm:pt>
    <dgm:pt modelId="{8AA924D1-72D5-4FB6-8D1C-D0C5DFCF4EEB}" type="parTrans" cxnId="{44C73B3B-C1B5-4CD3-A37C-B5D3D1F0799D}">
      <dgm:prSet/>
      <dgm:spPr/>
      <dgm:t>
        <a:bodyPr/>
        <a:lstStyle/>
        <a:p>
          <a:endParaRPr lang="fr-FR">
            <a:solidFill>
              <a:schemeClr val="bg1"/>
            </a:solidFill>
          </a:endParaRPr>
        </a:p>
      </dgm:t>
    </dgm:pt>
    <dgm:pt modelId="{2D57DB14-73DE-4838-A97B-95EF9D18428F}" type="sibTrans" cxnId="{44C73B3B-C1B5-4CD3-A37C-B5D3D1F0799D}">
      <dgm:prSet/>
      <dgm:spPr/>
      <dgm:t>
        <a:bodyPr/>
        <a:lstStyle/>
        <a:p>
          <a:endParaRPr lang="fr-FR">
            <a:solidFill>
              <a:schemeClr val="bg1"/>
            </a:solidFill>
          </a:endParaRPr>
        </a:p>
      </dgm:t>
    </dgm:pt>
    <dgm:pt modelId="{B9407158-C581-4A99-A2EA-8A05D75A5ACA}">
      <dgm:prSet custLinFactNeighborX="45489" custLinFactNeighborY="-176"/>
      <dgm:spPr/>
      <dgm:t>
        <a:bodyPr/>
        <a:lstStyle/>
        <a:p>
          <a:endParaRPr lang="fr-FR" dirty="0"/>
        </a:p>
      </dgm:t>
    </dgm:pt>
    <dgm:pt modelId="{54D7AF6A-C5DF-4AC1-B96B-579DC2B79EF3}" type="parTrans" cxnId="{FFE1A9CF-6A92-488C-85CD-BE658E13583E}">
      <dgm:prSet/>
      <dgm:spPr/>
      <dgm:t>
        <a:bodyPr/>
        <a:lstStyle/>
        <a:p>
          <a:endParaRPr lang="fr-FR"/>
        </a:p>
      </dgm:t>
    </dgm:pt>
    <dgm:pt modelId="{528F2339-D307-47DB-B032-BDD381E519F5}" type="sibTrans" cxnId="{FFE1A9CF-6A92-488C-85CD-BE658E13583E}">
      <dgm:prSet/>
      <dgm:spPr/>
      <dgm:t>
        <a:bodyPr/>
        <a:lstStyle/>
        <a:p>
          <a:endParaRPr lang="fr-FR">
            <a:solidFill>
              <a:schemeClr val="bg1"/>
            </a:solidFill>
          </a:endParaRPr>
        </a:p>
      </dgm:t>
    </dgm:pt>
    <dgm:pt modelId="{76784B0B-9880-40A2-9BD0-0DF7D4639281}">
      <dgm:prSet custLinFactNeighborX="45489" custLinFactNeighborY="-176"/>
      <dgm:spPr/>
      <dgm:t>
        <a:bodyPr/>
        <a:lstStyle/>
        <a:p>
          <a:endParaRPr lang="fr-FR" dirty="0"/>
        </a:p>
      </dgm:t>
    </dgm:pt>
    <dgm:pt modelId="{12479C9E-85A7-4EA6-AA97-DAB636F80657}" type="parTrans" cxnId="{9F373F99-86F5-40E0-96FB-52F0468A6637}">
      <dgm:prSet/>
      <dgm:spPr/>
      <dgm:t>
        <a:bodyPr/>
        <a:lstStyle/>
        <a:p>
          <a:endParaRPr lang="fr-FR"/>
        </a:p>
      </dgm:t>
    </dgm:pt>
    <dgm:pt modelId="{3BAECD6B-73A3-423F-B3EE-E14AB4150071}" type="sibTrans" cxnId="{9F373F99-86F5-40E0-96FB-52F0468A6637}">
      <dgm:prSet/>
      <dgm:spPr/>
      <dgm:t>
        <a:bodyPr/>
        <a:lstStyle/>
        <a:p>
          <a:endParaRPr lang="fr-FR">
            <a:solidFill>
              <a:schemeClr val="bg1"/>
            </a:solidFill>
          </a:endParaRPr>
        </a:p>
      </dgm:t>
    </dgm:pt>
    <dgm:pt modelId="{DDD52CE0-1684-4FDB-A8D3-469AED5161D0}" type="pres">
      <dgm:prSet presAssocID="{8F342876-558F-4C20-B3BE-510006090FCC}" presName="composite" presStyleCnt="0">
        <dgm:presLayoutVars>
          <dgm:chMax val="3"/>
          <dgm:animLvl val="lvl"/>
          <dgm:resizeHandles val="exact"/>
        </dgm:presLayoutVars>
      </dgm:prSet>
      <dgm:spPr/>
    </dgm:pt>
    <dgm:pt modelId="{090FD40C-0181-433A-ADF1-C13BA53A873E}" type="pres">
      <dgm:prSet presAssocID="{648B85D6-7679-45B0-ABEA-DC5817500033}" presName="gear1" presStyleLbl="node1" presStyleIdx="0" presStyleCnt="3">
        <dgm:presLayoutVars>
          <dgm:chMax val="1"/>
          <dgm:bulletEnabled val="1"/>
        </dgm:presLayoutVars>
      </dgm:prSet>
      <dgm:spPr/>
      <dgm:t>
        <a:bodyPr/>
        <a:lstStyle/>
        <a:p>
          <a:endParaRPr lang="fr-FR"/>
        </a:p>
      </dgm:t>
    </dgm:pt>
    <dgm:pt modelId="{24DDADF3-6323-4526-A6A8-FBC7643BDB34}" type="pres">
      <dgm:prSet presAssocID="{648B85D6-7679-45B0-ABEA-DC5817500033}" presName="gear1srcNode" presStyleLbl="node1" presStyleIdx="0" presStyleCnt="3"/>
      <dgm:spPr/>
      <dgm:t>
        <a:bodyPr/>
        <a:lstStyle/>
        <a:p>
          <a:endParaRPr lang="fr-FR"/>
        </a:p>
      </dgm:t>
    </dgm:pt>
    <dgm:pt modelId="{E3E96C1A-BAA4-4D35-BF59-7AE491BE9AA4}" type="pres">
      <dgm:prSet presAssocID="{648B85D6-7679-45B0-ABEA-DC5817500033}" presName="gear1dstNode" presStyleLbl="node1" presStyleIdx="0" presStyleCnt="3"/>
      <dgm:spPr/>
      <dgm:t>
        <a:bodyPr/>
        <a:lstStyle/>
        <a:p>
          <a:endParaRPr lang="fr-FR"/>
        </a:p>
      </dgm:t>
    </dgm:pt>
    <dgm:pt modelId="{2C8C06E8-581F-4DE2-91C9-F57D0C577ED0}" type="pres">
      <dgm:prSet presAssocID="{65D98FF0-4876-4D87-886F-68323E9866CA}" presName="gear2" presStyleLbl="node1" presStyleIdx="1" presStyleCnt="3">
        <dgm:presLayoutVars>
          <dgm:chMax val="1"/>
          <dgm:bulletEnabled val="1"/>
        </dgm:presLayoutVars>
      </dgm:prSet>
      <dgm:spPr/>
      <dgm:t>
        <a:bodyPr/>
        <a:lstStyle/>
        <a:p>
          <a:endParaRPr lang="fr-FR"/>
        </a:p>
      </dgm:t>
    </dgm:pt>
    <dgm:pt modelId="{E53E2C2E-26DF-4362-8FCE-E211C5D38587}" type="pres">
      <dgm:prSet presAssocID="{65D98FF0-4876-4D87-886F-68323E9866CA}" presName="gear2srcNode" presStyleLbl="node1" presStyleIdx="1" presStyleCnt="3"/>
      <dgm:spPr/>
      <dgm:t>
        <a:bodyPr/>
        <a:lstStyle/>
        <a:p>
          <a:endParaRPr lang="fr-FR"/>
        </a:p>
      </dgm:t>
    </dgm:pt>
    <dgm:pt modelId="{1381A802-1114-401F-AA6A-C78CBF8999E4}" type="pres">
      <dgm:prSet presAssocID="{65D98FF0-4876-4D87-886F-68323E9866CA}" presName="gear2dstNode" presStyleLbl="node1" presStyleIdx="1" presStyleCnt="3"/>
      <dgm:spPr/>
      <dgm:t>
        <a:bodyPr/>
        <a:lstStyle/>
        <a:p>
          <a:endParaRPr lang="fr-FR"/>
        </a:p>
      </dgm:t>
    </dgm:pt>
    <dgm:pt modelId="{0984FF82-C473-4B31-8F15-EF035ED3A480}" type="pres">
      <dgm:prSet presAssocID="{CF86370D-A0AB-4B5E-964C-FD893483F31A}" presName="gear3" presStyleLbl="node1" presStyleIdx="2" presStyleCnt="3" custLinFactNeighborX="9682" custLinFactNeighborY="-2351"/>
      <dgm:spPr/>
      <dgm:t>
        <a:bodyPr/>
        <a:lstStyle/>
        <a:p>
          <a:endParaRPr lang="fr-FR"/>
        </a:p>
      </dgm:t>
    </dgm:pt>
    <dgm:pt modelId="{3F3ADFB3-E2C8-4AB3-97DC-22E52D976352}" type="pres">
      <dgm:prSet presAssocID="{CF86370D-A0AB-4B5E-964C-FD893483F31A}" presName="gear3tx" presStyleLbl="node1" presStyleIdx="2" presStyleCnt="3">
        <dgm:presLayoutVars>
          <dgm:chMax val="1"/>
          <dgm:bulletEnabled val="1"/>
        </dgm:presLayoutVars>
      </dgm:prSet>
      <dgm:spPr/>
      <dgm:t>
        <a:bodyPr/>
        <a:lstStyle/>
        <a:p>
          <a:endParaRPr lang="fr-FR"/>
        </a:p>
      </dgm:t>
    </dgm:pt>
    <dgm:pt modelId="{AC5D4004-92D1-4AB3-93B8-8A6C5A025814}" type="pres">
      <dgm:prSet presAssocID="{CF86370D-A0AB-4B5E-964C-FD893483F31A}" presName="gear3srcNode" presStyleLbl="node1" presStyleIdx="2" presStyleCnt="3"/>
      <dgm:spPr/>
      <dgm:t>
        <a:bodyPr/>
        <a:lstStyle/>
        <a:p>
          <a:endParaRPr lang="fr-FR"/>
        </a:p>
      </dgm:t>
    </dgm:pt>
    <dgm:pt modelId="{D4D17D08-0B44-4F63-9D0A-1EDEC8AF65C3}" type="pres">
      <dgm:prSet presAssocID="{CF86370D-A0AB-4B5E-964C-FD893483F31A}" presName="gear3dstNode" presStyleLbl="node1" presStyleIdx="2" presStyleCnt="3"/>
      <dgm:spPr/>
      <dgm:t>
        <a:bodyPr/>
        <a:lstStyle/>
        <a:p>
          <a:endParaRPr lang="fr-FR"/>
        </a:p>
      </dgm:t>
    </dgm:pt>
    <dgm:pt modelId="{D5CEE1EE-C866-4B22-AF31-CA1088730076}" type="pres">
      <dgm:prSet presAssocID="{2437F003-1FC6-442B-BDCE-0394665852D6}" presName="connector1" presStyleLbl="sibTrans2D1" presStyleIdx="0" presStyleCnt="3"/>
      <dgm:spPr/>
      <dgm:t>
        <a:bodyPr/>
        <a:lstStyle/>
        <a:p>
          <a:endParaRPr lang="fr-FR"/>
        </a:p>
      </dgm:t>
    </dgm:pt>
    <dgm:pt modelId="{880AD3AC-1442-4C75-9C18-F5B8CE6182AB}" type="pres">
      <dgm:prSet presAssocID="{D5F770B3-9523-4A29-BCDA-ED5AF7684E7A}" presName="connector2" presStyleLbl="sibTrans2D1" presStyleIdx="1" presStyleCnt="3"/>
      <dgm:spPr/>
      <dgm:t>
        <a:bodyPr/>
        <a:lstStyle/>
        <a:p>
          <a:endParaRPr lang="fr-FR"/>
        </a:p>
      </dgm:t>
    </dgm:pt>
    <dgm:pt modelId="{5148A3CE-6D8B-42B3-BE46-1175BB7F7ED8}" type="pres">
      <dgm:prSet presAssocID="{2D57DB14-73DE-4838-A97B-95EF9D18428F}" presName="connector3" presStyleLbl="sibTrans2D1" presStyleIdx="2" presStyleCnt="3"/>
      <dgm:spPr/>
      <dgm:t>
        <a:bodyPr/>
        <a:lstStyle/>
        <a:p>
          <a:endParaRPr lang="fr-FR"/>
        </a:p>
      </dgm:t>
    </dgm:pt>
  </dgm:ptLst>
  <dgm:cxnLst>
    <dgm:cxn modelId="{CC9A8444-E371-4C6E-9E78-1F866672FCDF}" type="presOf" srcId="{2D57DB14-73DE-4838-A97B-95EF9D18428F}" destId="{5148A3CE-6D8B-42B3-BE46-1175BB7F7ED8}" srcOrd="0" destOrd="0" presId="urn:microsoft.com/office/officeart/2005/8/layout/gear1"/>
    <dgm:cxn modelId="{815B72F7-4DF7-49A0-9004-F32FF2A913C7}" type="presOf" srcId="{CF86370D-A0AB-4B5E-964C-FD893483F31A}" destId="{AC5D4004-92D1-4AB3-93B8-8A6C5A025814}" srcOrd="2" destOrd="0" presId="urn:microsoft.com/office/officeart/2005/8/layout/gear1"/>
    <dgm:cxn modelId="{51E91ECB-EB69-4A58-839A-864D8FE81FE2}" type="presOf" srcId="{8F342876-558F-4C20-B3BE-510006090FCC}" destId="{DDD52CE0-1684-4FDB-A8D3-469AED5161D0}" srcOrd="0" destOrd="0" presId="urn:microsoft.com/office/officeart/2005/8/layout/gear1"/>
    <dgm:cxn modelId="{13330679-9CB8-4E97-B06B-3A62A6895EF0}" type="presOf" srcId="{D5F770B3-9523-4A29-BCDA-ED5AF7684E7A}" destId="{880AD3AC-1442-4C75-9C18-F5B8CE6182AB}" srcOrd="0" destOrd="0" presId="urn:microsoft.com/office/officeart/2005/8/layout/gear1"/>
    <dgm:cxn modelId="{C079F5B5-2F2F-4EEA-8F85-CCFDCABF9165}" type="presOf" srcId="{CF86370D-A0AB-4B5E-964C-FD893483F31A}" destId="{D4D17D08-0B44-4F63-9D0A-1EDEC8AF65C3}" srcOrd="3" destOrd="0" presId="urn:microsoft.com/office/officeart/2005/8/layout/gear1"/>
    <dgm:cxn modelId="{9E5A45AF-1B00-43BA-82FC-F1343D453673}" type="presOf" srcId="{2437F003-1FC6-442B-BDCE-0394665852D6}" destId="{D5CEE1EE-C866-4B22-AF31-CA1088730076}" srcOrd="0" destOrd="0" presId="urn:microsoft.com/office/officeart/2005/8/layout/gear1"/>
    <dgm:cxn modelId="{9F373F99-86F5-40E0-96FB-52F0468A6637}" srcId="{8F342876-558F-4C20-B3BE-510006090FCC}" destId="{76784B0B-9880-40A2-9BD0-0DF7D4639281}" srcOrd="3" destOrd="0" parTransId="{12479C9E-85A7-4EA6-AA97-DAB636F80657}" sibTransId="{3BAECD6B-73A3-423F-B3EE-E14AB4150071}"/>
    <dgm:cxn modelId="{7E4825E4-65EB-40A1-A720-1CB9E6700918}" type="presOf" srcId="{CF86370D-A0AB-4B5E-964C-FD893483F31A}" destId="{3F3ADFB3-E2C8-4AB3-97DC-22E52D976352}" srcOrd="1" destOrd="0" presId="urn:microsoft.com/office/officeart/2005/8/layout/gear1"/>
    <dgm:cxn modelId="{ACB643A5-B42D-4061-9B27-1D5A089C487C}" srcId="{8F342876-558F-4C20-B3BE-510006090FCC}" destId="{648B85D6-7679-45B0-ABEA-DC5817500033}" srcOrd="0" destOrd="0" parTransId="{EF186DC5-1E98-48AD-8220-C4B387116DBD}" sibTransId="{2437F003-1FC6-442B-BDCE-0394665852D6}"/>
    <dgm:cxn modelId="{FFE1A9CF-6A92-488C-85CD-BE658E13583E}" srcId="{8F342876-558F-4C20-B3BE-510006090FCC}" destId="{B9407158-C581-4A99-A2EA-8A05D75A5ACA}" srcOrd="4" destOrd="0" parTransId="{54D7AF6A-C5DF-4AC1-B96B-579DC2B79EF3}" sibTransId="{528F2339-D307-47DB-B032-BDD381E519F5}"/>
    <dgm:cxn modelId="{F37644DB-8483-418A-9078-88EF85FED820}" type="presOf" srcId="{648B85D6-7679-45B0-ABEA-DC5817500033}" destId="{E3E96C1A-BAA4-4D35-BF59-7AE491BE9AA4}" srcOrd="2" destOrd="0" presId="urn:microsoft.com/office/officeart/2005/8/layout/gear1"/>
    <dgm:cxn modelId="{633062CB-2DFA-4A29-AF1A-4D4A2FA17C8D}" srcId="{8F342876-558F-4C20-B3BE-510006090FCC}" destId="{65D98FF0-4876-4D87-886F-68323E9866CA}" srcOrd="1" destOrd="0" parTransId="{5C9D3E89-3AC2-4324-BD4D-F7DD9A50515C}" sibTransId="{D5F770B3-9523-4A29-BCDA-ED5AF7684E7A}"/>
    <dgm:cxn modelId="{02A904EB-BB81-476C-83FF-AC13896C65EC}" type="presOf" srcId="{CF86370D-A0AB-4B5E-964C-FD893483F31A}" destId="{0984FF82-C473-4B31-8F15-EF035ED3A480}" srcOrd="0" destOrd="0" presId="urn:microsoft.com/office/officeart/2005/8/layout/gear1"/>
    <dgm:cxn modelId="{44C73B3B-C1B5-4CD3-A37C-B5D3D1F0799D}" srcId="{8F342876-558F-4C20-B3BE-510006090FCC}" destId="{CF86370D-A0AB-4B5E-964C-FD893483F31A}" srcOrd="2" destOrd="0" parTransId="{8AA924D1-72D5-4FB6-8D1C-D0C5DFCF4EEB}" sibTransId="{2D57DB14-73DE-4838-A97B-95EF9D18428F}"/>
    <dgm:cxn modelId="{41416BED-78C6-44DC-8B74-C756C668E964}" type="presOf" srcId="{648B85D6-7679-45B0-ABEA-DC5817500033}" destId="{090FD40C-0181-433A-ADF1-C13BA53A873E}" srcOrd="0" destOrd="0" presId="urn:microsoft.com/office/officeart/2005/8/layout/gear1"/>
    <dgm:cxn modelId="{73B3B2F2-3BD9-4A6E-A7DC-41E250084EE6}" type="presOf" srcId="{648B85D6-7679-45B0-ABEA-DC5817500033}" destId="{24DDADF3-6323-4526-A6A8-FBC7643BDB34}" srcOrd="1" destOrd="0" presId="urn:microsoft.com/office/officeart/2005/8/layout/gear1"/>
    <dgm:cxn modelId="{9EF44C3C-B112-46AA-814F-13573BA9FAA8}" type="presOf" srcId="{65D98FF0-4876-4D87-886F-68323E9866CA}" destId="{E53E2C2E-26DF-4362-8FCE-E211C5D38587}" srcOrd="1" destOrd="0" presId="urn:microsoft.com/office/officeart/2005/8/layout/gear1"/>
    <dgm:cxn modelId="{7AAB45B1-DB70-4BC7-A1CB-309F6F5BE499}" type="presOf" srcId="{65D98FF0-4876-4D87-886F-68323E9866CA}" destId="{2C8C06E8-581F-4DE2-91C9-F57D0C577ED0}" srcOrd="0" destOrd="0" presId="urn:microsoft.com/office/officeart/2005/8/layout/gear1"/>
    <dgm:cxn modelId="{0D6F59DE-E958-4644-8ADF-B62DD2E8AEF9}" type="presOf" srcId="{65D98FF0-4876-4D87-886F-68323E9866CA}" destId="{1381A802-1114-401F-AA6A-C78CBF8999E4}" srcOrd="2" destOrd="0" presId="urn:microsoft.com/office/officeart/2005/8/layout/gear1"/>
    <dgm:cxn modelId="{1218444E-3201-4B36-9979-E7EC6D248B44}" type="presParOf" srcId="{DDD52CE0-1684-4FDB-A8D3-469AED5161D0}" destId="{090FD40C-0181-433A-ADF1-C13BA53A873E}" srcOrd="0" destOrd="0" presId="urn:microsoft.com/office/officeart/2005/8/layout/gear1"/>
    <dgm:cxn modelId="{C775D7FF-1580-4FA9-B1CA-2AF03830D2BB}" type="presParOf" srcId="{DDD52CE0-1684-4FDB-A8D3-469AED5161D0}" destId="{24DDADF3-6323-4526-A6A8-FBC7643BDB34}" srcOrd="1" destOrd="0" presId="urn:microsoft.com/office/officeart/2005/8/layout/gear1"/>
    <dgm:cxn modelId="{E4918478-221B-4F73-849C-390D14856438}" type="presParOf" srcId="{DDD52CE0-1684-4FDB-A8D3-469AED5161D0}" destId="{E3E96C1A-BAA4-4D35-BF59-7AE491BE9AA4}" srcOrd="2" destOrd="0" presId="urn:microsoft.com/office/officeart/2005/8/layout/gear1"/>
    <dgm:cxn modelId="{41313E84-2651-425D-9BE5-4732001FC235}" type="presParOf" srcId="{DDD52CE0-1684-4FDB-A8D3-469AED5161D0}" destId="{2C8C06E8-581F-4DE2-91C9-F57D0C577ED0}" srcOrd="3" destOrd="0" presId="urn:microsoft.com/office/officeart/2005/8/layout/gear1"/>
    <dgm:cxn modelId="{3B328CC9-3A9D-44CF-8987-303CE26C34C9}" type="presParOf" srcId="{DDD52CE0-1684-4FDB-A8D3-469AED5161D0}" destId="{E53E2C2E-26DF-4362-8FCE-E211C5D38587}" srcOrd="4" destOrd="0" presId="urn:microsoft.com/office/officeart/2005/8/layout/gear1"/>
    <dgm:cxn modelId="{BE73EF25-F297-48FA-A093-915523D51077}" type="presParOf" srcId="{DDD52CE0-1684-4FDB-A8D3-469AED5161D0}" destId="{1381A802-1114-401F-AA6A-C78CBF8999E4}" srcOrd="5" destOrd="0" presId="urn:microsoft.com/office/officeart/2005/8/layout/gear1"/>
    <dgm:cxn modelId="{E2697777-CECD-4972-A57D-365A940EB0E1}" type="presParOf" srcId="{DDD52CE0-1684-4FDB-A8D3-469AED5161D0}" destId="{0984FF82-C473-4B31-8F15-EF035ED3A480}" srcOrd="6" destOrd="0" presId="urn:microsoft.com/office/officeart/2005/8/layout/gear1"/>
    <dgm:cxn modelId="{7705B1E4-A517-44DE-910C-A4E193FDB2CC}" type="presParOf" srcId="{DDD52CE0-1684-4FDB-A8D3-469AED5161D0}" destId="{3F3ADFB3-E2C8-4AB3-97DC-22E52D976352}" srcOrd="7" destOrd="0" presId="urn:microsoft.com/office/officeart/2005/8/layout/gear1"/>
    <dgm:cxn modelId="{FECC2329-CCEF-430A-AB93-C00D4B48AA65}" type="presParOf" srcId="{DDD52CE0-1684-4FDB-A8D3-469AED5161D0}" destId="{AC5D4004-92D1-4AB3-93B8-8A6C5A025814}" srcOrd="8" destOrd="0" presId="urn:microsoft.com/office/officeart/2005/8/layout/gear1"/>
    <dgm:cxn modelId="{DBD47B75-2070-47D4-9D80-F3D0CFE36B07}" type="presParOf" srcId="{DDD52CE0-1684-4FDB-A8D3-469AED5161D0}" destId="{D4D17D08-0B44-4F63-9D0A-1EDEC8AF65C3}" srcOrd="9" destOrd="0" presId="urn:microsoft.com/office/officeart/2005/8/layout/gear1"/>
    <dgm:cxn modelId="{72E691F8-5D5A-4787-9A78-F29948D3D4DD}" type="presParOf" srcId="{DDD52CE0-1684-4FDB-A8D3-469AED5161D0}" destId="{D5CEE1EE-C866-4B22-AF31-CA1088730076}" srcOrd="10" destOrd="0" presId="urn:microsoft.com/office/officeart/2005/8/layout/gear1"/>
    <dgm:cxn modelId="{727B5F65-B274-4D9A-BF23-0BA0552963E8}" type="presParOf" srcId="{DDD52CE0-1684-4FDB-A8D3-469AED5161D0}" destId="{880AD3AC-1442-4C75-9C18-F5B8CE6182AB}" srcOrd="11" destOrd="0" presId="urn:microsoft.com/office/officeart/2005/8/layout/gear1"/>
    <dgm:cxn modelId="{0CE1EC01-5B32-4A34-9AB9-C1FB0749DEB8}" type="presParOf" srcId="{DDD52CE0-1684-4FDB-A8D3-469AED5161D0}" destId="{5148A3CE-6D8B-42B3-BE46-1175BB7F7ED8}" srcOrd="12" destOrd="0" presId="urn:microsoft.com/office/officeart/2005/8/layout/gear1"/>
  </dgm:cxnLst>
  <dgm:bg/>
  <dgm:whole/>
</dgm:dataModel>
</file>

<file path=ppt/diagrams/data2.xml><?xml version="1.0" encoding="utf-8"?>
<dgm:dataModel xmlns:dgm="http://schemas.openxmlformats.org/drawingml/2006/diagram" xmlns:a="http://schemas.openxmlformats.org/drawingml/2006/main">
  <dgm:ptLst>
    <dgm:pt modelId="{143B3914-6968-46CC-85EB-B7DE84E46AC3}" type="doc">
      <dgm:prSet loTypeId="urn:microsoft.com/office/officeart/2005/8/layout/matrix3" loCatId="matrix" qsTypeId="urn:microsoft.com/office/officeart/2005/8/quickstyle/3d2" qsCatId="3D" csTypeId="urn:microsoft.com/office/officeart/2005/8/colors/colorful3" csCatId="colorful" phldr="1"/>
      <dgm:spPr>
        <a:scene3d>
          <a:camera prst="obliqueTopRight"/>
          <a:lightRig rig="brightRoom" dir="t">
            <a:rot lat="0" lon="0" rev="600000"/>
          </a:lightRig>
        </a:scene3d>
      </dgm:spPr>
      <dgm:t>
        <a:bodyPr/>
        <a:lstStyle/>
        <a:p>
          <a:endParaRPr lang="fr-FR"/>
        </a:p>
      </dgm:t>
    </dgm:pt>
    <dgm:pt modelId="{52EBE09B-1E8E-422D-BF27-A30A22685B18}">
      <dgm:prSet phldrT="[Texte]" custT="1"/>
      <dgm:spPr>
        <a:ln>
          <a:noFill/>
        </a:ln>
        <a:effectLst>
          <a:outerShdw blurRad="57785" dist="33020" dir="3180000" algn="ctr">
            <a:srgbClr val="000000">
              <a:alpha val="30000"/>
            </a:srgbClr>
          </a:outerShdw>
        </a:effectLst>
        <a:sp3d prstMaterial="metal">
          <a:bevelT w="38100" h="57150" prst="angle"/>
        </a:sp3d>
      </dgm:spPr>
      <dgm:t>
        <a:bodyPr/>
        <a:lstStyle/>
        <a:p>
          <a:r>
            <a:rPr lang="fr-FR" sz="2000" dirty="0" smtClean="0">
              <a:solidFill>
                <a:schemeClr val="tx1"/>
              </a:solidFill>
              <a:latin typeface="Calibri" panose="020F0502020204030204" pitchFamily="34" charset="0"/>
              <a:cs typeface="Calibri" panose="020F0502020204030204" pitchFamily="34" charset="0"/>
            </a:rPr>
            <a:t>Axe 1 : Mieux connaître l’exposome</a:t>
          </a:r>
          <a:endParaRPr lang="fr-FR" sz="2000" dirty="0">
            <a:solidFill>
              <a:schemeClr val="tx1"/>
            </a:solidFill>
            <a:latin typeface="Calibri" panose="020F0502020204030204" pitchFamily="34" charset="0"/>
            <a:cs typeface="Calibri" panose="020F0502020204030204" pitchFamily="34" charset="0"/>
          </a:endParaRPr>
        </a:p>
      </dgm:t>
    </dgm:pt>
    <dgm:pt modelId="{BDCDDC67-B344-4FD3-8ECE-C0420AFA38C6}" type="parTrans" cxnId="{3E32037D-5F95-4697-8BE0-A6760AE8AD94}">
      <dgm:prSet/>
      <dgm:spPr/>
      <dgm:t>
        <a:bodyPr/>
        <a:lstStyle/>
        <a:p>
          <a:endParaRPr lang="fr-FR" sz="2400">
            <a:solidFill>
              <a:schemeClr val="tx1"/>
            </a:solidFill>
          </a:endParaRPr>
        </a:p>
      </dgm:t>
    </dgm:pt>
    <dgm:pt modelId="{32026DE7-D271-4998-BCBE-525191E9C2BF}" type="sibTrans" cxnId="{3E32037D-5F95-4697-8BE0-A6760AE8AD94}">
      <dgm:prSet/>
      <dgm:spPr/>
      <dgm:t>
        <a:bodyPr/>
        <a:lstStyle/>
        <a:p>
          <a:endParaRPr lang="fr-FR" sz="2400">
            <a:solidFill>
              <a:schemeClr val="tx1"/>
            </a:solidFill>
          </a:endParaRPr>
        </a:p>
      </dgm:t>
    </dgm:pt>
    <dgm:pt modelId="{1387E0CB-2133-422A-B97F-E4BC121A7925}">
      <dgm:prSet phldrT="[Texte]" custT="1"/>
      <dgm:spPr>
        <a:ln>
          <a:noFill/>
        </a:ln>
        <a:effectLst>
          <a:outerShdw blurRad="57785" dist="33020" dir="3180000" algn="ctr">
            <a:srgbClr val="000000">
              <a:alpha val="30000"/>
            </a:srgbClr>
          </a:outerShdw>
        </a:effectLst>
        <a:sp3d prstMaterial="metal">
          <a:bevelT w="38100" h="57150" prst="angle"/>
        </a:sp3d>
      </dgm:spPr>
      <dgm:t>
        <a:bodyPr/>
        <a:lstStyle/>
        <a:p>
          <a:r>
            <a:rPr lang="fr-FR" sz="2000" dirty="0" smtClean="0">
              <a:solidFill>
                <a:schemeClr val="bg1"/>
              </a:solidFill>
              <a:latin typeface="Calibri" panose="020F0502020204030204" pitchFamily="34" charset="0"/>
              <a:cs typeface="Calibri" panose="020F0502020204030204" pitchFamily="34" charset="0"/>
            </a:rPr>
            <a:t>Axe 2</a:t>
          </a:r>
          <a:r>
            <a:rPr lang="fr-FR" sz="2000" dirty="0" smtClean="0">
              <a:solidFill>
                <a:schemeClr val="tx1"/>
              </a:solidFill>
              <a:latin typeface="Calibri" panose="020F0502020204030204" pitchFamily="34" charset="0"/>
              <a:cs typeface="Calibri" panose="020F0502020204030204" pitchFamily="34" charset="0"/>
            </a:rPr>
            <a:t> : M’informer et me former</a:t>
          </a:r>
          <a:endParaRPr lang="fr-FR" sz="2000" dirty="0">
            <a:solidFill>
              <a:schemeClr val="tx1"/>
            </a:solidFill>
            <a:latin typeface="Calibri" panose="020F0502020204030204" pitchFamily="34" charset="0"/>
            <a:cs typeface="Calibri" panose="020F0502020204030204" pitchFamily="34" charset="0"/>
          </a:endParaRPr>
        </a:p>
      </dgm:t>
    </dgm:pt>
    <dgm:pt modelId="{9C15ED73-7241-4545-89B6-1E38999BE997}" type="parTrans" cxnId="{72ED48FD-BD4D-4352-B1B1-C8489A15B786}">
      <dgm:prSet/>
      <dgm:spPr/>
      <dgm:t>
        <a:bodyPr/>
        <a:lstStyle/>
        <a:p>
          <a:endParaRPr lang="fr-FR" sz="2400">
            <a:solidFill>
              <a:schemeClr val="tx1"/>
            </a:solidFill>
          </a:endParaRPr>
        </a:p>
      </dgm:t>
    </dgm:pt>
    <dgm:pt modelId="{C7F7DA7C-71AD-4EA8-8E31-A44A90B12EBD}" type="sibTrans" cxnId="{72ED48FD-BD4D-4352-B1B1-C8489A15B786}">
      <dgm:prSet/>
      <dgm:spPr/>
      <dgm:t>
        <a:bodyPr/>
        <a:lstStyle/>
        <a:p>
          <a:endParaRPr lang="fr-FR" sz="2400">
            <a:solidFill>
              <a:schemeClr val="tx1"/>
            </a:solidFill>
          </a:endParaRPr>
        </a:p>
      </dgm:t>
    </dgm:pt>
    <dgm:pt modelId="{39636F5E-B3D5-47A4-814D-DABC93AED4F2}">
      <dgm:prSet phldrT="[Texte]" custT="1"/>
      <dgm:spPr>
        <a:ln>
          <a:noFill/>
        </a:ln>
        <a:effectLst>
          <a:outerShdw blurRad="57785" dist="33020" dir="3180000" algn="ctr">
            <a:srgbClr val="000000">
              <a:alpha val="30000"/>
            </a:srgbClr>
          </a:outerShdw>
        </a:effectLst>
        <a:sp3d prstMaterial="metal">
          <a:bevelT w="38100" h="57150" prst="angle"/>
        </a:sp3d>
      </dgm:spPr>
      <dgm:t>
        <a:bodyPr/>
        <a:lstStyle/>
        <a:p>
          <a:r>
            <a:rPr lang="fr-FR" sz="1800" dirty="0" smtClean="0">
              <a:solidFill>
                <a:schemeClr val="bg1"/>
              </a:solidFill>
              <a:latin typeface="Calibri" panose="020F0502020204030204" pitchFamily="34" charset="0"/>
              <a:cs typeface="Calibri" panose="020F0502020204030204" pitchFamily="34" charset="0"/>
            </a:rPr>
            <a:t>Axe 3</a:t>
          </a:r>
          <a:r>
            <a:rPr lang="fr-FR" sz="1800" dirty="0" smtClean="0">
              <a:solidFill>
                <a:schemeClr val="tx1"/>
              </a:solidFill>
              <a:latin typeface="Calibri" panose="020F0502020204030204" pitchFamily="34" charset="0"/>
              <a:cs typeface="Calibri" panose="020F0502020204030204" pitchFamily="34" charset="0"/>
            </a:rPr>
            <a:t> : </a:t>
          </a:r>
        </a:p>
        <a:p>
          <a:r>
            <a:rPr lang="fr-FR" sz="1800" dirty="0" smtClean="0">
              <a:solidFill>
                <a:schemeClr val="tx1"/>
              </a:solidFill>
              <a:latin typeface="Calibri" panose="020F0502020204030204" pitchFamily="34" charset="0"/>
              <a:cs typeface="Calibri" panose="020F0502020204030204" pitchFamily="34" charset="0"/>
            </a:rPr>
            <a:t>Réduire les expositions environnementales affectant ma santé</a:t>
          </a:r>
          <a:endParaRPr lang="fr-FR" sz="1800" dirty="0">
            <a:solidFill>
              <a:schemeClr val="tx1"/>
            </a:solidFill>
            <a:latin typeface="Calibri" panose="020F0502020204030204" pitchFamily="34" charset="0"/>
            <a:cs typeface="Calibri" panose="020F0502020204030204" pitchFamily="34" charset="0"/>
          </a:endParaRPr>
        </a:p>
      </dgm:t>
    </dgm:pt>
    <dgm:pt modelId="{8F3FD798-AAC8-4805-851D-655E662C8E81}" type="parTrans" cxnId="{8490FD7C-1196-46C7-A3E2-B585C4CC4C3A}">
      <dgm:prSet/>
      <dgm:spPr/>
      <dgm:t>
        <a:bodyPr/>
        <a:lstStyle/>
        <a:p>
          <a:endParaRPr lang="fr-FR" sz="2400">
            <a:solidFill>
              <a:schemeClr val="tx1"/>
            </a:solidFill>
          </a:endParaRPr>
        </a:p>
      </dgm:t>
    </dgm:pt>
    <dgm:pt modelId="{D7FCDE75-9369-44D4-A5CD-8177283CDEC5}" type="sibTrans" cxnId="{8490FD7C-1196-46C7-A3E2-B585C4CC4C3A}">
      <dgm:prSet/>
      <dgm:spPr/>
      <dgm:t>
        <a:bodyPr/>
        <a:lstStyle/>
        <a:p>
          <a:endParaRPr lang="fr-FR" sz="2400">
            <a:solidFill>
              <a:schemeClr val="tx1"/>
            </a:solidFill>
          </a:endParaRPr>
        </a:p>
      </dgm:t>
    </dgm:pt>
    <dgm:pt modelId="{B74860D7-8796-439A-B6EA-308C3FA21C46}">
      <dgm:prSet phldrT="[Texte]" custT="1"/>
      <dgm:spPr>
        <a:ln>
          <a:noFill/>
        </a:ln>
        <a:effectLst>
          <a:outerShdw blurRad="57785" dist="33020" dir="3180000" algn="ctr">
            <a:srgbClr val="000000">
              <a:alpha val="30000"/>
            </a:srgbClr>
          </a:outerShdw>
        </a:effectLst>
        <a:sp3d prstMaterial="metal">
          <a:bevelT w="38100" h="57150" prst="angle"/>
        </a:sp3d>
      </dgm:spPr>
      <dgm:t>
        <a:bodyPr/>
        <a:lstStyle/>
        <a:p>
          <a:r>
            <a:rPr lang="fr-FR" sz="2000" dirty="0" smtClean="0">
              <a:solidFill>
                <a:schemeClr val="bg1"/>
              </a:solidFill>
              <a:latin typeface="Calibri" panose="020F0502020204030204" pitchFamily="34" charset="0"/>
              <a:cs typeface="Calibri" panose="020F0502020204030204" pitchFamily="34" charset="0"/>
            </a:rPr>
            <a:t>Axe 4 </a:t>
          </a:r>
          <a:r>
            <a:rPr lang="fr-FR" sz="2000" dirty="0" smtClean="0">
              <a:solidFill>
                <a:schemeClr val="tx1"/>
              </a:solidFill>
              <a:latin typeface="Calibri" panose="020F0502020204030204" pitchFamily="34" charset="0"/>
              <a:cs typeface="Calibri" panose="020F0502020204030204" pitchFamily="34" charset="0"/>
            </a:rPr>
            <a:t>: </a:t>
          </a:r>
          <a:r>
            <a:rPr lang="fr-FR" sz="2000" dirty="0" smtClean="0">
              <a:solidFill>
                <a:schemeClr val="bg1"/>
              </a:solidFill>
              <a:latin typeface="Calibri" panose="020F0502020204030204" pitchFamily="34" charset="0"/>
              <a:cs typeface="Calibri" panose="020F0502020204030204" pitchFamily="34" charset="0"/>
            </a:rPr>
            <a:t>Démultiplier les actions au cœur des territoires </a:t>
          </a:r>
          <a:endParaRPr lang="fr-FR" sz="2000" dirty="0">
            <a:solidFill>
              <a:schemeClr val="bg1"/>
            </a:solidFill>
            <a:latin typeface="Calibri" panose="020F0502020204030204" pitchFamily="34" charset="0"/>
            <a:cs typeface="Calibri" panose="020F0502020204030204" pitchFamily="34" charset="0"/>
          </a:endParaRPr>
        </a:p>
      </dgm:t>
    </dgm:pt>
    <dgm:pt modelId="{383DF390-E9A2-4047-84E3-F13C5A530BA3}" type="parTrans" cxnId="{5CC20CA5-F982-4E07-95F8-CDF5FA10B8C1}">
      <dgm:prSet/>
      <dgm:spPr/>
      <dgm:t>
        <a:bodyPr/>
        <a:lstStyle/>
        <a:p>
          <a:endParaRPr lang="fr-FR" sz="2400">
            <a:solidFill>
              <a:schemeClr val="tx1"/>
            </a:solidFill>
          </a:endParaRPr>
        </a:p>
      </dgm:t>
    </dgm:pt>
    <dgm:pt modelId="{3C7AA63B-DBB2-4B95-AA75-5FF5939595B1}" type="sibTrans" cxnId="{5CC20CA5-F982-4E07-95F8-CDF5FA10B8C1}">
      <dgm:prSet/>
      <dgm:spPr/>
      <dgm:t>
        <a:bodyPr/>
        <a:lstStyle/>
        <a:p>
          <a:endParaRPr lang="fr-FR" sz="2400">
            <a:solidFill>
              <a:schemeClr val="tx1"/>
            </a:solidFill>
          </a:endParaRPr>
        </a:p>
      </dgm:t>
    </dgm:pt>
    <dgm:pt modelId="{4D484B80-BC96-4364-872D-D10D5FBB5F65}" type="pres">
      <dgm:prSet presAssocID="{143B3914-6968-46CC-85EB-B7DE84E46AC3}" presName="matrix" presStyleCnt="0">
        <dgm:presLayoutVars>
          <dgm:chMax val="1"/>
          <dgm:dir/>
          <dgm:resizeHandles val="exact"/>
        </dgm:presLayoutVars>
      </dgm:prSet>
      <dgm:spPr/>
      <dgm:t>
        <a:bodyPr/>
        <a:lstStyle/>
        <a:p>
          <a:endParaRPr lang="fr-FR"/>
        </a:p>
      </dgm:t>
    </dgm:pt>
    <dgm:pt modelId="{25EE25B7-6CB7-422A-92EC-ED780B7BA4DD}" type="pres">
      <dgm:prSet presAssocID="{143B3914-6968-46CC-85EB-B7DE84E46AC3}" presName="diamond" presStyleLbl="bgShp" presStyleIdx="0" presStyleCnt="1" custLinFactNeighborX="10546"/>
      <dgm:spPr>
        <a:ln>
          <a:noFill/>
        </a:ln>
        <a:effectLst>
          <a:outerShdw blurRad="57785" dist="33020" dir="3180000" algn="ctr">
            <a:srgbClr val="000000">
              <a:alpha val="30000"/>
            </a:srgbClr>
          </a:outerShdw>
        </a:effectLst>
        <a:sp3d z="-152400" prstMaterial="metal">
          <a:bevelT w="38100" h="57150" prst="angle"/>
        </a:sp3d>
      </dgm:spPr>
      <dgm:t>
        <a:bodyPr/>
        <a:lstStyle/>
        <a:p>
          <a:endParaRPr lang="fr-FR"/>
        </a:p>
      </dgm:t>
    </dgm:pt>
    <dgm:pt modelId="{DAA67526-9123-4895-94C5-88375A6298A8}" type="pres">
      <dgm:prSet presAssocID="{143B3914-6968-46CC-85EB-B7DE84E46AC3}" presName="quad1" presStyleLbl="node1" presStyleIdx="0" presStyleCnt="4" custLinFactNeighborX="27038">
        <dgm:presLayoutVars>
          <dgm:chMax val="0"/>
          <dgm:chPref val="0"/>
          <dgm:bulletEnabled val="1"/>
        </dgm:presLayoutVars>
      </dgm:prSet>
      <dgm:spPr/>
      <dgm:t>
        <a:bodyPr/>
        <a:lstStyle/>
        <a:p>
          <a:endParaRPr lang="fr-FR"/>
        </a:p>
      </dgm:t>
    </dgm:pt>
    <dgm:pt modelId="{7B55C6F1-27A1-4D4F-BDFD-C5015E550BC7}" type="pres">
      <dgm:prSet presAssocID="{143B3914-6968-46CC-85EB-B7DE84E46AC3}" presName="quad2" presStyleLbl="node1" presStyleIdx="1" presStyleCnt="4" custLinFactNeighborX="27038">
        <dgm:presLayoutVars>
          <dgm:chMax val="0"/>
          <dgm:chPref val="0"/>
          <dgm:bulletEnabled val="1"/>
        </dgm:presLayoutVars>
      </dgm:prSet>
      <dgm:spPr/>
      <dgm:t>
        <a:bodyPr/>
        <a:lstStyle/>
        <a:p>
          <a:endParaRPr lang="fr-FR"/>
        </a:p>
      </dgm:t>
    </dgm:pt>
    <dgm:pt modelId="{1A0F34C0-20F9-4FE3-A1D1-CF4BC42784B3}" type="pres">
      <dgm:prSet presAssocID="{143B3914-6968-46CC-85EB-B7DE84E46AC3}" presName="quad3" presStyleLbl="node1" presStyleIdx="2" presStyleCnt="4" custLinFactNeighborX="27038">
        <dgm:presLayoutVars>
          <dgm:chMax val="0"/>
          <dgm:chPref val="0"/>
          <dgm:bulletEnabled val="1"/>
        </dgm:presLayoutVars>
      </dgm:prSet>
      <dgm:spPr/>
      <dgm:t>
        <a:bodyPr/>
        <a:lstStyle/>
        <a:p>
          <a:endParaRPr lang="fr-FR"/>
        </a:p>
      </dgm:t>
    </dgm:pt>
    <dgm:pt modelId="{6E522E50-93FE-4CFA-9361-C2072511338D}" type="pres">
      <dgm:prSet presAssocID="{143B3914-6968-46CC-85EB-B7DE84E46AC3}" presName="quad4" presStyleLbl="node1" presStyleIdx="3" presStyleCnt="4" custLinFactNeighborX="27038">
        <dgm:presLayoutVars>
          <dgm:chMax val="0"/>
          <dgm:chPref val="0"/>
          <dgm:bulletEnabled val="1"/>
        </dgm:presLayoutVars>
      </dgm:prSet>
      <dgm:spPr/>
      <dgm:t>
        <a:bodyPr/>
        <a:lstStyle/>
        <a:p>
          <a:endParaRPr lang="fr-FR"/>
        </a:p>
      </dgm:t>
    </dgm:pt>
  </dgm:ptLst>
  <dgm:cxnLst>
    <dgm:cxn modelId="{FF46B6C4-6A87-4B95-B7CC-CCA792257F09}" type="presOf" srcId="{1387E0CB-2133-422A-B97F-E4BC121A7925}" destId="{7B55C6F1-27A1-4D4F-BDFD-C5015E550BC7}" srcOrd="0" destOrd="0" presId="urn:microsoft.com/office/officeart/2005/8/layout/matrix3"/>
    <dgm:cxn modelId="{08334EB0-E44A-490A-BF49-F07CD66988EB}" type="presOf" srcId="{52EBE09B-1E8E-422D-BF27-A30A22685B18}" destId="{DAA67526-9123-4895-94C5-88375A6298A8}" srcOrd="0" destOrd="0" presId="urn:microsoft.com/office/officeart/2005/8/layout/matrix3"/>
    <dgm:cxn modelId="{3E32037D-5F95-4697-8BE0-A6760AE8AD94}" srcId="{143B3914-6968-46CC-85EB-B7DE84E46AC3}" destId="{52EBE09B-1E8E-422D-BF27-A30A22685B18}" srcOrd="0" destOrd="0" parTransId="{BDCDDC67-B344-4FD3-8ECE-C0420AFA38C6}" sibTransId="{32026DE7-D271-4998-BCBE-525191E9C2BF}"/>
    <dgm:cxn modelId="{39A23040-C7E5-4074-9ACB-B3E1273FBACE}" type="presOf" srcId="{143B3914-6968-46CC-85EB-B7DE84E46AC3}" destId="{4D484B80-BC96-4364-872D-D10D5FBB5F65}" srcOrd="0" destOrd="0" presId="urn:microsoft.com/office/officeart/2005/8/layout/matrix3"/>
    <dgm:cxn modelId="{1A7C8126-0924-49D7-8891-D12A4F75BF4D}" type="presOf" srcId="{B74860D7-8796-439A-B6EA-308C3FA21C46}" destId="{6E522E50-93FE-4CFA-9361-C2072511338D}" srcOrd="0" destOrd="0" presId="urn:microsoft.com/office/officeart/2005/8/layout/matrix3"/>
    <dgm:cxn modelId="{5CC20CA5-F982-4E07-95F8-CDF5FA10B8C1}" srcId="{143B3914-6968-46CC-85EB-B7DE84E46AC3}" destId="{B74860D7-8796-439A-B6EA-308C3FA21C46}" srcOrd="3" destOrd="0" parTransId="{383DF390-E9A2-4047-84E3-F13C5A530BA3}" sibTransId="{3C7AA63B-DBB2-4B95-AA75-5FF5939595B1}"/>
    <dgm:cxn modelId="{8490FD7C-1196-46C7-A3E2-B585C4CC4C3A}" srcId="{143B3914-6968-46CC-85EB-B7DE84E46AC3}" destId="{39636F5E-B3D5-47A4-814D-DABC93AED4F2}" srcOrd="2" destOrd="0" parTransId="{8F3FD798-AAC8-4805-851D-655E662C8E81}" sibTransId="{D7FCDE75-9369-44D4-A5CD-8177283CDEC5}"/>
    <dgm:cxn modelId="{E912264D-9595-4564-A82A-B083956110EA}" type="presOf" srcId="{39636F5E-B3D5-47A4-814D-DABC93AED4F2}" destId="{1A0F34C0-20F9-4FE3-A1D1-CF4BC42784B3}" srcOrd="0" destOrd="0" presId="urn:microsoft.com/office/officeart/2005/8/layout/matrix3"/>
    <dgm:cxn modelId="{72ED48FD-BD4D-4352-B1B1-C8489A15B786}" srcId="{143B3914-6968-46CC-85EB-B7DE84E46AC3}" destId="{1387E0CB-2133-422A-B97F-E4BC121A7925}" srcOrd="1" destOrd="0" parTransId="{9C15ED73-7241-4545-89B6-1E38999BE997}" sibTransId="{C7F7DA7C-71AD-4EA8-8E31-A44A90B12EBD}"/>
    <dgm:cxn modelId="{095A0DC1-2BCB-4548-957A-6C6E1198EC96}" type="presParOf" srcId="{4D484B80-BC96-4364-872D-D10D5FBB5F65}" destId="{25EE25B7-6CB7-422A-92EC-ED780B7BA4DD}" srcOrd="0" destOrd="0" presId="urn:microsoft.com/office/officeart/2005/8/layout/matrix3"/>
    <dgm:cxn modelId="{AADF990C-2ED4-4E0E-94CB-C2C8423C1523}" type="presParOf" srcId="{4D484B80-BC96-4364-872D-D10D5FBB5F65}" destId="{DAA67526-9123-4895-94C5-88375A6298A8}" srcOrd="1" destOrd="0" presId="urn:microsoft.com/office/officeart/2005/8/layout/matrix3"/>
    <dgm:cxn modelId="{AE9B7085-8FB7-4117-9456-53E7C59EC22F}" type="presParOf" srcId="{4D484B80-BC96-4364-872D-D10D5FBB5F65}" destId="{7B55C6F1-27A1-4D4F-BDFD-C5015E550BC7}" srcOrd="2" destOrd="0" presId="urn:microsoft.com/office/officeart/2005/8/layout/matrix3"/>
    <dgm:cxn modelId="{E3953620-B1B9-4846-8601-261DB1285674}" type="presParOf" srcId="{4D484B80-BC96-4364-872D-D10D5FBB5F65}" destId="{1A0F34C0-20F9-4FE3-A1D1-CF4BC42784B3}" srcOrd="3" destOrd="0" presId="urn:microsoft.com/office/officeart/2005/8/layout/matrix3"/>
    <dgm:cxn modelId="{1305B5A7-27C1-46AC-B410-0B8AD795B2A0}" type="presParOf" srcId="{4D484B80-BC96-4364-872D-D10D5FBB5F65}" destId="{6E522E50-93FE-4CFA-9361-C2072511338D}" srcOrd="4" destOrd="0" presId="urn:microsoft.com/office/officeart/2005/8/layout/matrix3"/>
  </dgm:cxnLst>
  <dgm:bg/>
  <dgm:whole/>
</dgm:dataModel>
</file>

<file path=ppt/diagrams/data3.xml><?xml version="1.0" encoding="utf-8"?>
<dgm:dataModel xmlns:dgm="http://schemas.openxmlformats.org/drawingml/2006/diagram" xmlns:a="http://schemas.openxmlformats.org/drawingml/2006/main">
  <dgm:ptLst>
    <dgm:pt modelId="{35BF4A0F-3DF7-4142-A413-B63E8375FD80}"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fr-FR"/>
        </a:p>
      </dgm:t>
    </dgm:pt>
    <dgm:pt modelId="{5A11C14F-4A53-5F41-AF62-62EF0F54D2F7}">
      <dgm:prSet phldrT="[Texte]" custT="1"/>
      <dgm:spPr/>
      <dgm:t>
        <a:bodyPr/>
        <a:lstStyle/>
        <a:p>
          <a:r>
            <a:rPr lang="fr-FR" sz="1600" dirty="0"/>
            <a:t>PRÉPA. DU DISPOSITIF</a:t>
          </a:r>
        </a:p>
      </dgm:t>
    </dgm:pt>
    <dgm:pt modelId="{FBD43DDF-8C27-CD48-B2A4-789D649C1184}" type="parTrans" cxnId="{8FC92A0C-FDBE-4C4B-9D58-BF163089F0E9}">
      <dgm:prSet/>
      <dgm:spPr/>
      <dgm:t>
        <a:bodyPr/>
        <a:lstStyle/>
        <a:p>
          <a:endParaRPr lang="fr-FR" sz="2800"/>
        </a:p>
      </dgm:t>
    </dgm:pt>
    <dgm:pt modelId="{620D69DA-3692-C546-B32E-0CC751E78F4E}" type="sibTrans" cxnId="{8FC92A0C-FDBE-4C4B-9D58-BF163089F0E9}">
      <dgm:prSet/>
      <dgm:spPr/>
      <dgm:t>
        <a:bodyPr/>
        <a:lstStyle/>
        <a:p>
          <a:endParaRPr lang="fr-FR" sz="2800"/>
        </a:p>
      </dgm:t>
    </dgm:pt>
    <dgm:pt modelId="{3668BC05-63E0-B740-839D-93CC4092FAD8}">
      <dgm:prSet phldrT="[Texte]" custT="1"/>
      <dgm:spPr>
        <a:solidFill>
          <a:schemeClr val="tx1">
            <a:lumMod val="20000"/>
            <a:lumOff val="80000"/>
          </a:schemeClr>
        </a:solidFill>
      </dgm:spPr>
      <dgm:t>
        <a:bodyPr/>
        <a:lstStyle/>
        <a:p>
          <a:r>
            <a:rPr lang="fr-FR" sz="1600" dirty="0">
              <a:solidFill>
                <a:schemeClr val="bg1"/>
              </a:solidFill>
            </a:rPr>
            <a:t>RESTITUT.</a:t>
          </a:r>
        </a:p>
        <a:p>
          <a:r>
            <a:rPr lang="fr-FR" sz="1600" dirty="0">
              <a:solidFill>
                <a:schemeClr val="bg1"/>
              </a:solidFill>
            </a:rPr>
            <a:t>PLAN ACTION VF</a:t>
          </a:r>
        </a:p>
      </dgm:t>
    </dgm:pt>
    <dgm:pt modelId="{32079A44-2684-B648-8B89-95BC07ADD01C}" type="parTrans" cxnId="{DC5A2053-7BF2-4347-A408-D357C8BF8033}">
      <dgm:prSet/>
      <dgm:spPr/>
      <dgm:t>
        <a:bodyPr/>
        <a:lstStyle/>
        <a:p>
          <a:endParaRPr lang="fr-FR" sz="2800"/>
        </a:p>
      </dgm:t>
    </dgm:pt>
    <dgm:pt modelId="{62954395-12D7-A644-BDA8-75EAD4F7E178}" type="sibTrans" cxnId="{DC5A2053-7BF2-4347-A408-D357C8BF8033}">
      <dgm:prSet/>
      <dgm:spPr/>
      <dgm:t>
        <a:bodyPr/>
        <a:lstStyle/>
        <a:p>
          <a:endParaRPr lang="fr-FR" sz="2800"/>
        </a:p>
      </dgm:t>
    </dgm:pt>
    <dgm:pt modelId="{D850448C-AC1B-734F-94C6-B00D7E16B1D6}">
      <dgm:prSet phldrT="[Texte]" custT="1"/>
      <dgm:spPr>
        <a:solidFill>
          <a:schemeClr val="tx1">
            <a:lumMod val="20000"/>
            <a:lumOff val="80000"/>
          </a:schemeClr>
        </a:solidFill>
      </dgm:spPr>
      <dgm:t>
        <a:bodyPr/>
        <a:lstStyle/>
        <a:p>
          <a:r>
            <a:rPr lang="fr-FR" sz="1600" dirty="0"/>
            <a:t>MISE EN ŒUVRE  DES ACTIONS</a:t>
          </a:r>
        </a:p>
      </dgm:t>
    </dgm:pt>
    <dgm:pt modelId="{B7168C6E-9B12-A146-932C-E30A7A33CB62}" type="parTrans" cxnId="{72596058-4309-4C48-ACC1-6AB243C56115}">
      <dgm:prSet/>
      <dgm:spPr/>
      <dgm:t>
        <a:bodyPr/>
        <a:lstStyle/>
        <a:p>
          <a:endParaRPr lang="fr-FR" sz="2800"/>
        </a:p>
      </dgm:t>
    </dgm:pt>
    <dgm:pt modelId="{586E3E6A-278B-C642-988D-293FF9F1A028}" type="sibTrans" cxnId="{72596058-4309-4C48-ACC1-6AB243C56115}">
      <dgm:prSet/>
      <dgm:spPr/>
      <dgm:t>
        <a:bodyPr/>
        <a:lstStyle/>
        <a:p>
          <a:endParaRPr lang="fr-FR" sz="2800"/>
        </a:p>
      </dgm:t>
    </dgm:pt>
    <dgm:pt modelId="{C58613F7-6332-C44B-B4DA-9E6645F0191A}">
      <dgm:prSet custT="1"/>
      <dgm:spPr>
        <a:solidFill>
          <a:schemeClr val="accent2"/>
        </a:solidFill>
      </dgm:spPr>
      <dgm:t>
        <a:bodyPr/>
        <a:lstStyle/>
        <a:p>
          <a:r>
            <a:rPr lang="fr-FR" sz="1600" dirty="0">
              <a:solidFill>
                <a:schemeClr val="tx1"/>
              </a:solidFill>
            </a:rPr>
            <a:t>RECUEIL DES ATTENTES</a:t>
          </a:r>
        </a:p>
        <a:p>
          <a:r>
            <a:rPr lang="fr-FR" sz="1600" dirty="0">
              <a:solidFill>
                <a:schemeClr val="tx1"/>
              </a:solidFill>
            </a:rPr>
            <a:t>Temps#1</a:t>
          </a:r>
        </a:p>
      </dgm:t>
    </dgm:pt>
    <dgm:pt modelId="{6D83BD2A-E83E-3548-91EF-B5049D97AFB6}" type="parTrans" cxnId="{CFA7FDBE-B0AB-BB42-8E75-4452C374E4D9}">
      <dgm:prSet/>
      <dgm:spPr/>
      <dgm:t>
        <a:bodyPr/>
        <a:lstStyle/>
        <a:p>
          <a:endParaRPr lang="fr-FR" sz="2800"/>
        </a:p>
      </dgm:t>
    </dgm:pt>
    <dgm:pt modelId="{56576AEF-3C7F-914E-9930-D32E3B55A3F3}" type="sibTrans" cxnId="{CFA7FDBE-B0AB-BB42-8E75-4452C374E4D9}">
      <dgm:prSet/>
      <dgm:spPr/>
      <dgm:t>
        <a:bodyPr/>
        <a:lstStyle/>
        <a:p>
          <a:endParaRPr lang="fr-FR" sz="2800"/>
        </a:p>
      </dgm:t>
    </dgm:pt>
    <dgm:pt modelId="{7D54B9EA-CCF5-D34C-A736-33F30A4EB05E}">
      <dgm:prSet custT="1"/>
      <dgm:spPr>
        <a:solidFill>
          <a:schemeClr val="tx1">
            <a:lumMod val="20000"/>
            <a:lumOff val="80000"/>
          </a:schemeClr>
        </a:solidFill>
      </dgm:spPr>
      <dgm:t>
        <a:bodyPr/>
        <a:lstStyle/>
        <a:p>
          <a:r>
            <a:rPr lang="fr-FR" sz="1600" dirty="0"/>
            <a:t>TRAVAIL SUR LES REPONSES</a:t>
          </a:r>
        </a:p>
      </dgm:t>
    </dgm:pt>
    <dgm:pt modelId="{DD1216A3-B74E-9644-A626-5B47E4E37AF0}" type="parTrans" cxnId="{5AA255FE-DC92-104F-9C2D-0098DA2A8D73}">
      <dgm:prSet/>
      <dgm:spPr/>
      <dgm:t>
        <a:bodyPr/>
        <a:lstStyle/>
        <a:p>
          <a:endParaRPr lang="fr-FR" sz="2800"/>
        </a:p>
      </dgm:t>
    </dgm:pt>
    <dgm:pt modelId="{E4BF7262-305D-6845-987E-D7AC0D864332}" type="sibTrans" cxnId="{5AA255FE-DC92-104F-9C2D-0098DA2A8D73}">
      <dgm:prSet/>
      <dgm:spPr/>
      <dgm:t>
        <a:bodyPr/>
        <a:lstStyle/>
        <a:p>
          <a:endParaRPr lang="fr-FR" sz="2800"/>
        </a:p>
      </dgm:t>
    </dgm:pt>
    <dgm:pt modelId="{A97B8CA6-AA96-B145-897C-9537E46AE24A}">
      <dgm:prSet custT="1"/>
      <dgm:spPr>
        <a:solidFill>
          <a:schemeClr val="tx1">
            <a:lumMod val="20000"/>
            <a:lumOff val="80000"/>
          </a:schemeClr>
        </a:solidFill>
      </dgm:spPr>
      <dgm:t>
        <a:bodyPr/>
        <a:lstStyle/>
        <a:p>
          <a:r>
            <a:rPr lang="fr-FR" sz="1600" dirty="0">
              <a:solidFill>
                <a:schemeClr val="bg1"/>
              </a:solidFill>
            </a:rPr>
            <a:t>TRAVAIL SUR PLAN ACTION V0</a:t>
          </a:r>
        </a:p>
        <a:p>
          <a:r>
            <a:rPr lang="fr-FR" sz="1600" dirty="0">
              <a:solidFill>
                <a:schemeClr val="bg1"/>
              </a:solidFill>
            </a:rPr>
            <a:t>Temps#2</a:t>
          </a:r>
        </a:p>
      </dgm:t>
    </dgm:pt>
    <dgm:pt modelId="{68A9AEB2-4BBE-D344-A9BD-8C214EFE5F0D}" type="parTrans" cxnId="{1EE99601-368F-8D40-8E2C-2DC43BF43458}">
      <dgm:prSet/>
      <dgm:spPr/>
      <dgm:t>
        <a:bodyPr/>
        <a:lstStyle/>
        <a:p>
          <a:endParaRPr lang="fr-FR" sz="2800"/>
        </a:p>
      </dgm:t>
    </dgm:pt>
    <dgm:pt modelId="{E8D1E7BB-5961-8046-AE91-55AE48A2358B}" type="sibTrans" cxnId="{1EE99601-368F-8D40-8E2C-2DC43BF43458}">
      <dgm:prSet/>
      <dgm:spPr/>
      <dgm:t>
        <a:bodyPr/>
        <a:lstStyle/>
        <a:p>
          <a:endParaRPr lang="fr-FR" sz="2800"/>
        </a:p>
      </dgm:t>
    </dgm:pt>
    <dgm:pt modelId="{A399FE2A-CA30-0A42-B309-ADBC51568084}">
      <dgm:prSet phldrT="[Texte]" custT="1"/>
      <dgm:spPr/>
      <dgm:t>
        <a:bodyPr/>
        <a:lstStyle/>
        <a:p>
          <a:r>
            <a:rPr lang="fr-FR" sz="1400" dirty="0"/>
            <a:t>LANCEMENT</a:t>
          </a:r>
        </a:p>
      </dgm:t>
    </dgm:pt>
    <dgm:pt modelId="{57211542-D71E-D34A-93A3-EF5EF2893F0D}" type="parTrans" cxnId="{1B95FD30-3328-A242-A3B8-081ED1270A79}">
      <dgm:prSet/>
      <dgm:spPr/>
      <dgm:t>
        <a:bodyPr/>
        <a:lstStyle/>
        <a:p>
          <a:endParaRPr lang="fr-FR" sz="2800"/>
        </a:p>
      </dgm:t>
    </dgm:pt>
    <dgm:pt modelId="{CF8A6DC4-1A10-C64A-9B5C-FBC130DF469A}" type="sibTrans" cxnId="{1B95FD30-3328-A242-A3B8-081ED1270A79}">
      <dgm:prSet/>
      <dgm:spPr/>
      <dgm:t>
        <a:bodyPr/>
        <a:lstStyle/>
        <a:p>
          <a:endParaRPr lang="fr-FR" sz="2800"/>
        </a:p>
      </dgm:t>
    </dgm:pt>
    <dgm:pt modelId="{F74FD780-9A54-5F4A-84AD-BD446373B2DA}" type="pres">
      <dgm:prSet presAssocID="{35BF4A0F-3DF7-4142-A413-B63E8375FD80}" presName="CompostProcess" presStyleCnt="0">
        <dgm:presLayoutVars>
          <dgm:dir/>
          <dgm:resizeHandles val="exact"/>
        </dgm:presLayoutVars>
      </dgm:prSet>
      <dgm:spPr/>
      <dgm:t>
        <a:bodyPr/>
        <a:lstStyle/>
        <a:p>
          <a:endParaRPr lang="fr-FR"/>
        </a:p>
      </dgm:t>
    </dgm:pt>
    <dgm:pt modelId="{C60D4D03-D3AE-A244-AF26-60E68066EA56}" type="pres">
      <dgm:prSet presAssocID="{35BF4A0F-3DF7-4142-A413-B63E8375FD80}" presName="arrow" presStyleLbl="bgShp" presStyleIdx="0" presStyleCnt="1"/>
      <dgm:spPr/>
    </dgm:pt>
    <dgm:pt modelId="{90BCEC16-4087-9541-B382-0AD5038D1F3A}" type="pres">
      <dgm:prSet presAssocID="{35BF4A0F-3DF7-4142-A413-B63E8375FD80}" presName="linearProcess" presStyleCnt="0"/>
      <dgm:spPr/>
    </dgm:pt>
    <dgm:pt modelId="{AB4CE581-F775-B049-9312-31A1614ED650}" type="pres">
      <dgm:prSet presAssocID="{5A11C14F-4A53-5F41-AF62-62EF0F54D2F7}" presName="textNode" presStyleLbl="node1" presStyleIdx="0" presStyleCnt="7">
        <dgm:presLayoutVars>
          <dgm:bulletEnabled val="1"/>
        </dgm:presLayoutVars>
      </dgm:prSet>
      <dgm:spPr/>
      <dgm:t>
        <a:bodyPr/>
        <a:lstStyle/>
        <a:p>
          <a:endParaRPr lang="fr-FR"/>
        </a:p>
      </dgm:t>
    </dgm:pt>
    <dgm:pt modelId="{76124DD4-3692-3941-AAF3-E134FEF3CA36}" type="pres">
      <dgm:prSet presAssocID="{620D69DA-3692-C546-B32E-0CC751E78F4E}" presName="sibTrans" presStyleCnt="0"/>
      <dgm:spPr/>
    </dgm:pt>
    <dgm:pt modelId="{67061AC0-7C40-A74D-A23B-793DAD990FC8}" type="pres">
      <dgm:prSet presAssocID="{A399FE2A-CA30-0A42-B309-ADBC51568084}" presName="textNode" presStyleLbl="node1" presStyleIdx="1" presStyleCnt="7">
        <dgm:presLayoutVars>
          <dgm:bulletEnabled val="1"/>
        </dgm:presLayoutVars>
      </dgm:prSet>
      <dgm:spPr/>
      <dgm:t>
        <a:bodyPr/>
        <a:lstStyle/>
        <a:p>
          <a:endParaRPr lang="fr-FR"/>
        </a:p>
      </dgm:t>
    </dgm:pt>
    <dgm:pt modelId="{58E254FE-6BEC-2442-8285-B0AAC2369DFB}" type="pres">
      <dgm:prSet presAssocID="{CF8A6DC4-1A10-C64A-9B5C-FBC130DF469A}" presName="sibTrans" presStyleCnt="0"/>
      <dgm:spPr/>
    </dgm:pt>
    <dgm:pt modelId="{712A3DD3-BC40-CD4E-BC3F-8310E1E5675A}" type="pres">
      <dgm:prSet presAssocID="{C58613F7-6332-C44B-B4DA-9E6645F0191A}" presName="textNode" presStyleLbl="node1" presStyleIdx="2" presStyleCnt="7">
        <dgm:presLayoutVars>
          <dgm:bulletEnabled val="1"/>
        </dgm:presLayoutVars>
      </dgm:prSet>
      <dgm:spPr/>
      <dgm:t>
        <a:bodyPr/>
        <a:lstStyle/>
        <a:p>
          <a:endParaRPr lang="fr-FR"/>
        </a:p>
      </dgm:t>
    </dgm:pt>
    <dgm:pt modelId="{C1EA2774-8B82-D840-859D-E21CAA37C1F3}" type="pres">
      <dgm:prSet presAssocID="{56576AEF-3C7F-914E-9930-D32E3B55A3F3}" presName="sibTrans" presStyleCnt="0"/>
      <dgm:spPr/>
    </dgm:pt>
    <dgm:pt modelId="{FD377833-E118-4944-80C9-684DE92FCD0B}" type="pres">
      <dgm:prSet presAssocID="{7D54B9EA-CCF5-D34C-A736-33F30A4EB05E}" presName="textNode" presStyleLbl="node1" presStyleIdx="3" presStyleCnt="7" custLinFactNeighborX="-5278" custLinFactNeighborY="543">
        <dgm:presLayoutVars>
          <dgm:bulletEnabled val="1"/>
        </dgm:presLayoutVars>
      </dgm:prSet>
      <dgm:spPr/>
      <dgm:t>
        <a:bodyPr/>
        <a:lstStyle/>
        <a:p>
          <a:endParaRPr lang="fr-FR"/>
        </a:p>
      </dgm:t>
    </dgm:pt>
    <dgm:pt modelId="{9DF669F8-3AD7-4448-B75F-2A07483A1864}" type="pres">
      <dgm:prSet presAssocID="{E4BF7262-305D-6845-987E-D7AC0D864332}" presName="sibTrans" presStyleCnt="0"/>
      <dgm:spPr/>
    </dgm:pt>
    <dgm:pt modelId="{7A9E7E1A-B2C0-6F4A-BCAC-7C452461243A}" type="pres">
      <dgm:prSet presAssocID="{A97B8CA6-AA96-B145-897C-9537E46AE24A}" presName="textNode" presStyleLbl="node1" presStyleIdx="4" presStyleCnt="7">
        <dgm:presLayoutVars>
          <dgm:bulletEnabled val="1"/>
        </dgm:presLayoutVars>
      </dgm:prSet>
      <dgm:spPr/>
      <dgm:t>
        <a:bodyPr/>
        <a:lstStyle/>
        <a:p>
          <a:endParaRPr lang="fr-FR"/>
        </a:p>
      </dgm:t>
    </dgm:pt>
    <dgm:pt modelId="{ADCFB7C5-DABB-594D-BBF1-3DDEC53CA217}" type="pres">
      <dgm:prSet presAssocID="{E8D1E7BB-5961-8046-AE91-55AE48A2358B}" presName="sibTrans" presStyleCnt="0"/>
      <dgm:spPr/>
    </dgm:pt>
    <dgm:pt modelId="{428D6127-E7BF-4740-9F35-3EB5141395D5}" type="pres">
      <dgm:prSet presAssocID="{3668BC05-63E0-B740-839D-93CC4092FAD8}" presName="textNode" presStyleLbl="node1" presStyleIdx="5" presStyleCnt="7">
        <dgm:presLayoutVars>
          <dgm:bulletEnabled val="1"/>
        </dgm:presLayoutVars>
      </dgm:prSet>
      <dgm:spPr/>
      <dgm:t>
        <a:bodyPr/>
        <a:lstStyle/>
        <a:p>
          <a:endParaRPr lang="fr-FR"/>
        </a:p>
      </dgm:t>
    </dgm:pt>
    <dgm:pt modelId="{A9B256A9-E567-E443-8E8C-8A8AE962ADEF}" type="pres">
      <dgm:prSet presAssocID="{62954395-12D7-A644-BDA8-75EAD4F7E178}" presName="sibTrans" presStyleCnt="0"/>
      <dgm:spPr/>
    </dgm:pt>
    <dgm:pt modelId="{97BEFBB7-E1B8-C24A-A6AE-5849D096DE76}" type="pres">
      <dgm:prSet presAssocID="{D850448C-AC1B-734F-94C6-B00D7E16B1D6}" presName="textNode" presStyleLbl="node1" presStyleIdx="6" presStyleCnt="7">
        <dgm:presLayoutVars>
          <dgm:bulletEnabled val="1"/>
        </dgm:presLayoutVars>
      </dgm:prSet>
      <dgm:spPr/>
      <dgm:t>
        <a:bodyPr/>
        <a:lstStyle/>
        <a:p>
          <a:endParaRPr lang="fr-FR"/>
        </a:p>
      </dgm:t>
    </dgm:pt>
  </dgm:ptLst>
  <dgm:cxnLst>
    <dgm:cxn modelId="{72596058-4309-4C48-ACC1-6AB243C56115}" srcId="{35BF4A0F-3DF7-4142-A413-B63E8375FD80}" destId="{D850448C-AC1B-734F-94C6-B00D7E16B1D6}" srcOrd="6" destOrd="0" parTransId="{B7168C6E-9B12-A146-932C-E30A7A33CB62}" sibTransId="{586E3E6A-278B-C642-988D-293FF9F1A028}"/>
    <dgm:cxn modelId="{5AA255FE-DC92-104F-9C2D-0098DA2A8D73}" srcId="{35BF4A0F-3DF7-4142-A413-B63E8375FD80}" destId="{7D54B9EA-CCF5-D34C-A736-33F30A4EB05E}" srcOrd="3" destOrd="0" parTransId="{DD1216A3-B74E-9644-A626-5B47E4E37AF0}" sibTransId="{E4BF7262-305D-6845-987E-D7AC0D864332}"/>
    <dgm:cxn modelId="{80E38061-85FD-40BC-8E66-23638493DD56}" type="presOf" srcId="{A97B8CA6-AA96-B145-897C-9537E46AE24A}" destId="{7A9E7E1A-B2C0-6F4A-BCAC-7C452461243A}" srcOrd="0" destOrd="0" presId="urn:microsoft.com/office/officeart/2005/8/layout/hProcess9"/>
    <dgm:cxn modelId="{DC5A2053-7BF2-4347-A408-D357C8BF8033}" srcId="{35BF4A0F-3DF7-4142-A413-B63E8375FD80}" destId="{3668BC05-63E0-B740-839D-93CC4092FAD8}" srcOrd="5" destOrd="0" parTransId="{32079A44-2684-B648-8B89-95BC07ADD01C}" sibTransId="{62954395-12D7-A644-BDA8-75EAD4F7E178}"/>
    <dgm:cxn modelId="{9755FB24-13E5-4D4C-8C38-8E81AA763F74}" type="presOf" srcId="{3668BC05-63E0-B740-839D-93CC4092FAD8}" destId="{428D6127-E7BF-4740-9F35-3EB5141395D5}" srcOrd="0" destOrd="0" presId="urn:microsoft.com/office/officeart/2005/8/layout/hProcess9"/>
    <dgm:cxn modelId="{B122E704-E3D1-4CEC-8F81-4CBA58A31C43}" type="presOf" srcId="{C58613F7-6332-C44B-B4DA-9E6645F0191A}" destId="{712A3DD3-BC40-CD4E-BC3F-8310E1E5675A}" srcOrd="0" destOrd="0" presId="urn:microsoft.com/office/officeart/2005/8/layout/hProcess9"/>
    <dgm:cxn modelId="{CFA7FDBE-B0AB-BB42-8E75-4452C374E4D9}" srcId="{35BF4A0F-3DF7-4142-A413-B63E8375FD80}" destId="{C58613F7-6332-C44B-B4DA-9E6645F0191A}" srcOrd="2" destOrd="0" parTransId="{6D83BD2A-E83E-3548-91EF-B5049D97AFB6}" sibTransId="{56576AEF-3C7F-914E-9930-D32E3B55A3F3}"/>
    <dgm:cxn modelId="{D6CC6385-69AB-49D0-AF3C-2FD2E81EB867}" type="presOf" srcId="{5A11C14F-4A53-5F41-AF62-62EF0F54D2F7}" destId="{AB4CE581-F775-B049-9312-31A1614ED650}" srcOrd="0" destOrd="0" presId="urn:microsoft.com/office/officeart/2005/8/layout/hProcess9"/>
    <dgm:cxn modelId="{49953BFF-8554-4BCA-AF08-852DB7D6C82F}" type="presOf" srcId="{35BF4A0F-3DF7-4142-A413-B63E8375FD80}" destId="{F74FD780-9A54-5F4A-84AD-BD446373B2DA}" srcOrd="0" destOrd="0" presId="urn:microsoft.com/office/officeart/2005/8/layout/hProcess9"/>
    <dgm:cxn modelId="{8FC92A0C-FDBE-4C4B-9D58-BF163089F0E9}" srcId="{35BF4A0F-3DF7-4142-A413-B63E8375FD80}" destId="{5A11C14F-4A53-5F41-AF62-62EF0F54D2F7}" srcOrd="0" destOrd="0" parTransId="{FBD43DDF-8C27-CD48-B2A4-789D649C1184}" sibTransId="{620D69DA-3692-C546-B32E-0CC751E78F4E}"/>
    <dgm:cxn modelId="{1EE99601-368F-8D40-8E2C-2DC43BF43458}" srcId="{35BF4A0F-3DF7-4142-A413-B63E8375FD80}" destId="{A97B8CA6-AA96-B145-897C-9537E46AE24A}" srcOrd="4" destOrd="0" parTransId="{68A9AEB2-4BBE-D344-A9BD-8C214EFE5F0D}" sibTransId="{E8D1E7BB-5961-8046-AE91-55AE48A2358B}"/>
    <dgm:cxn modelId="{E1D2974D-B922-412E-BC0C-0DCC7840FA8C}" type="presOf" srcId="{A399FE2A-CA30-0A42-B309-ADBC51568084}" destId="{67061AC0-7C40-A74D-A23B-793DAD990FC8}" srcOrd="0" destOrd="0" presId="urn:microsoft.com/office/officeart/2005/8/layout/hProcess9"/>
    <dgm:cxn modelId="{AB23D3FC-8445-4590-B45A-108598DA7D27}" type="presOf" srcId="{7D54B9EA-CCF5-D34C-A736-33F30A4EB05E}" destId="{FD377833-E118-4944-80C9-684DE92FCD0B}" srcOrd="0" destOrd="0" presId="urn:microsoft.com/office/officeart/2005/8/layout/hProcess9"/>
    <dgm:cxn modelId="{1B95FD30-3328-A242-A3B8-081ED1270A79}" srcId="{35BF4A0F-3DF7-4142-A413-B63E8375FD80}" destId="{A399FE2A-CA30-0A42-B309-ADBC51568084}" srcOrd="1" destOrd="0" parTransId="{57211542-D71E-D34A-93A3-EF5EF2893F0D}" sibTransId="{CF8A6DC4-1A10-C64A-9B5C-FBC130DF469A}"/>
    <dgm:cxn modelId="{B66C067E-B394-4CE5-AA2D-BD0ECB0AFD67}" type="presOf" srcId="{D850448C-AC1B-734F-94C6-B00D7E16B1D6}" destId="{97BEFBB7-E1B8-C24A-A6AE-5849D096DE76}" srcOrd="0" destOrd="0" presId="urn:microsoft.com/office/officeart/2005/8/layout/hProcess9"/>
    <dgm:cxn modelId="{FFF482C3-C03E-4A49-85F6-E5B996CCC0F5}" type="presParOf" srcId="{F74FD780-9A54-5F4A-84AD-BD446373B2DA}" destId="{C60D4D03-D3AE-A244-AF26-60E68066EA56}" srcOrd="0" destOrd="0" presId="urn:microsoft.com/office/officeart/2005/8/layout/hProcess9"/>
    <dgm:cxn modelId="{C97DF562-336B-4437-A6F1-4D1CCC8F7296}" type="presParOf" srcId="{F74FD780-9A54-5F4A-84AD-BD446373B2DA}" destId="{90BCEC16-4087-9541-B382-0AD5038D1F3A}" srcOrd="1" destOrd="0" presId="urn:microsoft.com/office/officeart/2005/8/layout/hProcess9"/>
    <dgm:cxn modelId="{A44C3944-19BB-4E32-A7AB-E4E521CCE67E}" type="presParOf" srcId="{90BCEC16-4087-9541-B382-0AD5038D1F3A}" destId="{AB4CE581-F775-B049-9312-31A1614ED650}" srcOrd="0" destOrd="0" presId="urn:microsoft.com/office/officeart/2005/8/layout/hProcess9"/>
    <dgm:cxn modelId="{4FECE06B-9176-4295-9AA9-F44A7036D240}" type="presParOf" srcId="{90BCEC16-4087-9541-B382-0AD5038D1F3A}" destId="{76124DD4-3692-3941-AAF3-E134FEF3CA36}" srcOrd="1" destOrd="0" presId="urn:microsoft.com/office/officeart/2005/8/layout/hProcess9"/>
    <dgm:cxn modelId="{3BCB9897-59E0-4F7F-A65D-E08028AA44B4}" type="presParOf" srcId="{90BCEC16-4087-9541-B382-0AD5038D1F3A}" destId="{67061AC0-7C40-A74D-A23B-793DAD990FC8}" srcOrd="2" destOrd="0" presId="urn:microsoft.com/office/officeart/2005/8/layout/hProcess9"/>
    <dgm:cxn modelId="{3B523DE7-188E-426F-B223-F22EC0FF38A5}" type="presParOf" srcId="{90BCEC16-4087-9541-B382-0AD5038D1F3A}" destId="{58E254FE-6BEC-2442-8285-B0AAC2369DFB}" srcOrd="3" destOrd="0" presId="urn:microsoft.com/office/officeart/2005/8/layout/hProcess9"/>
    <dgm:cxn modelId="{6A7741D3-2949-480A-94F2-7F9D0829E92A}" type="presParOf" srcId="{90BCEC16-4087-9541-B382-0AD5038D1F3A}" destId="{712A3DD3-BC40-CD4E-BC3F-8310E1E5675A}" srcOrd="4" destOrd="0" presId="urn:microsoft.com/office/officeart/2005/8/layout/hProcess9"/>
    <dgm:cxn modelId="{F7A2CE16-5FB9-421C-9D3E-9962CA67ED71}" type="presParOf" srcId="{90BCEC16-4087-9541-B382-0AD5038D1F3A}" destId="{C1EA2774-8B82-D840-859D-E21CAA37C1F3}" srcOrd="5" destOrd="0" presId="urn:microsoft.com/office/officeart/2005/8/layout/hProcess9"/>
    <dgm:cxn modelId="{00571186-90BA-4F03-9805-1B910A0975FD}" type="presParOf" srcId="{90BCEC16-4087-9541-B382-0AD5038D1F3A}" destId="{FD377833-E118-4944-80C9-684DE92FCD0B}" srcOrd="6" destOrd="0" presId="urn:microsoft.com/office/officeart/2005/8/layout/hProcess9"/>
    <dgm:cxn modelId="{165FDB5B-C2F5-4C09-8FA2-5F9AEEB201B5}" type="presParOf" srcId="{90BCEC16-4087-9541-B382-0AD5038D1F3A}" destId="{9DF669F8-3AD7-4448-B75F-2A07483A1864}" srcOrd="7" destOrd="0" presId="urn:microsoft.com/office/officeart/2005/8/layout/hProcess9"/>
    <dgm:cxn modelId="{DAE77FE0-6CB6-4486-B918-3606A6978162}" type="presParOf" srcId="{90BCEC16-4087-9541-B382-0AD5038D1F3A}" destId="{7A9E7E1A-B2C0-6F4A-BCAC-7C452461243A}" srcOrd="8" destOrd="0" presId="urn:microsoft.com/office/officeart/2005/8/layout/hProcess9"/>
    <dgm:cxn modelId="{0611FE70-BD79-428C-802B-A7AC4B3375D6}" type="presParOf" srcId="{90BCEC16-4087-9541-B382-0AD5038D1F3A}" destId="{ADCFB7C5-DABB-594D-BBF1-3DDEC53CA217}" srcOrd="9" destOrd="0" presId="urn:microsoft.com/office/officeart/2005/8/layout/hProcess9"/>
    <dgm:cxn modelId="{CF584F7A-6D6C-4B02-85B4-233D6D77E692}" type="presParOf" srcId="{90BCEC16-4087-9541-B382-0AD5038D1F3A}" destId="{428D6127-E7BF-4740-9F35-3EB5141395D5}" srcOrd="10" destOrd="0" presId="urn:microsoft.com/office/officeart/2005/8/layout/hProcess9"/>
    <dgm:cxn modelId="{E5137E9D-E1C6-4609-A73B-6AEBFE50156A}" type="presParOf" srcId="{90BCEC16-4087-9541-B382-0AD5038D1F3A}" destId="{A9B256A9-E567-E443-8E8C-8A8AE962ADEF}" srcOrd="11" destOrd="0" presId="urn:microsoft.com/office/officeart/2005/8/layout/hProcess9"/>
    <dgm:cxn modelId="{43B6BA8A-3C92-4707-88EA-CE266DF1308B}" type="presParOf" srcId="{90BCEC16-4087-9541-B382-0AD5038D1F3A}" destId="{97BEFBB7-E1B8-C24A-A6AE-5849D096DE76}" srcOrd="12" destOrd="0" presId="urn:microsoft.com/office/officeart/2005/8/layout/hProcess9"/>
  </dgm:cxnLst>
  <dgm:bg/>
  <dgm:whole/>
</dgm:dataModel>
</file>

<file path=ppt/diagrams/data4.xml><?xml version="1.0" encoding="utf-8"?>
<dgm:dataModel xmlns:dgm="http://schemas.openxmlformats.org/drawingml/2006/diagram" xmlns:a="http://schemas.openxmlformats.org/drawingml/2006/main">
  <dgm:ptLst>
    <dgm:pt modelId="{35BF4A0F-3DF7-4142-A413-B63E8375FD80}"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fr-FR"/>
        </a:p>
      </dgm:t>
    </dgm:pt>
    <dgm:pt modelId="{5A11C14F-4A53-5F41-AF62-62EF0F54D2F7}">
      <dgm:prSet phldrT="[Texte]" custT="1"/>
      <dgm:spPr>
        <a:solidFill>
          <a:schemeClr val="tx1">
            <a:lumMod val="20000"/>
            <a:lumOff val="80000"/>
          </a:schemeClr>
        </a:solidFill>
      </dgm:spPr>
      <dgm:t>
        <a:bodyPr/>
        <a:lstStyle/>
        <a:p>
          <a:r>
            <a:rPr lang="fr-FR" sz="1400" dirty="0"/>
            <a:t>PRÉPA. DU DISPOSITIF</a:t>
          </a:r>
        </a:p>
      </dgm:t>
    </dgm:pt>
    <dgm:pt modelId="{FBD43DDF-8C27-CD48-B2A4-789D649C1184}" type="parTrans" cxnId="{8FC92A0C-FDBE-4C4B-9D58-BF163089F0E9}">
      <dgm:prSet/>
      <dgm:spPr/>
      <dgm:t>
        <a:bodyPr/>
        <a:lstStyle/>
        <a:p>
          <a:endParaRPr lang="fr-FR" sz="2400"/>
        </a:p>
      </dgm:t>
    </dgm:pt>
    <dgm:pt modelId="{620D69DA-3692-C546-B32E-0CC751E78F4E}" type="sibTrans" cxnId="{8FC92A0C-FDBE-4C4B-9D58-BF163089F0E9}">
      <dgm:prSet/>
      <dgm:spPr/>
      <dgm:t>
        <a:bodyPr/>
        <a:lstStyle/>
        <a:p>
          <a:endParaRPr lang="fr-FR" sz="2400"/>
        </a:p>
      </dgm:t>
    </dgm:pt>
    <dgm:pt modelId="{3668BC05-63E0-B740-839D-93CC4092FAD8}">
      <dgm:prSet phldrT="[Texte]" custT="1"/>
      <dgm:spPr>
        <a:solidFill>
          <a:schemeClr val="accent2">
            <a:lumMod val="50000"/>
          </a:schemeClr>
        </a:solidFill>
      </dgm:spPr>
      <dgm:t>
        <a:bodyPr/>
        <a:lstStyle/>
        <a:p>
          <a:r>
            <a:rPr lang="fr-FR" sz="1400" dirty="0">
              <a:solidFill>
                <a:schemeClr val="bg1"/>
              </a:solidFill>
            </a:rPr>
            <a:t>RESTITUT.</a:t>
          </a:r>
        </a:p>
        <a:p>
          <a:r>
            <a:rPr lang="fr-FR" sz="1400" dirty="0">
              <a:solidFill>
                <a:schemeClr val="bg1"/>
              </a:solidFill>
            </a:rPr>
            <a:t>PLAN ACTION VF</a:t>
          </a:r>
        </a:p>
      </dgm:t>
    </dgm:pt>
    <dgm:pt modelId="{32079A44-2684-B648-8B89-95BC07ADD01C}" type="parTrans" cxnId="{DC5A2053-7BF2-4347-A408-D357C8BF8033}">
      <dgm:prSet/>
      <dgm:spPr/>
      <dgm:t>
        <a:bodyPr/>
        <a:lstStyle/>
        <a:p>
          <a:endParaRPr lang="fr-FR" sz="2400"/>
        </a:p>
      </dgm:t>
    </dgm:pt>
    <dgm:pt modelId="{62954395-12D7-A644-BDA8-75EAD4F7E178}" type="sibTrans" cxnId="{DC5A2053-7BF2-4347-A408-D357C8BF8033}">
      <dgm:prSet/>
      <dgm:spPr/>
      <dgm:t>
        <a:bodyPr/>
        <a:lstStyle/>
        <a:p>
          <a:endParaRPr lang="fr-FR" sz="2400"/>
        </a:p>
      </dgm:t>
    </dgm:pt>
    <dgm:pt modelId="{D850448C-AC1B-734F-94C6-B00D7E16B1D6}">
      <dgm:prSet phldrT="[Texte]" custT="1"/>
      <dgm:spPr/>
      <dgm:t>
        <a:bodyPr/>
        <a:lstStyle/>
        <a:p>
          <a:r>
            <a:rPr lang="fr-FR" sz="1400" dirty="0"/>
            <a:t>MISE EN ŒUVRE  DES ACTIONS</a:t>
          </a:r>
        </a:p>
      </dgm:t>
    </dgm:pt>
    <dgm:pt modelId="{B7168C6E-9B12-A146-932C-E30A7A33CB62}" type="parTrans" cxnId="{72596058-4309-4C48-ACC1-6AB243C56115}">
      <dgm:prSet/>
      <dgm:spPr/>
      <dgm:t>
        <a:bodyPr/>
        <a:lstStyle/>
        <a:p>
          <a:endParaRPr lang="fr-FR" sz="2400"/>
        </a:p>
      </dgm:t>
    </dgm:pt>
    <dgm:pt modelId="{586E3E6A-278B-C642-988D-293FF9F1A028}" type="sibTrans" cxnId="{72596058-4309-4C48-ACC1-6AB243C56115}">
      <dgm:prSet/>
      <dgm:spPr/>
      <dgm:t>
        <a:bodyPr/>
        <a:lstStyle/>
        <a:p>
          <a:endParaRPr lang="fr-FR" sz="2400"/>
        </a:p>
      </dgm:t>
    </dgm:pt>
    <dgm:pt modelId="{C58613F7-6332-C44B-B4DA-9E6645F0191A}">
      <dgm:prSet custT="1"/>
      <dgm:spPr>
        <a:solidFill>
          <a:schemeClr val="tx1">
            <a:lumMod val="20000"/>
            <a:lumOff val="80000"/>
          </a:schemeClr>
        </a:solidFill>
      </dgm:spPr>
      <dgm:t>
        <a:bodyPr/>
        <a:lstStyle/>
        <a:p>
          <a:r>
            <a:rPr lang="fr-FR" sz="1400" dirty="0">
              <a:solidFill>
                <a:schemeClr val="bg2"/>
              </a:solidFill>
            </a:rPr>
            <a:t>RECUEIL DES ATTENTES</a:t>
          </a:r>
        </a:p>
        <a:p>
          <a:r>
            <a:rPr lang="fr-FR" sz="1400" dirty="0">
              <a:solidFill>
                <a:schemeClr val="bg2"/>
              </a:solidFill>
            </a:rPr>
            <a:t>Temps#1</a:t>
          </a:r>
        </a:p>
      </dgm:t>
    </dgm:pt>
    <dgm:pt modelId="{6D83BD2A-E83E-3548-91EF-B5049D97AFB6}" type="parTrans" cxnId="{CFA7FDBE-B0AB-BB42-8E75-4452C374E4D9}">
      <dgm:prSet/>
      <dgm:spPr/>
      <dgm:t>
        <a:bodyPr/>
        <a:lstStyle/>
        <a:p>
          <a:endParaRPr lang="fr-FR" sz="2400"/>
        </a:p>
      </dgm:t>
    </dgm:pt>
    <dgm:pt modelId="{56576AEF-3C7F-914E-9930-D32E3B55A3F3}" type="sibTrans" cxnId="{CFA7FDBE-B0AB-BB42-8E75-4452C374E4D9}">
      <dgm:prSet/>
      <dgm:spPr/>
      <dgm:t>
        <a:bodyPr/>
        <a:lstStyle/>
        <a:p>
          <a:endParaRPr lang="fr-FR" sz="2400"/>
        </a:p>
      </dgm:t>
    </dgm:pt>
    <dgm:pt modelId="{7D54B9EA-CCF5-D34C-A736-33F30A4EB05E}">
      <dgm:prSet custT="1"/>
      <dgm:spPr>
        <a:solidFill>
          <a:schemeClr val="tx1">
            <a:lumMod val="20000"/>
            <a:lumOff val="80000"/>
          </a:schemeClr>
        </a:solidFill>
      </dgm:spPr>
      <dgm:t>
        <a:bodyPr/>
        <a:lstStyle/>
        <a:p>
          <a:r>
            <a:rPr lang="fr-FR" sz="1400" dirty="0"/>
            <a:t>TRAVAIL SUR LES REPONSES</a:t>
          </a:r>
        </a:p>
      </dgm:t>
    </dgm:pt>
    <dgm:pt modelId="{DD1216A3-B74E-9644-A626-5B47E4E37AF0}" type="parTrans" cxnId="{5AA255FE-DC92-104F-9C2D-0098DA2A8D73}">
      <dgm:prSet/>
      <dgm:spPr/>
      <dgm:t>
        <a:bodyPr/>
        <a:lstStyle/>
        <a:p>
          <a:endParaRPr lang="fr-FR" sz="2400"/>
        </a:p>
      </dgm:t>
    </dgm:pt>
    <dgm:pt modelId="{E4BF7262-305D-6845-987E-D7AC0D864332}" type="sibTrans" cxnId="{5AA255FE-DC92-104F-9C2D-0098DA2A8D73}">
      <dgm:prSet/>
      <dgm:spPr/>
      <dgm:t>
        <a:bodyPr/>
        <a:lstStyle/>
        <a:p>
          <a:endParaRPr lang="fr-FR" sz="2400"/>
        </a:p>
      </dgm:t>
    </dgm:pt>
    <dgm:pt modelId="{A97B8CA6-AA96-B145-897C-9537E46AE24A}">
      <dgm:prSet custT="1"/>
      <dgm:spPr>
        <a:solidFill>
          <a:schemeClr val="accent2"/>
        </a:solidFill>
      </dgm:spPr>
      <dgm:t>
        <a:bodyPr/>
        <a:lstStyle/>
        <a:p>
          <a:r>
            <a:rPr lang="fr-FR" sz="1400" dirty="0">
              <a:solidFill>
                <a:schemeClr val="bg1"/>
              </a:solidFill>
            </a:rPr>
            <a:t>TRAVAIL SUR PLAN ACTION V0</a:t>
          </a:r>
        </a:p>
        <a:p>
          <a:r>
            <a:rPr lang="fr-FR" sz="1400" dirty="0">
              <a:solidFill>
                <a:schemeClr val="bg1"/>
              </a:solidFill>
            </a:rPr>
            <a:t>Temps#2</a:t>
          </a:r>
          <a:endParaRPr lang="fr-FR" sz="1400" dirty="0">
            <a:solidFill>
              <a:schemeClr val="tx1"/>
            </a:solidFill>
          </a:endParaRPr>
        </a:p>
      </dgm:t>
    </dgm:pt>
    <dgm:pt modelId="{68A9AEB2-4BBE-D344-A9BD-8C214EFE5F0D}" type="parTrans" cxnId="{1EE99601-368F-8D40-8E2C-2DC43BF43458}">
      <dgm:prSet/>
      <dgm:spPr/>
      <dgm:t>
        <a:bodyPr/>
        <a:lstStyle/>
        <a:p>
          <a:endParaRPr lang="fr-FR" sz="2400"/>
        </a:p>
      </dgm:t>
    </dgm:pt>
    <dgm:pt modelId="{E8D1E7BB-5961-8046-AE91-55AE48A2358B}" type="sibTrans" cxnId="{1EE99601-368F-8D40-8E2C-2DC43BF43458}">
      <dgm:prSet/>
      <dgm:spPr/>
      <dgm:t>
        <a:bodyPr/>
        <a:lstStyle/>
        <a:p>
          <a:endParaRPr lang="fr-FR" sz="2400"/>
        </a:p>
      </dgm:t>
    </dgm:pt>
    <dgm:pt modelId="{A399FE2A-CA30-0A42-B309-ADBC51568084}">
      <dgm:prSet phldrT="[Texte]" custT="1"/>
      <dgm:spPr>
        <a:solidFill>
          <a:schemeClr val="tx1">
            <a:lumMod val="20000"/>
            <a:lumOff val="80000"/>
          </a:schemeClr>
        </a:solidFill>
      </dgm:spPr>
      <dgm:t>
        <a:bodyPr/>
        <a:lstStyle/>
        <a:p>
          <a:r>
            <a:rPr lang="fr-FR" sz="1200" dirty="0"/>
            <a:t>LANCEMENT</a:t>
          </a:r>
        </a:p>
      </dgm:t>
    </dgm:pt>
    <dgm:pt modelId="{57211542-D71E-D34A-93A3-EF5EF2893F0D}" type="parTrans" cxnId="{1B95FD30-3328-A242-A3B8-081ED1270A79}">
      <dgm:prSet/>
      <dgm:spPr/>
      <dgm:t>
        <a:bodyPr/>
        <a:lstStyle/>
        <a:p>
          <a:endParaRPr lang="fr-FR" sz="2400"/>
        </a:p>
      </dgm:t>
    </dgm:pt>
    <dgm:pt modelId="{CF8A6DC4-1A10-C64A-9B5C-FBC130DF469A}" type="sibTrans" cxnId="{1B95FD30-3328-A242-A3B8-081ED1270A79}">
      <dgm:prSet/>
      <dgm:spPr/>
      <dgm:t>
        <a:bodyPr/>
        <a:lstStyle/>
        <a:p>
          <a:endParaRPr lang="fr-FR" sz="2400"/>
        </a:p>
      </dgm:t>
    </dgm:pt>
    <dgm:pt modelId="{F74FD780-9A54-5F4A-84AD-BD446373B2DA}" type="pres">
      <dgm:prSet presAssocID="{35BF4A0F-3DF7-4142-A413-B63E8375FD80}" presName="CompostProcess" presStyleCnt="0">
        <dgm:presLayoutVars>
          <dgm:dir/>
          <dgm:resizeHandles val="exact"/>
        </dgm:presLayoutVars>
      </dgm:prSet>
      <dgm:spPr/>
      <dgm:t>
        <a:bodyPr/>
        <a:lstStyle/>
        <a:p>
          <a:endParaRPr lang="fr-FR"/>
        </a:p>
      </dgm:t>
    </dgm:pt>
    <dgm:pt modelId="{C60D4D03-D3AE-A244-AF26-60E68066EA56}" type="pres">
      <dgm:prSet presAssocID="{35BF4A0F-3DF7-4142-A413-B63E8375FD80}" presName="arrow" presStyleLbl="bgShp" presStyleIdx="0" presStyleCnt="1"/>
      <dgm:spPr/>
      <dgm:t>
        <a:bodyPr/>
        <a:lstStyle/>
        <a:p>
          <a:endParaRPr lang="fr-FR"/>
        </a:p>
      </dgm:t>
    </dgm:pt>
    <dgm:pt modelId="{90BCEC16-4087-9541-B382-0AD5038D1F3A}" type="pres">
      <dgm:prSet presAssocID="{35BF4A0F-3DF7-4142-A413-B63E8375FD80}" presName="linearProcess" presStyleCnt="0"/>
      <dgm:spPr/>
    </dgm:pt>
    <dgm:pt modelId="{AB4CE581-F775-B049-9312-31A1614ED650}" type="pres">
      <dgm:prSet presAssocID="{5A11C14F-4A53-5F41-AF62-62EF0F54D2F7}" presName="textNode" presStyleLbl="node1" presStyleIdx="0" presStyleCnt="7">
        <dgm:presLayoutVars>
          <dgm:bulletEnabled val="1"/>
        </dgm:presLayoutVars>
      </dgm:prSet>
      <dgm:spPr/>
      <dgm:t>
        <a:bodyPr/>
        <a:lstStyle/>
        <a:p>
          <a:endParaRPr lang="fr-FR"/>
        </a:p>
      </dgm:t>
    </dgm:pt>
    <dgm:pt modelId="{76124DD4-3692-3941-AAF3-E134FEF3CA36}" type="pres">
      <dgm:prSet presAssocID="{620D69DA-3692-C546-B32E-0CC751E78F4E}" presName="sibTrans" presStyleCnt="0"/>
      <dgm:spPr/>
    </dgm:pt>
    <dgm:pt modelId="{67061AC0-7C40-A74D-A23B-793DAD990FC8}" type="pres">
      <dgm:prSet presAssocID="{A399FE2A-CA30-0A42-B309-ADBC51568084}" presName="textNode" presStyleLbl="node1" presStyleIdx="1" presStyleCnt="7">
        <dgm:presLayoutVars>
          <dgm:bulletEnabled val="1"/>
        </dgm:presLayoutVars>
      </dgm:prSet>
      <dgm:spPr/>
      <dgm:t>
        <a:bodyPr/>
        <a:lstStyle/>
        <a:p>
          <a:endParaRPr lang="fr-FR"/>
        </a:p>
      </dgm:t>
    </dgm:pt>
    <dgm:pt modelId="{58E254FE-6BEC-2442-8285-B0AAC2369DFB}" type="pres">
      <dgm:prSet presAssocID="{CF8A6DC4-1A10-C64A-9B5C-FBC130DF469A}" presName="sibTrans" presStyleCnt="0"/>
      <dgm:spPr/>
    </dgm:pt>
    <dgm:pt modelId="{712A3DD3-BC40-CD4E-BC3F-8310E1E5675A}" type="pres">
      <dgm:prSet presAssocID="{C58613F7-6332-C44B-B4DA-9E6645F0191A}" presName="textNode" presStyleLbl="node1" presStyleIdx="2" presStyleCnt="7">
        <dgm:presLayoutVars>
          <dgm:bulletEnabled val="1"/>
        </dgm:presLayoutVars>
      </dgm:prSet>
      <dgm:spPr/>
      <dgm:t>
        <a:bodyPr/>
        <a:lstStyle/>
        <a:p>
          <a:endParaRPr lang="fr-FR"/>
        </a:p>
      </dgm:t>
    </dgm:pt>
    <dgm:pt modelId="{C1EA2774-8B82-D840-859D-E21CAA37C1F3}" type="pres">
      <dgm:prSet presAssocID="{56576AEF-3C7F-914E-9930-D32E3B55A3F3}" presName="sibTrans" presStyleCnt="0"/>
      <dgm:spPr/>
    </dgm:pt>
    <dgm:pt modelId="{FD377833-E118-4944-80C9-684DE92FCD0B}" type="pres">
      <dgm:prSet presAssocID="{7D54B9EA-CCF5-D34C-A736-33F30A4EB05E}" presName="textNode" presStyleLbl="node1" presStyleIdx="3" presStyleCnt="7">
        <dgm:presLayoutVars>
          <dgm:bulletEnabled val="1"/>
        </dgm:presLayoutVars>
      </dgm:prSet>
      <dgm:spPr/>
      <dgm:t>
        <a:bodyPr/>
        <a:lstStyle/>
        <a:p>
          <a:endParaRPr lang="fr-FR"/>
        </a:p>
      </dgm:t>
    </dgm:pt>
    <dgm:pt modelId="{9DF669F8-3AD7-4448-B75F-2A07483A1864}" type="pres">
      <dgm:prSet presAssocID="{E4BF7262-305D-6845-987E-D7AC0D864332}" presName="sibTrans" presStyleCnt="0"/>
      <dgm:spPr/>
    </dgm:pt>
    <dgm:pt modelId="{7A9E7E1A-B2C0-6F4A-BCAC-7C452461243A}" type="pres">
      <dgm:prSet presAssocID="{A97B8CA6-AA96-B145-897C-9537E46AE24A}" presName="textNode" presStyleLbl="node1" presStyleIdx="4" presStyleCnt="7">
        <dgm:presLayoutVars>
          <dgm:bulletEnabled val="1"/>
        </dgm:presLayoutVars>
      </dgm:prSet>
      <dgm:spPr/>
      <dgm:t>
        <a:bodyPr/>
        <a:lstStyle/>
        <a:p>
          <a:endParaRPr lang="fr-FR"/>
        </a:p>
      </dgm:t>
    </dgm:pt>
    <dgm:pt modelId="{ADCFB7C5-DABB-594D-BBF1-3DDEC53CA217}" type="pres">
      <dgm:prSet presAssocID="{E8D1E7BB-5961-8046-AE91-55AE48A2358B}" presName="sibTrans" presStyleCnt="0"/>
      <dgm:spPr/>
    </dgm:pt>
    <dgm:pt modelId="{428D6127-E7BF-4740-9F35-3EB5141395D5}" type="pres">
      <dgm:prSet presAssocID="{3668BC05-63E0-B740-839D-93CC4092FAD8}" presName="textNode" presStyleLbl="node1" presStyleIdx="5" presStyleCnt="7">
        <dgm:presLayoutVars>
          <dgm:bulletEnabled val="1"/>
        </dgm:presLayoutVars>
      </dgm:prSet>
      <dgm:spPr/>
      <dgm:t>
        <a:bodyPr/>
        <a:lstStyle/>
        <a:p>
          <a:endParaRPr lang="fr-FR"/>
        </a:p>
      </dgm:t>
    </dgm:pt>
    <dgm:pt modelId="{A9B256A9-E567-E443-8E8C-8A8AE962ADEF}" type="pres">
      <dgm:prSet presAssocID="{62954395-12D7-A644-BDA8-75EAD4F7E178}" presName="sibTrans" presStyleCnt="0"/>
      <dgm:spPr/>
    </dgm:pt>
    <dgm:pt modelId="{97BEFBB7-E1B8-C24A-A6AE-5849D096DE76}" type="pres">
      <dgm:prSet presAssocID="{D850448C-AC1B-734F-94C6-B00D7E16B1D6}" presName="textNode" presStyleLbl="node1" presStyleIdx="6" presStyleCnt="7">
        <dgm:presLayoutVars>
          <dgm:bulletEnabled val="1"/>
        </dgm:presLayoutVars>
      </dgm:prSet>
      <dgm:spPr/>
      <dgm:t>
        <a:bodyPr/>
        <a:lstStyle/>
        <a:p>
          <a:endParaRPr lang="fr-FR"/>
        </a:p>
      </dgm:t>
    </dgm:pt>
  </dgm:ptLst>
  <dgm:cxnLst>
    <dgm:cxn modelId="{8F123095-3F78-4A2E-A2C8-3B3E088EFBAC}" type="presOf" srcId="{A97B8CA6-AA96-B145-897C-9537E46AE24A}" destId="{7A9E7E1A-B2C0-6F4A-BCAC-7C452461243A}" srcOrd="0" destOrd="0" presId="urn:microsoft.com/office/officeart/2005/8/layout/hProcess9"/>
    <dgm:cxn modelId="{717F7851-2068-42C9-9337-D38113D4247F}" type="presOf" srcId="{5A11C14F-4A53-5F41-AF62-62EF0F54D2F7}" destId="{AB4CE581-F775-B049-9312-31A1614ED650}" srcOrd="0" destOrd="0" presId="urn:microsoft.com/office/officeart/2005/8/layout/hProcess9"/>
    <dgm:cxn modelId="{72596058-4309-4C48-ACC1-6AB243C56115}" srcId="{35BF4A0F-3DF7-4142-A413-B63E8375FD80}" destId="{D850448C-AC1B-734F-94C6-B00D7E16B1D6}" srcOrd="6" destOrd="0" parTransId="{B7168C6E-9B12-A146-932C-E30A7A33CB62}" sibTransId="{586E3E6A-278B-C642-988D-293FF9F1A028}"/>
    <dgm:cxn modelId="{5AA255FE-DC92-104F-9C2D-0098DA2A8D73}" srcId="{35BF4A0F-3DF7-4142-A413-B63E8375FD80}" destId="{7D54B9EA-CCF5-D34C-A736-33F30A4EB05E}" srcOrd="3" destOrd="0" parTransId="{DD1216A3-B74E-9644-A626-5B47E4E37AF0}" sibTransId="{E4BF7262-305D-6845-987E-D7AC0D864332}"/>
    <dgm:cxn modelId="{DC5A2053-7BF2-4347-A408-D357C8BF8033}" srcId="{35BF4A0F-3DF7-4142-A413-B63E8375FD80}" destId="{3668BC05-63E0-B740-839D-93CC4092FAD8}" srcOrd="5" destOrd="0" parTransId="{32079A44-2684-B648-8B89-95BC07ADD01C}" sibTransId="{62954395-12D7-A644-BDA8-75EAD4F7E178}"/>
    <dgm:cxn modelId="{EF606DD5-DF2C-4D6A-8994-E8E38B746CCF}" type="presOf" srcId="{D850448C-AC1B-734F-94C6-B00D7E16B1D6}" destId="{97BEFBB7-E1B8-C24A-A6AE-5849D096DE76}" srcOrd="0" destOrd="0" presId="urn:microsoft.com/office/officeart/2005/8/layout/hProcess9"/>
    <dgm:cxn modelId="{2737285A-64CD-4768-8EDB-D3E1E8C59DC3}" type="presOf" srcId="{7D54B9EA-CCF5-D34C-A736-33F30A4EB05E}" destId="{FD377833-E118-4944-80C9-684DE92FCD0B}" srcOrd="0" destOrd="0" presId="urn:microsoft.com/office/officeart/2005/8/layout/hProcess9"/>
    <dgm:cxn modelId="{60C694EF-1AEC-4A38-998F-DF90F65934CD}" type="presOf" srcId="{A399FE2A-CA30-0A42-B309-ADBC51568084}" destId="{67061AC0-7C40-A74D-A23B-793DAD990FC8}" srcOrd="0" destOrd="0" presId="urn:microsoft.com/office/officeart/2005/8/layout/hProcess9"/>
    <dgm:cxn modelId="{39F3924D-0235-4540-9111-1B5002517C5B}" type="presOf" srcId="{35BF4A0F-3DF7-4142-A413-B63E8375FD80}" destId="{F74FD780-9A54-5F4A-84AD-BD446373B2DA}" srcOrd="0" destOrd="0" presId="urn:microsoft.com/office/officeart/2005/8/layout/hProcess9"/>
    <dgm:cxn modelId="{CFA7FDBE-B0AB-BB42-8E75-4452C374E4D9}" srcId="{35BF4A0F-3DF7-4142-A413-B63E8375FD80}" destId="{C58613F7-6332-C44B-B4DA-9E6645F0191A}" srcOrd="2" destOrd="0" parTransId="{6D83BD2A-E83E-3548-91EF-B5049D97AFB6}" sibTransId="{56576AEF-3C7F-914E-9930-D32E3B55A3F3}"/>
    <dgm:cxn modelId="{8FC92A0C-FDBE-4C4B-9D58-BF163089F0E9}" srcId="{35BF4A0F-3DF7-4142-A413-B63E8375FD80}" destId="{5A11C14F-4A53-5F41-AF62-62EF0F54D2F7}" srcOrd="0" destOrd="0" parTransId="{FBD43DDF-8C27-CD48-B2A4-789D649C1184}" sibTransId="{620D69DA-3692-C546-B32E-0CC751E78F4E}"/>
    <dgm:cxn modelId="{1EE99601-368F-8D40-8E2C-2DC43BF43458}" srcId="{35BF4A0F-3DF7-4142-A413-B63E8375FD80}" destId="{A97B8CA6-AA96-B145-897C-9537E46AE24A}" srcOrd="4" destOrd="0" parTransId="{68A9AEB2-4BBE-D344-A9BD-8C214EFE5F0D}" sibTransId="{E8D1E7BB-5961-8046-AE91-55AE48A2358B}"/>
    <dgm:cxn modelId="{12D1421F-0F44-4603-B50E-51DD3CECF1D5}" type="presOf" srcId="{3668BC05-63E0-B740-839D-93CC4092FAD8}" destId="{428D6127-E7BF-4740-9F35-3EB5141395D5}" srcOrd="0" destOrd="0" presId="urn:microsoft.com/office/officeart/2005/8/layout/hProcess9"/>
    <dgm:cxn modelId="{1B95FD30-3328-A242-A3B8-081ED1270A79}" srcId="{35BF4A0F-3DF7-4142-A413-B63E8375FD80}" destId="{A399FE2A-CA30-0A42-B309-ADBC51568084}" srcOrd="1" destOrd="0" parTransId="{57211542-D71E-D34A-93A3-EF5EF2893F0D}" sibTransId="{CF8A6DC4-1A10-C64A-9B5C-FBC130DF469A}"/>
    <dgm:cxn modelId="{69D958D8-E136-41B0-BCAD-839E62A44B25}" type="presOf" srcId="{C58613F7-6332-C44B-B4DA-9E6645F0191A}" destId="{712A3DD3-BC40-CD4E-BC3F-8310E1E5675A}" srcOrd="0" destOrd="0" presId="urn:microsoft.com/office/officeart/2005/8/layout/hProcess9"/>
    <dgm:cxn modelId="{D2B2480E-6AD6-42C8-A9A5-792585ADA692}" type="presParOf" srcId="{F74FD780-9A54-5F4A-84AD-BD446373B2DA}" destId="{C60D4D03-D3AE-A244-AF26-60E68066EA56}" srcOrd="0" destOrd="0" presId="urn:microsoft.com/office/officeart/2005/8/layout/hProcess9"/>
    <dgm:cxn modelId="{A54EAB02-2401-4B76-8817-D55A6D79856E}" type="presParOf" srcId="{F74FD780-9A54-5F4A-84AD-BD446373B2DA}" destId="{90BCEC16-4087-9541-B382-0AD5038D1F3A}" srcOrd="1" destOrd="0" presId="urn:microsoft.com/office/officeart/2005/8/layout/hProcess9"/>
    <dgm:cxn modelId="{2E015074-276E-487E-AA42-D06E8A1D0C0E}" type="presParOf" srcId="{90BCEC16-4087-9541-B382-0AD5038D1F3A}" destId="{AB4CE581-F775-B049-9312-31A1614ED650}" srcOrd="0" destOrd="0" presId="urn:microsoft.com/office/officeart/2005/8/layout/hProcess9"/>
    <dgm:cxn modelId="{AD71B7B1-A73D-4069-A142-96B075AC5BF8}" type="presParOf" srcId="{90BCEC16-4087-9541-B382-0AD5038D1F3A}" destId="{76124DD4-3692-3941-AAF3-E134FEF3CA36}" srcOrd="1" destOrd="0" presId="urn:microsoft.com/office/officeart/2005/8/layout/hProcess9"/>
    <dgm:cxn modelId="{21059737-3A96-46A5-99C4-180DD248B51B}" type="presParOf" srcId="{90BCEC16-4087-9541-B382-0AD5038D1F3A}" destId="{67061AC0-7C40-A74D-A23B-793DAD990FC8}" srcOrd="2" destOrd="0" presId="urn:microsoft.com/office/officeart/2005/8/layout/hProcess9"/>
    <dgm:cxn modelId="{DFB63365-2044-45CA-BFE3-6D30FCC24A68}" type="presParOf" srcId="{90BCEC16-4087-9541-B382-0AD5038D1F3A}" destId="{58E254FE-6BEC-2442-8285-B0AAC2369DFB}" srcOrd="3" destOrd="0" presId="urn:microsoft.com/office/officeart/2005/8/layout/hProcess9"/>
    <dgm:cxn modelId="{1AF12E7D-C1FB-4098-9934-654BB634426B}" type="presParOf" srcId="{90BCEC16-4087-9541-B382-0AD5038D1F3A}" destId="{712A3DD3-BC40-CD4E-BC3F-8310E1E5675A}" srcOrd="4" destOrd="0" presId="urn:microsoft.com/office/officeart/2005/8/layout/hProcess9"/>
    <dgm:cxn modelId="{08A440BD-FA1D-4EFD-80F0-C64DDEEAD5E6}" type="presParOf" srcId="{90BCEC16-4087-9541-B382-0AD5038D1F3A}" destId="{C1EA2774-8B82-D840-859D-E21CAA37C1F3}" srcOrd="5" destOrd="0" presId="urn:microsoft.com/office/officeart/2005/8/layout/hProcess9"/>
    <dgm:cxn modelId="{FC7A8D87-55A9-4662-9852-87ADD69D6526}" type="presParOf" srcId="{90BCEC16-4087-9541-B382-0AD5038D1F3A}" destId="{FD377833-E118-4944-80C9-684DE92FCD0B}" srcOrd="6" destOrd="0" presId="urn:microsoft.com/office/officeart/2005/8/layout/hProcess9"/>
    <dgm:cxn modelId="{D72F8DF8-7AF9-44FF-AEF6-AEDA9DB107B7}" type="presParOf" srcId="{90BCEC16-4087-9541-B382-0AD5038D1F3A}" destId="{9DF669F8-3AD7-4448-B75F-2A07483A1864}" srcOrd="7" destOrd="0" presId="urn:microsoft.com/office/officeart/2005/8/layout/hProcess9"/>
    <dgm:cxn modelId="{9708606A-B5FB-4627-925B-5F2BD95F908F}" type="presParOf" srcId="{90BCEC16-4087-9541-B382-0AD5038D1F3A}" destId="{7A9E7E1A-B2C0-6F4A-BCAC-7C452461243A}" srcOrd="8" destOrd="0" presId="urn:microsoft.com/office/officeart/2005/8/layout/hProcess9"/>
    <dgm:cxn modelId="{82645D49-F981-4CAB-ABBD-16B76D4DE75B}" type="presParOf" srcId="{90BCEC16-4087-9541-B382-0AD5038D1F3A}" destId="{ADCFB7C5-DABB-594D-BBF1-3DDEC53CA217}" srcOrd="9" destOrd="0" presId="urn:microsoft.com/office/officeart/2005/8/layout/hProcess9"/>
    <dgm:cxn modelId="{00E6370C-DBB3-468E-97A9-DDCED95F801C}" type="presParOf" srcId="{90BCEC16-4087-9541-B382-0AD5038D1F3A}" destId="{428D6127-E7BF-4740-9F35-3EB5141395D5}" srcOrd="10" destOrd="0" presId="urn:microsoft.com/office/officeart/2005/8/layout/hProcess9"/>
    <dgm:cxn modelId="{9100AEE6-5C0A-4234-B1A2-C10FB491C644}" type="presParOf" srcId="{90BCEC16-4087-9541-B382-0AD5038D1F3A}" destId="{A9B256A9-E567-E443-8E8C-8A8AE962ADEF}" srcOrd="11" destOrd="0" presId="urn:microsoft.com/office/officeart/2005/8/layout/hProcess9"/>
    <dgm:cxn modelId="{7A4A997B-30C7-4FD4-9B83-DFC7D02D254A}" type="presParOf" srcId="{90BCEC16-4087-9541-B382-0AD5038D1F3A}" destId="{97BEFBB7-E1B8-C24A-A6AE-5849D096DE76}" srcOrd="12" destOrd="0" presId="urn:microsoft.com/office/officeart/2005/8/layout/hProcess9"/>
  </dgm:cxnLst>
  <dgm:bg/>
  <dgm:whole/>
</dgm:dataModel>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AutoShape 1"/>
          <p:cNvSpPr>
            <a:spLocks noChangeArrowheads="1"/>
          </p:cNvSpPr>
          <p:nvPr/>
        </p:nvSpPr>
        <p:spPr bwMode="auto">
          <a:xfrm>
            <a:off x="0" y="0"/>
            <a:ext cx="6858000" cy="9144000"/>
          </a:xfrm>
          <a:prstGeom prst="roundRect">
            <a:avLst>
              <a:gd name="adj" fmla="val 23"/>
            </a:avLst>
          </a:prstGeom>
          <a:solidFill>
            <a:srgbClr val="FFFFFF"/>
          </a:solidFill>
          <a:ln w="9360" cap="sq">
            <a:noFill/>
            <a:miter lim="800000"/>
            <a:headEnd/>
            <a:tailEnd/>
          </a:ln>
          <a:effectLst/>
        </p:spPr>
        <p:txBody>
          <a:bodyPr wrap="none" anchor="ctr"/>
          <a:lstStyle/>
          <a:p>
            <a:endParaRPr lang="fr-FR"/>
          </a:p>
        </p:txBody>
      </p:sp>
      <p:sp>
        <p:nvSpPr>
          <p:cNvPr id="7170" name="AutoShape 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1" name="AutoShape 3"/>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2" name="AutoShape 4"/>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3" name="AutoShape 5"/>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4" name="AutoShape 6"/>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5" name="AutoShape 7"/>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6" name="AutoShape 8"/>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7" name="AutoShape 9"/>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8" name="AutoShape 10"/>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79" name="AutoShape 1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fr-FR"/>
          </a:p>
        </p:txBody>
      </p:sp>
      <p:sp>
        <p:nvSpPr>
          <p:cNvPr id="7180" name="Rectangle 12"/>
          <p:cNvSpPr>
            <a:spLocks noGrp="1" noRot="1" noChangeAspect="1" noChangeArrowheads="1"/>
          </p:cNvSpPr>
          <p:nvPr>
            <p:ph type="sldImg"/>
          </p:nvPr>
        </p:nvSpPr>
        <p:spPr bwMode="auto">
          <a:xfrm>
            <a:off x="-11798300" y="-11796713"/>
            <a:ext cx="11780837" cy="12474576"/>
          </a:xfrm>
          <a:prstGeom prst="rect">
            <a:avLst/>
          </a:prstGeom>
          <a:noFill/>
          <a:ln w="9525" cap="flat">
            <a:noFill/>
            <a:round/>
            <a:headEnd/>
            <a:tailEnd/>
          </a:ln>
          <a:effectLst/>
        </p:spPr>
      </p:sp>
      <p:sp>
        <p:nvSpPr>
          <p:cNvPr id="7181" name="Rectangle 13"/>
          <p:cNvSpPr>
            <a:spLocks noGrp="1" noChangeArrowheads="1"/>
          </p:cNvSpPr>
          <p:nvPr>
            <p:ph type="body"/>
          </p:nvPr>
        </p:nvSpPr>
        <p:spPr bwMode="auto">
          <a:xfrm>
            <a:off x="685800" y="4343400"/>
            <a:ext cx="5467350" cy="40957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fr-FR"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se-ara.org/la-strategie-ese-du-pole-en-201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3554"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Arial" panose="020B0604020202020204" pitchFamily="34" charset="0"/>
                <a:cs typeface="Arial" panose="020B0604020202020204" pitchFamily="34" charset="0"/>
              </a:rPr>
              <a:t>140 structures adhérentes  + 30 adhérents individuels </a:t>
            </a:r>
            <a:r>
              <a:rPr lang="fr-FR"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éducation à l’environnement, éducation populaire, protection de la nature, culture scientifique, développement local, éducation pour la santé, enseignement, associations, collectivités, entreprises, services de l’Etat, établissements publics…</a:t>
            </a:r>
          </a:p>
          <a:p>
            <a:pPr marL="342900" indent="-342900" algn="just">
              <a:buFont typeface="Arial" panose="020B0604020202020204" pitchFamily="34" charset="0"/>
              <a:buChar char="•"/>
              <a:defRPr/>
            </a:pPr>
            <a:r>
              <a:rPr lang="fr-FR" b="1" dirty="0">
                <a:latin typeface="Arial" panose="020B0604020202020204" pitchFamily="34" charset="0"/>
                <a:cs typeface="Arial" panose="020B0604020202020204" pitchFamily="34" charset="0"/>
              </a:rPr>
              <a:t>3 orientations fortes </a:t>
            </a:r>
            <a:r>
              <a:rPr lang="fr-FR" dirty="0">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defRPr/>
            </a:pPr>
            <a:r>
              <a:rPr lang="fr-FR" sz="1600" dirty="0">
                <a:latin typeface="Arial" panose="020B0604020202020204" pitchFamily="34" charset="0"/>
                <a:cs typeface="Arial" panose="020B0604020202020204" pitchFamily="34" charset="0"/>
              </a:rPr>
              <a:t>Mobiliser l’ensemble des acteurs des différentes sphères de la société et favoriser leur engagement pour l’EEDD, dans les projets collectifs du réseau au niveau régional comme au niveau local.</a:t>
            </a:r>
          </a:p>
          <a:p>
            <a:pPr marL="1200150" lvl="2" indent="-285750">
              <a:buFont typeface="Arial" panose="020B0604020202020204" pitchFamily="34" charset="0"/>
              <a:buChar char="•"/>
              <a:defRPr/>
            </a:pPr>
            <a:r>
              <a:rPr lang="fr-FR" sz="1600" dirty="0">
                <a:latin typeface="Arial" panose="020B0604020202020204" pitchFamily="34" charset="0"/>
                <a:cs typeface="Arial" panose="020B0604020202020204" pitchFamily="34" charset="0"/>
              </a:rPr>
              <a:t>Contribuer à l’intégration de l’EEDD dans les politiques publiques et dans les stratégies des organisations.</a:t>
            </a:r>
          </a:p>
          <a:p>
            <a:pPr marL="1200150" lvl="2" indent="-285750">
              <a:buFont typeface="Arial" panose="020B0604020202020204" pitchFamily="34" charset="0"/>
              <a:buChar char="•"/>
              <a:defRPr/>
            </a:pPr>
            <a:r>
              <a:rPr lang="fr-FR" sz="1600" dirty="0">
                <a:latin typeface="Arial" panose="020B0604020202020204" pitchFamily="34" charset="0"/>
                <a:cs typeface="Arial" panose="020B0604020202020204" pitchFamily="34" charset="0"/>
              </a:rPr>
              <a:t>Rénover les pratiques pédagogiques de l’EEDD pour favoriser la participation citoyenne.</a:t>
            </a:r>
          </a:p>
          <a:p>
            <a:endParaRPr lang="fr-FR" dirty="0"/>
          </a:p>
        </p:txBody>
      </p:sp>
      <p:sp>
        <p:nvSpPr>
          <p:cNvPr id="4" name="Espace réservé du numéro de diapositive 3"/>
          <p:cNvSpPr>
            <a:spLocks noGrp="1"/>
          </p:cNvSpPr>
          <p:nvPr>
            <p:ph type="sldNum" sz="quarter" idx="5"/>
          </p:nvPr>
        </p:nvSpPr>
        <p:spPr>
          <a:xfrm>
            <a:off x="3884613" y="8685610"/>
            <a:ext cx="2971800" cy="457200"/>
          </a:xfrm>
          <a:prstGeom prst="rect">
            <a:avLst/>
          </a:prstGeom>
        </p:spPr>
        <p:txBody>
          <a:bodyPr/>
          <a:lstStyle/>
          <a:p>
            <a:fld id="{9F81A9EB-59A5-4EED-9FC8-CB727043549E}" type="slidenum">
              <a:rPr lang="fr-FR" smtClean="0"/>
              <a:pPr/>
              <a:t>14</a:t>
            </a:fld>
            <a:endParaRPr lang="fr-FR"/>
          </a:p>
        </p:txBody>
      </p:sp>
    </p:spTree>
    <p:extLst>
      <p:ext uri="{BB962C8B-B14F-4D97-AF65-F5344CB8AC3E}">
        <p14:creationId xmlns="" xmlns:p14="http://schemas.microsoft.com/office/powerpoint/2010/main" val="77066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b="1" dirty="0"/>
              <a:t>Un comité de pilotage régional </a:t>
            </a:r>
            <a:r>
              <a:rPr lang="fr-FR" dirty="0"/>
              <a:t>qui pilote la mise en œuvre de </a:t>
            </a:r>
            <a:r>
              <a:rPr lang="fr-FR" dirty="0">
                <a:hlinkClick r:id="rId3"/>
              </a:rPr>
              <a:t>la stratégie régionale ESE</a:t>
            </a:r>
            <a:r>
              <a:rPr lang="fr-FR" dirty="0"/>
              <a:t> et renforce la concertation entre partenaires de l'ESE.</a:t>
            </a:r>
          </a:p>
          <a:p>
            <a:pPr lvl="1"/>
            <a:r>
              <a:rPr lang="fr-FR" dirty="0"/>
              <a:t>GRAINE Auvergne-Rhône-Alpes</a:t>
            </a:r>
          </a:p>
          <a:p>
            <a:pPr lvl="1"/>
            <a:r>
              <a:rPr lang="fr-FR" dirty="0"/>
              <a:t>IREPS Auvergne-Rhône-Alpes</a:t>
            </a:r>
          </a:p>
          <a:p>
            <a:pPr lvl="1"/>
            <a:r>
              <a:rPr lang="fr-FR" dirty="0"/>
              <a:t>Agence Régionale de Santé Auvergne-Rhône-Alpes (ARS ARA)</a:t>
            </a:r>
          </a:p>
          <a:p>
            <a:pPr lvl="1"/>
            <a:r>
              <a:rPr lang="fr-FR" dirty="0"/>
              <a:t>Direction Régional de L'Environnement, de l'Aménagement et du Logement Auvergne-Rhône-Alpes(DREAL ARA)</a:t>
            </a:r>
          </a:p>
          <a:p>
            <a:pPr lvl="1"/>
            <a:r>
              <a:rPr lang="fr-FR" dirty="0"/>
              <a:t>Département Cancer Environnement du Centre Léon Bérard</a:t>
            </a:r>
          </a:p>
          <a:p>
            <a:pPr lvl="1"/>
            <a:r>
              <a:rPr lang="fr-FR" dirty="0"/>
              <a:t>Métropole de Lyon</a:t>
            </a:r>
          </a:p>
          <a:p>
            <a:pPr lvl="1"/>
            <a:r>
              <a:rPr lang="fr-FR" dirty="0"/>
              <a:t>Mairie de Meylan</a:t>
            </a:r>
          </a:p>
          <a:p>
            <a:pPr lvl="1"/>
            <a:r>
              <a:rPr lang="fr-FR" dirty="0"/>
              <a:t>Mutualité Française Auvergne-Rhône-Alpes (MFARA)</a:t>
            </a:r>
          </a:p>
          <a:p>
            <a:pPr lvl="1"/>
            <a:r>
              <a:rPr lang="fr-FR" dirty="0"/>
              <a:t>Association </a:t>
            </a:r>
            <a:r>
              <a:rPr lang="fr-FR" dirty="0" err="1"/>
              <a:t>Santé-Environnement</a:t>
            </a:r>
            <a:r>
              <a:rPr lang="fr-FR" dirty="0"/>
              <a:t> en Auvergne-Rhône-Alpes (SERA)</a:t>
            </a:r>
          </a:p>
          <a:p>
            <a:pPr lvl="1"/>
            <a:r>
              <a:rPr lang="fr-FR" dirty="0"/>
              <a:t>Union Rhône-Alpes des Centres Sociaux (URACS)</a:t>
            </a:r>
          </a:p>
          <a:p>
            <a:pPr lvl="1"/>
            <a:r>
              <a:rPr lang="fr-FR" dirty="0"/>
              <a:t>Réseau Education à l'Environnement Auvergne (REEA)</a:t>
            </a:r>
          </a:p>
          <a:p>
            <a:endParaRPr lang="fr-FR" dirty="0"/>
          </a:p>
        </p:txBody>
      </p:sp>
      <p:sp>
        <p:nvSpPr>
          <p:cNvPr id="4" name="Espace réservé du numéro de diapositive 3"/>
          <p:cNvSpPr>
            <a:spLocks noGrp="1"/>
          </p:cNvSpPr>
          <p:nvPr>
            <p:ph type="sldNum" sz="quarter" idx="5"/>
          </p:nvPr>
        </p:nvSpPr>
        <p:spPr>
          <a:xfrm>
            <a:off x="3884613" y="8685610"/>
            <a:ext cx="2971800" cy="457200"/>
          </a:xfrm>
          <a:prstGeom prst="rect">
            <a:avLst/>
          </a:prstGeom>
        </p:spPr>
        <p:txBody>
          <a:bodyPr/>
          <a:lstStyle/>
          <a:p>
            <a:fld id="{9F81A9EB-59A5-4EED-9FC8-CB727043549E}" type="slidenum">
              <a:rPr lang="fr-FR" smtClean="0"/>
              <a:pPr/>
              <a:t>16</a:t>
            </a:fld>
            <a:endParaRPr lang="fr-FR"/>
          </a:p>
        </p:txBody>
      </p:sp>
    </p:spTree>
    <p:extLst>
      <p:ext uri="{BB962C8B-B14F-4D97-AF65-F5344CB8AC3E}">
        <p14:creationId xmlns="" xmlns:p14="http://schemas.microsoft.com/office/powerpoint/2010/main" val="29824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b="1" dirty="0"/>
              <a:t>Objectifs</a:t>
            </a:r>
          </a:p>
          <a:p>
            <a:r>
              <a:rPr lang="fr-FR" dirty="0"/>
              <a:t> Soutenir les acteurs publics pour qu’ils incluent davantage les habitants dans les processus de prise de décision qui concernent des enjeux de </a:t>
            </a:r>
            <a:r>
              <a:rPr lang="fr-FR" dirty="0" err="1"/>
              <a:t>santé-environnement</a:t>
            </a:r>
            <a:r>
              <a:rPr lang="fr-FR" dirty="0"/>
              <a:t>, de l’information à la participation concrète à la décision.</a:t>
            </a:r>
            <a:br>
              <a:rPr lang="fr-FR" dirty="0"/>
            </a:br>
            <a:r>
              <a:rPr lang="fr-FR" dirty="0"/>
              <a:t> Favoriser l’émergence d’une culture commune en </a:t>
            </a:r>
            <a:r>
              <a:rPr lang="fr-FR" dirty="0" err="1"/>
              <a:t>santé-environnement</a:t>
            </a:r>
            <a:r>
              <a:rPr lang="fr-FR" dirty="0"/>
              <a:t> partagée avec les citoyens, pour, à terme, inciter ceux-ci à s’auto-saisir de ces questions.</a:t>
            </a:r>
          </a:p>
          <a:p>
            <a:r>
              <a:rPr lang="fr-FR" b="1" dirty="0"/>
              <a:t>Description</a:t>
            </a:r>
          </a:p>
          <a:p>
            <a:r>
              <a:rPr lang="fr-FR" dirty="0"/>
              <a:t>L’action consiste à mettre en place un accompagnement méthodologique des acteurs publics et des lieux et outils de partage d’expériences pour les aider à réfléchir sur les instances à créer ou mobiliser localement, les méthodes de mobilisation de la population adaptées à leur contexte territorial, les bonnes pratiques à expérimenter.</a:t>
            </a:r>
          </a:p>
          <a:p>
            <a:endParaRPr lang="fr-FR" dirty="0"/>
          </a:p>
        </p:txBody>
      </p:sp>
      <p:sp>
        <p:nvSpPr>
          <p:cNvPr id="4" name="Espace réservé du numéro de diapositive 3"/>
          <p:cNvSpPr>
            <a:spLocks noGrp="1"/>
          </p:cNvSpPr>
          <p:nvPr>
            <p:ph type="sldNum" sz="quarter" idx="5"/>
          </p:nvPr>
        </p:nvSpPr>
        <p:spPr>
          <a:xfrm>
            <a:off x="3884613" y="8685610"/>
            <a:ext cx="2971800" cy="457200"/>
          </a:xfrm>
          <a:prstGeom prst="rect">
            <a:avLst/>
          </a:prstGeom>
        </p:spPr>
        <p:txBody>
          <a:bodyPr/>
          <a:lstStyle/>
          <a:p>
            <a:fld id="{9F81A9EB-59A5-4EED-9FC8-CB727043549E}" type="slidenum">
              <a:rPr lang="fr-FR" smtClean="0"/>
              <a:pPr/>
              <a:t>24</a:t>
            </a:fld>
            <a:endParaRPr lang="fr-FR"/>
          </a:p>
        </p:txBody>
      </p:sp>
    </p:spTree>
    <p:extLst>
      <p:ext uri="{BB962C8B-B14F-4D97-AF65-F5344CB8AC3E}">
        <p14:creationId xmlns="" xmlns:p14="http://schemas.microsoft.com/office/powerpoint/2010/main" val="9942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8435" name="Text Box 2"/>
          <p:cNvSpPr txBox="1">
            <a:spLocks noChangeArrowheads="1"/>
          </p:cNvSpPr>
          <p:nvPr/>
        </p:nvSpPr>
        <p:spPr bwMode="auto">
          <a:xfrm>
            <a:off x="685800" y="4343400"/>
            <a:ext cx="5486400" cy="4114800"/>
          </a:xfrm>
          <a:prstGeom prst="rect">
            <a:avLst/>
          </a:prstGeom>
          <a:noFill/>
          <a:ln w="9525">
            <a:noFill/>
            <a:round/>
            <a:headEnd/>
            <a:tailEnd/>
          </a:ln>
          <a:effectLst/>
        </p:spPr>
        <p:txBody>
          <a:bodyPr wrap="none" anchor="ct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9459" name="Text Box 2"/>
          <p:cNvSpPr txBox="1">
            <a:spLocks noChangeArrowheads="1"/>
          </p:cNvSpPr>
          <p:nvPr/>
        </p:nvSpPr>
        <p:spPr bwMode="auto">
          <a:xfrm>
            <a:off x="685800" y="4343400"/>
            <a:ext cx="5486400" cy="4114800"/>
          </a:xfrm>
          <a:prstGeom prst="rect">
            <a:avLst/>
          </a:prstGeom>
          <a:noFill/>
          <a:ln w="9525">
            <a:noFill/>
            <a:round/>
            <a:headEnd/>
            <a:tailEnd/>
          </a:ln>
          <a:effectLst/>
        </p:spPr>
        <p:txBody>
          <a:bodyPr wrap="none" anchor="ct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20483" name="Text Box 2"/>
          <p:cNvSpPr txBox="1">
            <a:spLocks noChangeArrowheads="1"/>
          </p:cNvSpPr>
          <p:nvPr/>
        </p:nvSpPr>
        <p:spPr bwMode="auto">
          <a:xfrm>
            <a:off x="685800" y="4343400"/>
            <a:ext cx="5486400" cy="4114800"/>
          </a:xfrm>
          <a:prstGeom prst="rect">
            <a:avLst/>
          </a:prstGeom>
          <a:noFill/>
          <a:ln w="9525">
            <a:noFill/>
            <a:round/>
            <a:headEnd/>
            <a:tailEnd/>
          </a:ln>
          <a:effectLst/>
        </p:spPr>
        <p:txBody>
          <a:bodyPr wrap="none" anchor="ct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78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3554"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78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685800" y="4343400"/>
            <a:ext cx="5484960" cy="4113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a:buFont typeface="Arial" panose="020B0604020202020204" pitchFamily="34" charset="0"/>
              <a:buChar char="•"/>
            </a:pPr>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45</a:t>
            </a:fld>
            <a:endParaRPr lang="fr-FR"/>
          </a:p>
        </p:txBody>
      </p:sp>
    </p:spTree>
    <p:extLst>
      <p:ext uri="{BB962C8B-B14F-4D97-AF65-F5344CB8AC3E}">
        <p14:creationId xmlns="" xmlns:p14="http://schemas.microsoft.com/office/powerpoint/2010/main" val="3258101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a:buFont typeface="Arial" panose="020B0604020202020204" pitchFamily="34" charset="0"/>
              <a:buChar char="•"/>
            </a:pPr>
            <a:r>
              <a:rPr lang="fr-FR" sz="900" dirty="0"/>
              <a:t>300 000 habitants</a:t>
            </a:r>
          </a:p>
          <a:p>
            <a:pPr marL="162243" indent="-162243">
              <a:buFont typeface="Arial" panose="020B0604020202020204" pitchFamily="34" charset="0"/>
              <a:buChar char="•"/>
            </a:pPr>
            <a:r>
              <a:rPr lang="fr-FR" sz="900" dirty="0"/>
              <a:t>forte industrialisation</a:t>
            </a:r>
          </a:p>
          <a:p>
            <a:pPr marL="162243" indent="-162243">
              <a:buFont typeface="Arial" panose="020B0604020202020204" pitchFamily="34" charset="0"/>
              <a:buChar char="•"/>
            </a:pPr>
            <a:r>
              <a:rPr lang="fr-FR" sz="1700" dirty="0"/>
              <a:t>infrastructures de transport multiples </a:t>
            </a:r>
          </a:p>
          <a:p>
            <a:pPr marL="162243" indent="-162243">
              <a:buFont typeface="Arial" panose="020B0604020202020204" pitchFamily="34" charset="0"/>
              <a:buChar char="•"/>
            </a:pPr>
            <a:r>
              <a:rPr lang="fr-FR" sz="1700" dirty="0"/>
              <a:t>Cinquantaines sites SEVESO (37 Seveso SH - 16 SB )</a:t>
            </a:r>
          </a:p>
          <a:p>
            <a:pPr marL="162243" indent="-162243" defTabSz="844184">
              <a:buFont typeface="Arial" panose="020B0604020202020204" pitchFamily="34" charset="0"/>
              <a:buChar char="•"/>
              <a:defRPr/>
            </a:pPr>
            <a:r>
              <a:rPr lang="fr-FR" dirty="0"/>
              <a:t>15 sites SEVESO sur la ville de Fos</a:t>
            </a:r>
          </a:p>
          <a:p>
            <a:pPr defTabSz="865297" eaLnBrk="1" fontAlgn="auto" hangingPunct="1">
              <a:spcBef>
                <a:spcPts val="0"/>
              </a:spcBef>
              <a:spcAft>
                <a:spcPts val="0"/>
              </a:spcAft>
              <a:buClrTx/>
              <a:buSzTx/>
              <a:defRPr/>
            </a:pPr>
            <a:r>
              <a:rPr lang="fr-FR" dirty="0"/>
              <a:t>&gt;</a:t>
            </a:r>
            <a:r>
              <a:rPr lang="fr-FR" baseline="0" dirty="0"/>
              <a:t> </a:t>
            </a:r>
            <a:r>
              <a:rPr lang="fr-FR" dirty="0"/>
              <a:t>Zone avec beaucoup d’enjeux</a:t>
            </a:r>
            <a:r>
              <a:rPr lang="fr-FR" baseline="0" dirty="0"/>
              <a:t> et aussi beaucoup d’attentes</a:t>
            </a:r>
          </a:p>
          <a:p>
            <a:pPr defTabSz="865297" eaLnBrk="1" fontAlgn="auto" hangingPunct="1">
              <a:spcBef>
                <a:spcPts val="0"/>
              </a:spcBef>
              <a:spcAft>
                <a:spcPts val="0"/>
              </a:spcAft>
              <a:buClrTx/>
              <a:buSzTx/>
              <a:defRPr/>
            </a:pPr>
            <a:endParaRPr lang="fr-FR" dirty="0"/>
          </a:p>
          <a:p>
            <a:pPr defTabSz="865297" eaLnBrk="1" fontAlgn="auto" hangingPunct="1">
              <a:spcBef>
                <a:spcPts val="0"/>
              </a:spcBef>
              <a:spcAft>
                <a:spcPts val="0"/>
              </a:spcAft>
              <a:buClrTx/>
              <a:buSzTx/>
              <a:defRPr/>
            </a:pPr>
            <a:r>
              <a:rPr lang="fr-FR" dirty="0"/>
              <a:t>&gt; aux portes des parcs régionaux des Alpilles et de Camargue.</a:t>
            </a:r>
          </a:p>
          <a:p>
            <a:pPr marL="162243" indent="-162243">
              <a:buFont typeface="Wingdings"/>
              <a:buChar char="Ø"/>
            </a:pPr>
            <a:r>
              <a:rPr lang="fr-FR" dirty="0"/>
              <a:t>industrialisation débuté en 1931 par l’installation de trois raffineries à Berre l’Étang (Shell), Lavéra (BP) et La Mède (Total)</a:t>
            </a:r>
          </a:p>
          <a:p>
            <a:pPr marL="162243" indent="-162243">
              <a:buFont typeface="Wingdings"/>
              <a:buChar char="Ø"/>
            </a:pPr>
            <a:r>
              <a:rPr lang="fr-FR" dirty="0"/>
              <a:t>L’activité de chimie débute en 1952 à Lavéra. L’activité portuaire se développe à partir des années 1950</a:t>
            </a:r>
          </a:p>
          <a:p>
            <a:pPr marL="162243" indent="-162243">
              <a:buFont typeface="Wingdings"/>
              <a:buChar char="Ø"/>
            </a:pPr>
            <a:r>
              <a:rPr lang="fr-FR" dirty="0"/>
              <a:t>en 1969, il est décidé de construire une zone industrialo-portuaire (ZIP) de grande ampleur autour de Fos-sur-Mer</a:t>
            </a:r>
          </a:p>
          <a:p>
            <a:pPr marL="162243" indent="-162243">
              <a:buFont typeface="Wingdings"/>
              <a:buChar char="Ø"/>
            </a:pPr>
            <a:r>
              <a:rPr lang="fr-FR" dirty="0"/>
              <a:t>Sa construction s’est accompagnée d’un important essor démographique</a:t>
            </a:r>
            <a:r>
              <a:rPr lang="fr-FR" baseline="0" dirty="0"/>
              <a:t> (</a:t>
            </a:r>
            <a:r>
              <a:rPr lang="fr-FR" dirty="0"/>
              <a:t>entre 1962 et 1990, population</a:t>
            </a:r>
            <a:r>
              <a:rPr lang="fr-FR" baseline="0" dirty="0"/>
              <a:t> </a:t>
            </a:r>
            <a:r>
              <a:rPr lang="fr-FR" dirty="0"/>
              <a:t>été multipliée par 2,4 (Insee, 2010)) </a:t>
            </a:r>
          </a:p>
          <a:p>
            <a:endParaRPr lang="fr-FR" dirty="0"/>
          </a:p>
          <a:p>
            <a:r>
              <a:rPr lang="fr-FR" dirty="0"/>
              <a:t>&gt;trois grandes zones industrielles qui contribuent majoritairement aux émissions atmosphériques : la zone </a:t>
            </a:r>
            <a:r>
              <a:rPr lang="fr-FR" dirty="0" err="1"/>
              <a:t>industrialoportuaire</a:t>
            </a:r>
            <a:r>
              <a:rPr lang="fr-FR" dirty="0"/>
              <a:t> de Fos-sur-Mer, la zone industrielle de Martigues-Lavéra et la zone de Berre l'Étang. </a:t>
            </a:r>
          </a:p>
          <a:p>
            <a:endParaRPr lang="fr-FR" dirty="0"/>
          </a:p>
          <a:p>
            <a:r>
              <a:rPr lang="fr-FR" dirty="0"/>
              <a:t>&gt;raffineries, des usines pétrochimiques et de la sidérurgie</a:t>
            </a:r>
          </a:p>
          <a:p>
            <a:r>
              <a:rPr lang="fr-FR" dirty="0"/>
              <a:t>&gt;d’autres activités sont génératrices de polluants atmosphériques : deux aéroports, l’un civil (Marignane) et l’autre militaire (Istres), des carrières, l’activité et la flotte portuaires, ainsi que le trafic routier et le chauffage domestique</a:t>
            </a:r>
          </a:p>
          <a:p>
            <a:r>
              <a:rPr lang="fr-FR" dirty="0"/>
              <a:t>Le réseau routier est dense, notamment pour la circulation créée par les zones portuaires et industrielles, avec la présence d’autoroutes est/ouest et nord/sud.</a:t>
            </a:r>
          </a:p>
          <a:p>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46</a:t>
            </a:fld>
            <a:endParaRPr lang="fr-FR"/>
          </a:p>
        </p:txBody>
      </p:sp>
    </p:spTree>
    <p:extLst>
      <p:ext uri="{BB962C8B-B14F-4D97-AF65-F5344CB8AC3E}">
        <p14:creationId xmlns="" xmlns:p14="http://schemas.microsoft.com/office/powerpoint/2010/main" val="3258101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a:t>&gt;1ère étude en janvier 2017 </a:t>
            </a:r>
          </a:p>
          <a:p>
            <a:r>
              <a:rPr lang="fr-FR" dirty="0"/>
              <a:t>&gt;Avec chiffres très inquiétants sur les cancers x2 et les diabètes X3 </a:t>
            </a:r>
          </a:p>
          <a:p>
            <a:endParaRPr lang="fr-FR" dirty="0"/>
          </a:p>
          <a:p>
            <a:r>
              <a:rPr lang="fr-FR" dirty="0"/>
              <a:t>&gt;Chiffes</a:t>
            </a:r>
            <a:r>
              <a:rPr lang="fr-FR" baseline="0" dirty="0"/>
              <a:t> remis en cause par Santé publique France. </a:t>
            </a:r>
          </a:p>
          <a:p>
            <a:r>
              <a:rPr lang="fr-FR" baseline="0" dirty="0"/>
              <a:t>&gt;ORS : sur la morbidité, on a un état de santé dégradé, mais on n’a pas ces chiffres en terme de mortalité.</a:t>
            </a:r>
          </a:p>
          <a:p>
            <a:endParaRPr lang="fr-FR" baseline="0" dirty="0"/>
          </a:p>
          <a:p>
            <a:r>
              <a:rPr lang="fr-FR" baseline="0" dirty="0"/>
              <a:t>=&gt; Climat angoissant, et un fossé qui se crée entre acteurs du territoire (qui ont le sentiment de faire beaucoup) et populations (qui se sentent abandonnés)</a:t>
            </a:r>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47</a:t>
            </a:fld>
            <a:endParaRPr lang="fr-FR"/>
          </a:p>
        </p:txBody>
      </p:sp>
    </p:spTree>
    <p:extLst>
      <p:ext uri="{BB962C8B-B14F-4D97-AF65-F5344CB8AC3E}">
        <p14:creationId xmlns="" xmlns:p14="http://schemas.microsoft.com/office/powerpoint/2010/main" val="1726544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a:buFont typeface="Arial" panose="020B0604020202020204" pitchFamily="34" charset="0"/>
              <a:buChar char="•"/>
            </a:pPr>
            <a:r>
              <a:rPr lang="fr-FR" dirty="0"/>
              <a:t>Répondre aux inquiétudes des habitants</a:t>
            </a:r>
          </a:p>
          <a:p>
            <a:pPr marL="162243" indent="-162243">
              <a:buFont typeface="Arial" panose="020B0604020202020204" pitchFamily="34" charset="0"/>
              <a:buChar char="•"/>
            </a:pPr>
            <a:r>
              <a:rPr lang="fr-FR" dirty="0" err="1"/>
              <a:t>Obj</a:t>
            </a:r>
            <a:r>
              <a:rPr lang="fr-FR" dirty="0"/>
              <a:t> définis collégialement</a:t>
            </a:r>
          </a:p>
          <a:p>
            <a:pPr marL="162243" indent="-162243">
              <a:buFont typeface="Arial" panose="020B0604020202020204" pitchFamily="34" charset="0"/>
              <a:buChar char="•"/>
            </a:pPr>
            <a:r>
              <a:rPr lang="fr-FR" dirty="0"/>
              <a:t>Naissance du projet &gt; avril 2018</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48</a:t>
            </a:fld>
            <a:endParaRPr lang="fr-FR"/>
          </a:p>
        </p:txBody>
      </p:sp>
      <p:sp>
        <p:nvSpPr>
          <p:cNvPr id="8" name="Espace réservé de la date 7"/>
          <p:cNvSpPr>
            <a:spLocks noGrp="1"/>
          </p:cNvSpPr>
          <p:nvPr>
            <p:ph type="dt" idx="14"/>
          </p:nvPr>
        </p:nvSpPr>
        <p:spPr>
          <a:xfrm>
            <a:off x="3884614" y="3"/>
            <a:ext cx="2971801" cy="457200"/>
          </a:xfrm>
          <a:prstGeom prst="rect">
            <a:avLst/>
          </a:prstGeom>
        </p:spPr>
        <p:txBody>
          <a:bodyPr lIns="86530" tIns="43265" rIns="86530" bIns="43265"/>
          <a:lstStyle/>
          <a:p>
            <a:r>
              <a:rPr lang="fr-FR"/>
              <a:t>16/05/19</a:t>
            </a:r>
          </a:p>
        </p:txBody>
      </p:sp>
    </p:spTree>
    <p:extLst>
      <p:ext uri="{BB962C8B-B14F-4D97-AF65-F5344CB8AC3E}">
        <p14:creationId xmlns="" xmlns:p14="http://schemas.microsoft.com/office/powerpoint/2010/main" val="34154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defTabSz="844184">
              <a:buFont typeface="Arial" panose="020B0604020202020204" pitchFamily="34" charset="0"/>
              <a:buChar char="•"/>
              <a:defRPr/>
            </a:pPr>
            <a:r>
              <a:rPr lang="fr-FR" dirty="0" smtClean="0"/>
              <a:t>constitué </a:t>
            </a:r>
            <a:r>
              <a:rPr lang="fr-FR" dirty="0"/>
              <a:t>des 5 collèges de la société civile à l’image du SPPPI </a:t>
            </a:r>
            <a:r>
              <a:rPr lang="fr-FR" dirty="0" smtClean="0"/>
              <a:t>PACA</a:t>
            </a:r>
          </a:p>
          <a:p>
            <a:pPr marL="162243" indent="-162243" defTabSz="844184">
              <a:buFont typeface="Arial" panose="020B0604020202020204" pitchFamily="34" charset="0"/>
              <a:buChar char="•"/>
              <a:defRPr/>
            </a:pPr>
            <a:r>
              <a:rPr lang="fr-FR" dirty="0" smtClean="0"/>
              <a:t>Ce </a:t>
            </a:r>
            <a:r>
              <a:rPr lang="fr-FR" dirty="0"/>
              <a:t>comité de pilotage s'adosse à un comité d'experts.</a:t>
            </a:r>
          </a:p>
          <a:p>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49</a:t>
            </a:fld>
            <a:endParaRPr lang="fr-FR"/>
          </a:p>
        </p:txBody>
      </p:sp>
      <p:sp>
        <p:nvSpPr>
          <p:cNvPr id="8" name="Espace réservé de la date 7"/>
          <p:cNvSpPr>
            <a:spLocks noGrp="1"/>
          </p:cNvSpPr>
          <p:nvPr>
            <p:ph type="dt" idx="14"/>
          </p:nvPr>
        </p:nvSpPr>
        <p:spPr>
          <a:xfrm>
            <a:off x="3884614" y="3"/>
            <a:ext cx="2971801" cy="457200"/>
          </a:xfrm>
          <a:prstGeom prst="rect">
            <a:avLst/>
          </a:prstGeom>
        </p:spPr>
        <p:txBody>
          <a:bodyPr lIns="86530" tIns="43265" rIns="86530" bIns="43265"/>
          <a:lstStyle/>
          <a:p>
            <a:r>
              <a:rPr lang="fr-FR"/>
              <a:t>16/05/19</a:t>
            </a:r>
          </a:p>
        </p:txBody>
      </p:sp>
    </p:spTree>
    <p:extLst>
      <p:ext uri="{BB962C8B-B14F-4D97-AF65-F5344CB8AC3E}">
        <p14:creationId xmlns="" xmlns:p14="http://schemas.microsoft.com/office/powerpoint/2010/main" val="2517068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a:t>210 000</a:t>
            </a:r>
            <a:r>
              <a:rPr lang="fr-FR" baseline="0" dirty="0"/>
              <a:t> </a:t>
            </a:r>
            <a:r>
              <a:rPr lang="fr-FR" dirty="0"/>
              <a:t>€ (2018-2019)</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50</a:t>
            </a:fld>
            <a:endParaRPr lang="fr-FR"/>
          </a:p>
        </p:txBody>
      </p:sp>
    </p:spTree>
    <p:extLst>
      <p:ext uri="{BB962C8B-B14F-4D97-AF65-F5344CB8AC3E}">
        <p14:creationId xmlns="" xmlns:p14="http://schemas.microsoft.com/office/powerpoint/2010/main" val="2499564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324486" lvl="1" indent="-324486" defTabSz="865204" eaLnBrk="1" fontAlgn="auto" hangingPunct="1">
              <a:spcBef>
                <a:spcPts val="0"/>
              </a:spcBef>
              <a:spcAft>
                <a:spcPts val="0"/>
              </a:spcAft>
              <a:buClrTx/>
              <a:buSzTx/>
              <a:buFont typeface="Arial" panose="020B0604020202020204" pitchFamily="34" charset="0"/>
              <a:buChar char="•"/>
              <a:defRPr/>
            </a:pPr>
            <a:r>
              <a:rPr lang="fr-FR" sz="2300" b="1" dirty="0"/>
              <a:t>Sollicitation volontaire du SPPPI de la CNDP pour avoir un garant de la concertation dans une mission d’appui et de conseil méthodologique</a:t>
            </a:r>
          </a:p>
          <a:p>
            <a:pPr marL="0" lvl="1" indent="0" defTabSz="865204" eaLnBrk="1" fontAlgn="auto" hangingPunct="1">
              <a:spcBef>
                <a:spcPts val="0"/>
              </a:spcBef>
              <a:spcAft>
                <a:spcPts val="0"/>
              </a:spcAft>
              <a:buClrTx/>
              <a:buSzTx/>
              <a:defRPr/>
            </a:pPr>
            <a:endParaRPr lang="fr-FR" sz="2300" b="1" dirty="0"/>
          </a:p>
          <a:p>
            <a:pPr marL="324486" lvl="1" indent="-324486" defTabSz="865204" eaLnBrk="1" fontAlgn="auto" hangingPunct="1">
              <a:spcBef>
                <a:spcPts val="0"/>
              </a:spcBef>
              <a:spcAft>
                <a:spcPts val="0"/>
              </a:spcAft>
              <a:buClrTx/>
              <a:buSzTx/>
              <a:buFont typeface="Arial" panose="020B0604020202020204" pitchFamily="34" charset="0"/>
              <a:buChar char="•"/>
              <a:defRPr/>
            </a:pPr>
            <a:r>
              <a:rPr lang="fr-FR" sz="2300" b="1" dirty="0"/>
              <a:t>Bureau d’études (AMO) Assistance maîtrise d’ouvrages  </a:t>
            </a:r>
            <a:r>
              <a:rPr lang="fr-FR" sz="2300" dirty="0"/>
              <a:t>concertation grand public hors de notre périmètre :   rédaction du Cahier des charges, sélection =&gt;Collégialement</a:t>
            </a:r>
          </a:p>
          <a:p>
            <a:pPr marL="324486" lvl="1" indent="-324486" defTabSz="865204" eaLnBrk="1" fontAlgn="auto" hangingPunct="1">
              <a:spcBef>
                <a:spcPts val="0"/>
              </a:spcBef>
              <a:spcAft>
                <a:spcPts val="0"/>
              </a:spcAft>
              <a:buClrTx/>
              <a:buSzTx/>
              <a:buFont typeface="Arial" panose="020B0604020202020204" pitchFamily="34" charset="0"/>
              <a:buChar char="•"/>
              <a:defRPr/>
            </a:pPr>
            <a:r>
              <a:rPr lang="fr-FR" sz="1900" b="1" dirty="0"/>
              <a:t>Modalités de décisions, de représentations : </a:t>
            </a:r>
            <a:r>
              <a:rPr lang="fr-FR" sz="1900" dirty="0"/>
              <a:t>ex vote 2 voix /collèges, as de copil si absence d’un collège, majorité &amp; pas unanimité, …</a:t>
            </a:r>
          </a:p>
          <a:p>
            <a:pPr marL="324486" lvl="1" indent="-324486" defTabSz="865204" eaLnBrk="1" fontAlgn="auto" hangingPunct="1">
              <a:spcBef>
                <a:spcPts val="0"/>
              </a:spcBef>
              <a:spcAft>
                <a:spcPts val="0"/>
              </a:spcAft>
              <a:buClrTx/>
              <a:buSzTx/>
              <a:buFont typeface="Arial" panose="020B0604020202020204" pitchFamily="34" charset="0"/>
              <a:buChar char="•"/>
              <a:defRPr/>
            </a:pPr>
            <a:r>
              <a:rPr lang="fr-FR" b="1" dirty="0" smtClean="0"/>
              <a:t>News </a:t>
            </a:r>
            <a:r>
              <a:rPr lang="fr-FR" b="1" dirty="0" err="1" smtClean="0"/>
              <a:t>letter</a:t>
            </a:r>
            <a:r>
              <a:rPr lang="fr-FR" b="1" baseline="0" dirty="0" smtClean="0"/>
              <a:t> acteurs (tac au tac) et NL grand public</a:t>
            </a:r>
            <a:endParaRPr lang="fr-FR" sz="1100" b="1" dirty="0"/>
          </a:p>
          <a:p>
            <a:pPr marL="324486" lvl="1" indent="-324486" defTabSz="865204" eaLnBrk="1" fontAlgn="auto" hangingPunct="1">
              <a:spcBef>
                <a:spcPts val="0"/>
              </a:spcBef>
              <a:spcAft>
                <a:spcPts val="0"/>
              </a:spcAft>
              <a:buClrTx/>
              <a:buSzTx/>
              <a:buFont typeface="Arial" panose="020B0604020202020204" pitchFamily="34" charset="0"/>
              <a:buChar char="•"/>
              <a:defRPr/>
            </a:pPr>
            <a:r>
              <a:rPr lang="fr-FR" b="1" dirty="0" smtClean="0"/>
              <a:t>Analyses </a:t>
            </a:r>
            <a:r>
              <a:rPr lang="fr-FR" b="1" dirty="0"/>
              <a:t>de risques / Bureau </a:t>
            </a:r>
            <a:endParaRPr lang="fr-FR" b="1" dirty="0" smtClean="0"/>
          </a:p>
          <a:p>
            <a:pPr marL="324486" lvl="1" indent="-324486" defTabSz="865204" eaLnBrk="1" fontAlgn="auto" hangingPunct="1">
              <a:spcBef>
                <a:spcPts val="0"/>
              </a:spcBef>
              <a:spcAft>
                <a:spcPts val="0"/>
              </a:spcAft>
              <a:buClrTx/>
              <a:buSzTx/>
              <a:buFont typeface="Arial" panose="020B0604020202020204" pitchFamily="34" charset="0"/>
              <a:buChar char="•"/>
              <a:defRPr/>
            </a:pPr>
            <a:endParaRPr lang="fr-FR" b="1" dirty="0"/>
          </a:p>
          <a:p>
            <a:r>
              <a:rPr lang="fr-FR" b="1" u="sng" dirty="0"/>
              <a:t>Ex 1 : </a:t>
            </a:r>
            <a:r>
              <a:rPr lang="fr-FR" b="1" u="sng" baseline="0" dirty="0"/>
              <a:t> </a:t>
            </a:r>
            <a:r>
              <a:rPr lang="fr-FR" b="1" dirty="0"/>
              <a:t>Participation insuffisante des collectivités / </a:t>
            </a:r>
            <a:r>
              <a:rPr lang="fr-FR" b="1" dirty="0" err="1"/>
              <a:t>csqce</a:t>
            </a:r>
            <a:r>
              <a:rPr lang="fr-FR" b="1" dirty="0"/>
              <a:t> : révision à la baisse du projet  / </a:t>
            </a:r>
          </a:p>
          <a:p>
            <a:pPr marL="162243" indent="-162243">
              <a:buFont typeface="Symbol"/>
              <a:buChar char="Þ"/>
            </a:pPr>
            <a:r>
              <a:rPr lang="fr-FR" dirty="0"/>
              <a:t>Parades : En amont : multiplier les  sensibilisations (individuellement, des élus et des techniciens par la </a:t>
            </a:r>
            <a:r>
              <a:rPr lang="fr-FR" dirty="0" err="1"/>
              <a:t>sous-préf</a:t>
            </a:r>
            <a:r>
              <a:rPr lang="fr-FR" dirty="0"/>
              <a:t>, les industriels, les asso, les salariés…)</a:t>
            </a:r>
          </a:p>
          <a:p>
            <a:pPr marL="162243" indent="-162243">
              <a:buFont typeface="Symbol"/>
              <a:buChar char="Þ"/>
            </a:pPr>
            <a:r>
              <a:rPr lang="fr-FR" dirty="0"/>
              <a:t>Actionner des leviers politiques au niveau de la métropole : B. </a:t>
            </a:r>
            <a:r>
              <a:rPr lang="fr-FR" dirty="0" err="1"/>
              <a:t>Aliphat</a:t>
            </a:r>
            <a:r>
              <a:rPr lang="fr-FR" dirty="0"/>
              <a:t> (Marc Bayard) , A. </a:t>
            </a:r>
            <a:r>
              <a:rPr lang="fr-FR" dirty="0" err="1"/>
              <a:t>Gallèse</a:t>
            </a:r>
            <a:r>
              <a:rPr lang="fr-FR" dirty="0"/>
              <a:t> (René T.)</a:t>
            </a:r>
          </a:p>
          <a:p>
            <a:r>
              <a:rPr lang="fr-FR" dirty="0"/>
              <a:t>=&gt;Plan B :  demander  PRSE / région au printemps 2019</a:t>
            </a:r>
          </a:p>
          <a:p>
            <a:endParaRPr lang="fr-FR" b="1" dirty="0"/>
          </a:p>
          <a:p>
            <a:r>
              <a:rPr lang="fr-FR" b="1" u="sng" dirty="0"/>
              <a:t>Ex</a:t>
            </a:r>
            <a:r>
              <a:rPr lang="fr-FR" b="1" u="sng" baseline="0" dirty="0"/>
              <a:t> 2 : </a:t>
            </a:r>
            <a:r>
              <a:rPr lang="fr-FR" b="1" dirty="0"/>
              <a:t>Collège association : organisation de la circulation de  l'information, de la représentation, etc../ Dénigrement du projet </a:t>
            </a:r>
          </a:p>
          <a:p>
            <a:pPr marL="158285" indent="-158285">
              <a:buFont typeface="Symbol" panose="05050102010706020507" pitchFamily="18" charset="2"/>
              <a:buChar char="Þ"/>
            </a:pPr>
            <a:r>
              <a:rPr lang="fr-FR" dirty="0"/>
              <a:t>Parades : Communication à destination des associations (Réunions, Newsletter, mail, =&gt; à définir)</a:t>
            </a:r>
          </a:p>
          <a:p>
            <a:pPr defTabSz="865297" eaLnBrk="1" fontAlgn="auto" hangingPunct="1">
              <a:spcBef>
                <a:spcPts val="0"/>
              </a:spcBef>
              <a:spcAft>
                <a:spcPts val="0"/>
              </a:spcAft>
              <a:buClrTx/>
              <a:buSzTx/>
              <a:defRPr/>
            </a:pPr>
            <a:endParaRPr lang="fr-FR" b="1" dirty="0"/>
          </a:p>
          <a:p>
            <a:pPr marL="158285" indent="-158285">
              <a:buFont typeface="Symbol" panose="05050102010706020507" pitchFamily="18" charset="2"/>
              <a:buChar char="Þ"/>
            </a:pPr>
            <a:endParaRPr lang="fr-FR" b="1"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51</a:t>
            </a:fld>
            <a:endParaRPr lang="fr-FR"/>
          </a:p>
        </p:txBody>
      </p:sp>
    </p:spTree>
    <p:extLst>
      <p:ext uri="{BB962C8B-B14F-4D97-AF65-F5344CB8AC3E}">
        <p14:creationId xmlns="" xmlns:p14="http://schemas.microsoft.com/office/powerpoint/2010/main" val="714387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a:t>Appel dans les</a:t>
            </a:r>
            <a:r>
              <a:rPr lang="fr-FR" baseline="0" dirty="0"/>
              <a:t> médias </a:t>
            </a:r>
            <a:endParaRPr lang="fr-FR" dirty="0"/>
          </a:p>
          <a:p>
            <a:r>
              <a:rPr lang="fr-FR" dirty="0"/>
              <a:t>70 personnes inscrites</a:t>
            </a:r>
          </a:p>
          <a:p>
            <a:pPr defTabSz="865297" eaLnBrk="1" fontAlgn="auto" hangingPunct="1">
              <a:spcBef>
                <a:spcPts val="0"/>
              </a:spcBef>
              <a:spcAft>
                <a:spcPts val="0"/>
              </a:spcAft>
              <a:buClrTx/>
              <a:buSzTx/>
              <a:defRPr/>
            </a:pPr>
            <a:r>
              <a:rPr lang="fr-FR" sz="1100" dirty="0"/>
              <a:t>3 réunions : 02/03, 20/06 et 23/11</a:t>
            </a:r>
          </a:p>
          <a:p>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52</a:t>
            </a:fld>
            <a:endParaRPr lang="fr-FR"/>
          </a:p>
        </p:txBody>
      </p:sp>
    </p:spTree>
    <p:extLst>
      <p:ext uri="{BB962C8B-B14F-4D97-AF65-F5344CB8AC3E}">
        <p14:creationId xmlns="" xmlns:p14="http://schemas.microsoft.com/office/powerpoint/2010/main" val="326322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defTabSz="844184">
              <a:buFont typeface="Arial" panose="020B0604020202020204" pitchFamily="34" charset="0"/>
              <a:buChar char="•"/>
              <a:defRPr/>
            </a:pPr>
            <a:r>
              <a:rPr lang="fr-FR" dirty="0" smtClean="0"/>
              <a:t>séquencée </a:t>
            </a:r>
            <a:r>
              <a:rPr lang="fr-FR" dirty="0"/>
              <a:t>en plusieurs temps de concertation avec les habitants du territoire sur l’année </a:t>
            </a:r>
            <a:r>
              <a:rPr lang="fr-FR" dirty="0" smtClean="0"/>
              <a:t>2019</a:t>
            </a:r>
          </a:p>
          <a:p>
            <a:pPr marL="162243" indent="-162243" defTabSz="844184">
              <a:buFont typeface="Arial" panose="020B0604020202020204" pitchFamily="34" charset="0"/>
              <a:buChar char="•"/>
              <a:defRPr/>
            </a:pPr>
            <a:r>
              <a:rPr lang="fr-FR" dirty="0" smtClean="0"/>
              <a:t>La </a:t>
            </a:r>
            <a:r>
              <a:rPr lang="fr-FR" dirty="0"/>
              <a:t>concertation citoyenne, démarrée en début d’année avec un questionnaire sur la perception de la </a:t>
            </a:r>
            <a:r>
              <a:rPr lang="fr-FR" dirty="0" smtClean="0"/>
              <a:t>santé-environnement</a:t>
            </a:r>
          </a:p>
          <a:p>
            <a:pPr marL="162243" indent="-162243" defTabSz="844184">
              <a:buFont typeface="Arial" panose="020B0604020202020204" pitchFamily="34" charset="0"/>
              <a:buChar char="•"/>
              <a:defRPr/>
            </a:pPr>
            <a:r>
              <a:rPr lang="fr-FR" dirty="0" smtClean="0"/>
              <a:t>poursuivie </a:t>
            </a:r>
            <a:r>
              <a:rPr lang="fr-FR" dirty="0"/>
              <a:t>en juin par une phase d’écoute sur le terrain, permettant de recenser les attentes des habitants et usagers vis-à-vis de la qualité de </a:t>
            </a:r>
            <a:r>
              <a:rPr lang="fr-FR" dirty="0" smtClean="0"/>
              <a:t>l’air.</a:t>
            </a:r>
          </a:p>
          <a:p>
            <a:pPr marL="162243" indent="-162243" defTabSz="844184">
              <a:buFont typeface="Arial" panose="020B0604020202020204" pitchFamily="34" charset="0"/>
              <a:buChar char="•"/>
              <a:defRPr/>
            </a:pPr>
            <a:r>
              <a:rPr lang="fr-FR" dirty="0" smtClean="0"/>
              <a:t>les </a:t>
            </a:r>
            <a:r>
              <a:rPr lang="fr-FR" dirty="0"/>
              <a:t>6 collèges parties prenantes du projet REPONSES ont </a:t>
            </a:r>
            <a:r>
              <a:rPr lang="fr-FR" b="1" dirty="0" err="1"/>
              <a:t>co</a:t>
            </a:r>
            <a:r>
              <a:rPr lang="fr-FR" b="1" dirty="0"/>
              <a:t>-construit le plan </a:t>
            </a:r>
            <a:r>
              <a:rPr lang="fr-FR" b="1" dirty="0" smtClean="0"/>
              <a:t>d’actions</a:t>
            </a:r>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53</a:t>
            </a:fld>
            <a:endParaRPr lang="fr-FR"/>
          </a:p>
        </p:txBody>
      </p:sp>
    </p:spTree>
    <p:extLst>
      <p:ext uri="{BB962C8B-B14F-4D97-AF65-F5344CB8AC3E}">
        <p14:creationId xmlns="" xmlns:p14="http://schemas.microsoft.com/office/powerpoint/2010/main" val="2710048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b="1" dirty="0"/>
              <a:t>Différentes façons : </a:t>
            </a:r>
          </a:p>
          <a:p>
            <a:pPr marL="162243" indent="-162243" defTabSz="844184">
              <a:buFont typeface="Arial" panose="020B0604020202020204" pitchFamily="34" charset="0"/>
              <a:buChar char="•"/>
              <a:defRPr/>
            </a:pPr>
            <a:r>
              <a:rPr lang="fr-FR" dirty="0"/>
              <a:t>en allant au devant des riverains</a:t>
            </a:r>
            <a:r>
              <a:rPr lang="fr-FR" baseline="0" dirty="0"/>
              <a:t> micro trottoirs, </a:t>
            </a:r>
            <a:r>
              <a:rPr lang="fr-FR" sz="1500" b="1" dirty="0">
                <a:solidFill>
                  <a:srgbClr val="7030A0"/>
                </a:solidFill>
              </a:rPr>
              <a:t>251</a:t>
            </a:r>
            <a:r>
              <a:rPr lang="fr-FR" b="1" dirty="0"/>
              <a:t> entretiens dont </a:t>
            </a:r>
            <a:r>
              <a:rPr lang="fr-FR" sz="1500" b="1" dirty="0">
                <a:solidFill>
                  <a:srgbClr val="7030A0"/>
                </a:solidFill>
              </a:rPr>
              <a:t>111</a:t>
            </a:r>
            <a:r>
              <a:rPr lang="fr-FR" b="1" dirty="0"/>
              <a:t> au sein des usines</a:t>
            </a:r>
          </a:p>
          <a:p>
            <a:pPr marL="162243" indent="-162243" defTabSz="844184">
              <a:buFont typeface="Arial" panose="020B0604020202020204" pitchFamily="34" charset="0"/>
              <a:buChar char="•"/>
              <a:defRPr/>
            </a:pPr>
            <a:r>
              <a:rPr lang="fr-FR" baseline="0" dirty="0" smtClean="0"/>
              <a:t>varier </a:t>
            </a:r>
            <a:r>
              <a:rPr lang="fr-FR" baseline="0" dirty="0"/>
              <a:t>les représentations (école, mairie, âge, sexe,…</a:t>
            </a:r>
            <a:endParaRPr lang="fr-FR" dirty="0"/>
          </a:p>
          <a:p>
            <a:pPr marL="162243" indent="-162243" defTabSz="844184">
              <a:buFont typeface="Arial" panose="020B0604020202020204" pitchFamily="34" charset="0"/>
              <a:buChar char="•"/>
              <a:defRPr/>
            </a:pPr>
            <a:r>
              <a:rPr lang="fr-FR" dirty="0" smtClean="0"/>
              <a:t>une </a:t>
            </a:r>
            <a:r>
              <a:rPr lang="fr-FR" dirty="0"/>
              <a:t>occasion unique d’aller à la rencontre d’un public « non-averti » qui n’a pas l’habitude de s’exprimer sur ce sujet, accueil avenant des personnes abordées (très peu de refus)</a:t>
            </a:r>
            <a:endParaRPr lang="fr-FR" b="1" dirty="0"/>
          </a:p>
          <a:p>
            <a:pPr marL="162243" indent="-162243">
              <a:buFont typeface="Arial" panose="020B0604020202020204" pitchFamily="34" charset="0"/>
              <a:buChar char="•"/>
            </a:pPr>
            <a:r>
              <a:rPr lang="fr-FR" baseline="0" dirty="0" smtClean="0"/>
              <a:t>en </a:t>
            </a:r>
            <a:r>
              <a:rPr lang="fr-FR" baseline="0" dirty="0"/>
              <a:t>consultant les associatifs </a:t>
            </a:r>
            <a:r>
              <a:rPr lang="fr-FR" baseline="0" dirty="0" err="1"/>
              <a:t>pcq</a:t>
            </a:r>
            <a:r>
              <a:rPr lang="fr-FR" baseline="0" dirty="0"/>
              <a:t> impliqués dans la vie citoyenne (</a:t>
            </a:r>
            <a:r>
              <a:rPr lang="fr-FR" baseline="0" dirty="0" smtClean="0"/>
              <a:t>atelier) </a:t>
            </a:r>
            <a:r>
              <a:rPr lang="fr-FR" dirty="0" smtClean="0"/>
              <a:t>Fos</a:t>
            </a:r>
            <a:r>
              <a:rPr lang="fr-FR" dirty="0"/>
              <a:t>, Martigues : </a:t>
            </a:r>
            <a:r>
              <a:rPr lang="fr-FR" dirty="0" smtClean="0"/>
              <a:t>16</a:t>
            </a:r>
            <a:r>
              <a:rPr lang="fr-FR" baseline="0" dirty="0" smtClean="0"/>
              <a:t> /</a:t>
            </a:r>
            <a:r>
              <a:rPr lang="fr-FR" dirty="0" smtClean="0"/>
              <a:t> </a:t>
            </a:r>
            <a:r>
              <a:rPr lang="fr-FR" dirty="0"/>
              <a:t>Sausset : </a:t>
            </a:r>
            <a:r>
              <a:rPr lang="fr-FR" dirty="0" smtClean="0"/>
              <a:t>24</a:t>
            </a:r>
            <a:r>
              <a:rPr lang="fr-FR" baseline="0" dirty="0" smtClean="0"/>
              <a:t> /</a:t>
            </a:r>
            <a:r>
              <a:rPr lang="fr-FR" dirty="0" smtClean="0"/>
              <a:t>Berre</a:t>
            </a:r>
            <a:r>
              <a:rPr lang="fr-FR" dirty="0"/>
              <a:t>, </a:t>
            </a:r>
            <a:r>
              <a:rPr lang="fr-FR" dirty="0" err="1"/>
              <a:t>Grans</a:t>
            </a:r>
            <a:r>
              <a:rPr lang="fr-FR" dirty="0"/>
              <a:t> : </a:t>
            </a:r>
            <a:r>
              <a:rPr lang="fr-FR" dirty="0" smtClean="0"/>
              <a:t>0</a:t>
            </a:r>
            <a:r>
              <a:rPr lang="fr-FR" baseline="0" dirty="0" smtClean="0"/>
              <a:t> =</a:t>
            </a:r>
            <a:r>
              <a:rPr lang="fr-FR" sz="1500" b="1" dirty="0">
                <a:solidFill>
                  <a:srgbClr val="7030A0"/>
                </a:solidFill>
              </a:rPr>
              <a:t>71</a:t>
            </a:r>
            <a:r>
              <a:rPr lang="fr-FR" b="1" dirty="0" smtClean="0"/>
              <a:t> participants</a:t>
            </a:r>
            <a:endParaRPr lang="fr-FR" baseline="0" dirty="0"/>
          </a:p>
          <a:p>
            <a:pPr marL="162243" indent="-162243" defTabSz="844184">
              <a:buFont typeface="Arial" panose="020B0604020202020204" pitchFamily="34" charset="0"/>
              <a:buChar char="•"/>
              <a:defRPr/>
            </a:pPr>
            <a:r>
              <a:rPr lang="fr-FR" baseline="0" dirty="0" smtClean="0"/>
              <a:t>forums </a:t>
            </a:r>
            <a:r>
              <a:rPr lang="fr-FR" baseline="0" dirty="0"/>
              <a:t>ouverts </a:t>
            </a:r>
            <a:r>
              <a:rPr lang="fr-FR" sz="1500" b="1" dirty="0">
                <a:solidFill>
                  <a:srgbClr val="7030A0"/>
                </a:solidFill>
              </a:rPr>
              <a:t>135</a:t>
            </a:r>
            <a:r>
              <a:rPr lang="fr-FR" b="1" dirty="0"/>
              <a:t> </a:t>
            </a:r>
            <a:r>
              <a:rPr lang="fr-FR" b="1" dirty="0" smtClean="0"/>
              <a:t>participants</a:t>
            </a:r>
            <a:r>
              <a:rPr lang="fr-FR" b="1" baseline="0" dirty="0" smtClean="0"/>
              <a:t> (</a:t>
            </a:r>
            <a:r>
              <a:rPr lang="fr-FR" dirty="0" smtClean="0"/>
              <a:t>bon </a:t>
            </a:r>
            <a:r>
              <a:rPr lang="fr-FR" dirty="0"/>
              <a:t>accueil du format participatif des réunions, diversité des publics, qualité des </a:t>
            </a:r>
            <a:r>
              <a:rPr lang="fr-FR" dirty="0" smtClean="0"/>
              <a:t>échanges)</a:t>
            </a:r>
            <a:endParaRPr lang="fr-FR" dirty="0"/>
          </a:p>
          <a:p>
            <a:pPr defTabSz="844184">
              <a:defRPr/>
            </a:pPr>
            <a:r>
              <a:rPr lang="fr-FR" dirty="0" smtClean="0"/>
              <a:t>&gt; Voici </a:t>
            </a:r>
            <a:r>
              <a:rPr lang="fr-FR" dirty="0"/>
              <a:t>un film de présentation réalisé par notre chargée de </a:t>
            </a:r>
            <a:r>
              <a:rPr lang="fr-FR" dirty="0" err="1"/>
              <a:t>comm</a:t>
            </a:r>
            <a:r>
              <a:rPr lang="fr-FR" dirty="0"/>
              <a:t> Shirley Vormbrock</a:t>
            </a:r>
          </a:p>
          <a:p>
            <a:endParaRPr lang="fr-FR" baseline="0"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54</a:t>
            </a:fld>
            <a:endParaRPr lang="fr-FR"/>
          </a:p>
        </p:txBody>
      </p:sp>
    </p:spTree>
    <p:extLst>
      <p:ext uri="{BB962C8B-B14F-4D97-AF65-F5344CB8AC3E}">
        <p14:creationId xmlns="" xmlns:p14="http://schemas.microsoft.com/office/powerpoint/2010/main" val="1886409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a:t>2 MIN 30</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55</a:t>
            </a:fld>
            <a:endParaRPr lang="fr-FR"/>
          </a:p>
        </p:txBody>
      </p:sp>
    </p:spTree>
    <p:extLst>
      <p:ext uri="{BB962C8B-B14F-4D97-AF65-F5344CB8AC3E}">
        <p14:creationId xmlns="" xmlns:p14="http://schemas.microsoft.com/office/powerpoint/2010/main" val="1257433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a:t>2 MIN 30</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56</a:t>
            </a:fld>
            <a:endParaRPr lang="fr-FR"/>
          </a:p>
        </p:txBody>
      </p:sp>
    </p:spTree>
    <p:extLst>
      <p:ext uri="{BB962C8B-B14F-4D97-AF65-F5344CB8AC3E}">
        <p14:creationId xmlns="" xmlns:p14="http://schemas.microsoft.com/office/powerpoint/2010/main" val="1257433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a:buFont typeface="Wingdings"/>
              <a:buChar char="Ø"/>
            </a:pPr>
            <a:r>
              <a:rPr lang="fr-FR" dirty="0"/>
              <a:t>Connaissance de l’</a:t>
            </a:r>
            <a:r>
              <a:rPr lang="fr-FR" dirty="0" err="1"/>
              <a:t>évenement</a:t>
            </a:r>
            <a:r>
              <a:rPr lang="fr-FR" baseline="0" dirty="0"/>
              <a:t> : site internet, mairies, presse, </a:t>
            </a:r>
            <a:r>
              <a:rPr lang="fr-FR" baseline="0" dirty="0" smtClean="0"/>
              <a:t>autre</a:t>
            </a:r>
            <a:endParaRPr lang="fr-FR" dirty="0"/>
          </a:p>
          <a:p>
            <a:pPr marL="162243" indent="-162243">
              <a:buFont typeface="Arial" panose="020B0604020202020204" pitchFamily="34" charset="0"/>
              <a:buChar char="•"/>
            </a:pPr>
            <a:r>
              <a:rPr lang="fr-FR" dirty="0"/>
              <a:t>Retour assez fin de l’appréciation</a:t>
            </a:r>
          </a:p>
          <a:p>
            <a:pPr marL="162243" indent="-162243" defTabSz="844184">
              <a:buFont typeface="Arial" panose="020B0604020202020204" pitchFamily="34" charset="0"/>
              <a:buChar char="•"/>
              <a:defRPr/>
            </a:pPr>
            <a:r>
              <a:rPr lang="fr-FR" dirty="0"/>
              <a:t>Très bon accueil, satisfait ou très </a:t>
            </a:r>
            <a:r>
              <a:rPr lang="fr-FR" dirty="0" smtClean="0"/>
              <a:t>satisfait</a:t>
            </a:r>
            <a:endParaRPr lang="fr-FR" dirty="0"/>
          </a:p>
          <a:p>
            <a:r>
              <a:rPr lang="fr-FR" dirty="0" smtClean="0"/>
              <a:t>&gt; Satisfait </a:t>
            </a:r>
            <a:r>
              <a:rPr lang="fr-FR" dirty="0"/>
              <a:t>que le sujet soit sur la table. Mais circonspects par rapport à la suite.</a:t>
            </a:r>
          </a:p>
        </p:txBody>
      </p:sp>
      <p:sp>
        <p:nvSpPr>
          <p:cNvPr id="4" name="Espace réservé du numéro de diapositive 3"/>
          <p:cNvSpPr>
            <a:spLocks noGrp="1"/>
          </p:cNvSpPr>
          <p:nvPr>
            <p:ph type="sldNum" sz="quarter" idx="5"/>
          </p:nvPr>
        </p:nvSpPr>
        <p:spPr>
          <a:xfrm>
            <a:off x="3884614" y="8685215"/>
            <a:ext cx="2971801" cy="457200"/>
          </a:xfrm>
          <a:prstGeom prst="rect">
            <a:avLst/>
          </a:prstGeom>
        </p:spPr>
        <p:txBody>
          <a:bodyPr lIns="86530" tIns="43265" rIns="86530" bIns="43265"/>
          <a:lstStyle/>
          <a:p>
            <a:fld id="{B8F0B176-B7A5-5D4A-B752-6E8BA5866FDD}" type="slidenum">
              <a:rPr lang="fr-FR" smtClean="0"/>
              <a:pPr/>
              <a:t>57</a:t>
            </a:fld>
            <a:endParaRPr lang="fr-FR"/>
          </a:p>
        </p:txBody>
      </p:sp>
    </p:spTree>
    <p:extLst>
      <p:ext uri="{BB962C8B-B14F-4D97-AF65-F5344CB8AC3E}">
        <p14:creationId xmlns="" xmlns:p14="http://schemas.microsoft.com/office/powerpoint/2010/main" val="3848656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a:tabLst>
                <a:tab pos="82074" algn="l"/>
              </a:tabLst>
            </a:pPr>
            <a:r>
              <a:rPr lang="fr-FR" b="0" dirty="0" smtClean="0">
                <a:solidFill>
                  <a:schemeClr val="accent1"/>
                </a:solidFill>
                <a:latin typeface="Lucida Sans"/>
                <a:cs typeface="Times New Roman"/>
                <a:sym typeface="Wingdings" panose="05000000000000000000" pitchFamily="2" charset="2"/>
              </a:rPr>
              <a:t>&gt; Travail </a:t>
            </a:r>
            <a:r>
              <a:rPr lang="fr-FR" b="0" dirty="0">
                <a:solidFill>
                  <a:schemeClr val="accent1"/>
                </a:solidFill>
                <a:latin typeface="Lucida Sans"/>
                <a:cs typeface="Times New Roman"/>
                <a:sym typeface="Wingdings" panose="05000000000000000000" pitchFamily="2" charset="2"/>
              </a:rPr>
              <a:t>approfondi sur l’ensemble des contributions </a:t>
            </a:r>
            <a:r>
              <a:rPr lang="fr-FR" b="0" baseline="0" dirty="0" smtClean="0">
                <a:solidFill>
                  <a:schemeClr val="accent1"/>
                </a:solidFill>
                <a:latin typeface="Lucida Sans"/>
                <a:cs typeface="Times New Roman"/>
                <a:sym typeface="Wingdings" panose="05000000000000000000" pitchFamily="2" charset="2"/>
              </a:rPr>
              <a:t> </a:t>
            </a:r>
            <a:r>
              <a:rPr lang="fr-FR" b="0" dirty="0" smtClean="0">
                <a:solidFill>
                  <a:schemeClr val="accent1"/>
                </a:solidFill>
                <a:latin typeface="Lucida Sans"/>
                <a:cs typeface="Times New Roman"/>
                <a:sym typeface="Wingdings" panose="05000000000000000000" pitchFamily="2" charset="2"/>
              </a:rPr>
              <a:t>(</a:t>
            </a:r>
            <a:r>
              <a:rPr lang="fr-FR" b="0" dirty="0">
                <a:solidFill>
                  <a:schemeClr val="accent1"/>
                </a:solidFill>
                <a:latin typeface="Lucida Sans"/>
                <a:cs typeface="Times New Roman"/>
                <a:sym typeface="Wingdings" panose="05000000000000000000" pitchFamily="2" charset="2"/>
              </a:rPr>
              <a:t>micros-trottoirs, ateliers, forums, registres, formulaires) :</a:t>
            </a:r>
          </a:p>
          <a:p>
            <a:pPr>
              <a:tabLst>
                <a:tab pos="82074" algn="l"/>
              </a:tabLst>
            </a:pPr>
            <a:endParaRPr lang="fr-FR" b="1" dirty="0" smtClean="0">
              <a:solidFill>
                <a:schemeClr val="accent1"/>
              </a:solidFill>
              <a:latin typeface="Lucida Sans"/>
              <a:cs typeface="Times New Roman"/>
              <a:sym typeface="Wingdings" panose="05000000000000000000" pitchFamily="2" charset="2"/>
            </a:endParaRPr>
          </a:p>
          <a:p>
            <a:pPr>
              <a:tabLst>
                <a:tab pos="82074" algn="l"/>
              </a:tabLst>
            </a:pPr>
            <a:r>
              <a:rPr lang="fr-FR" b="1" dirty="0" smtClean="0">
                <a:solidFill>
                  <a:schemeClr val="accent1"/>
                </a:solidFill>
                <a:latin typeface="Lucida Sans"/>
                <a:cs typeface="Times New Roman"/>
                <a:sym typeface="Wingdings" panose="05000000000000000000" pitchFamily="2" charset="2"/>
              </a:rPr>
              <a:t>&gt;exemples</a:t>
            </a:r>
            <a:r>
              <a:rPr lang="fr-FR" b="1" baseline="0" dirty="0" smtClean="0">
                <a:solidFill>
                  <a:schemeClr val="accent1"/>
                </a:solidFill>
                <a:latin typeface="Lucida Sans"/>
                <a:cs typeface="Times New Roman"/>
                <a:sym typeface="Wingdings" panose="05000000000000000000" pitchFamily="2" charset="2"/>
              </a:rPr>
              <a:t> : </a:t>
            </a:r>
            <a:endParaRPr lang="fr-FR" b="1" baseline="0" dirty="0">
              <a:solidFill>
                <a:schemeClr val="accent1"/>
              </a:solidFill>
              <a:latin typeface="Lucida Sans"/>
              <a:cs typeface="Times New Roman"/>
              <a:sym typeface="Wingdings" panose="05000000000000000000" pitchFamily="2" charset="2"/>
            </a:endParaRPr>
          </a:p>
          <a:p>
            <a:pPr>
              <a:tabLst>
                <a:tab pos="82074" algn="l"/>
              </a:tabLst>
            </a:pPr>
            <a:r>
              <a:rPr lang="fr-FR" b="0" baseline="0" dirty="0">
                <a:solidFill>
                  <a:schemeClr val="accent1"/>
                </a:solidFill>
                <a:latin typeface="Lucida Sans"/>
                <a:cs typeface="Times New Roman"/>
                <a:sym typeface="Wingdings" panose="05000000000000000000" pitchFamily="2" charset="2"/>
              </a:rPr>
              <a:t>-réduction des émissions polluantes bien évidemment</a:t>
            </a:r>
          </a:p>
          <a:p>
            <a:pPr>
              <a:tabLst>
                <a:tab pos="82074" algn="l"/>
              </a:tabLst>
            </a:pPr>
            <a:r>
              <a:rPr lang="fr-FR" b="0" baseline="0" dirty="0">
                <a:solidFill>
                  <a:schemeClr val="accent1"/>
                </a:solidFill>
                <a:latin typeface="Lucida Sans"/>
                <a:cs typeface="Times New Roman"/>
                <a:sym typeface="Wingdings" panose="05000000000000000000" pitchFamily="2" charset="2"/>
              </a:rPr>
              <a:t>- Lien santé / pollution</a:t>
            </a:r>
          </a:p>
          <a:p>
            <a:pPr marL="162243" indent="-162243">
              <a:buFontTx/>
              <a:buChar char="-"/>
              <a:tabLst>
                <a:tab pos="82074" algn="l"/>
              </a:tabLst>
            </a:pPr>
            <a:r>
              <a:rPr lang="fr-FR" b="0" baseline="0" dirty="0">
                <a:solidFill>
                  <a:schemeClr val="accent1"/>
                </a:solidFill>
                <a:latin typeface="Lucida Sans"/>
                <a:cs typeface="Times New Roman"/>
                <a:sym typeface="Wingdings" panose="05000000000000000000" pitchFamily="2" charset="2"/>
              </a:rPr>
              <a:t>Être mieux informé</a:t>
            </a:r>
          </a:p>
          <a:p>
            <a:pPr marL="162243" indent="-162243">
              <a:buFontTx/>
              <a:buChar char="-"/>
              <a:tabLst>
                <a:tab pos="82074" algn="l"/>
              </a:tabLst>
            </a:pPr>
            <a:r>
              <a:rPr lang="fr-FR" b="0" baseline="0" dirty="0">
                <a:solidFill>
                  <a:schemeClr val="accent1"/>
                </a:solidFill>
                <a:latin typeface="Lucida Sans"/>
                <a:cs typeface="Times New Roman"/>
                <a:sym typeface="Wingdings" panose="05000000000000000000" pitchFamily="2" charset="2"/>
              </a:rPr>
              <a:t>Faciliter la mobilité</a:t>
            </a:r>
          </a:p>
          <a:p>
            <a:pPr>
              <a:tabLst>
                <a:tab pos="82074" algn="l"/>
              </a:tabLst>
            </a:pPr>
            <a:endParaRPr lang="fr-FR" b="0" dirty="0">
              <a:solidFill>
                <a:schemeClr val="accent1"/>
              </a:solidFill>
              <a:latin typeface="Lucida Sans"/>
              <a:cs typeface="Times New Roman"/>
              <a:sym typeface="Wingdings" panose="05000000000000000000" pitchFamily="2" charset="2"/>
            </a:endParaRPr>
          </a:p>
          <a:p>
            <a:pPr algn="l"/>
            <a:endParaRPr lang="fr-FR" b="0"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58</a:t>
            </a:fld>
            <a:endParaRPr lang="fr-FR"/>
          </a:p>
        </p:txBody>
      </p:sp>
    </p:spTree>
    <p:extLst>
      <p:ext uri="{BB962C8B-B14F-4D97-AF65-F5344CB8AC3E}">
        <p14:creationId xmlns="" xmlns:p14="http://schemas.microsoft.com/office/powerpoint/2010/main" val="2170259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defTabSz="865297" eaLnBrk="1" fontAlgn="auto" hangingPunct="1">
              <a:spcBef>
                <a:spcPts val="0"/>
              </a:spcBef>
              <a:spcAft>
                <a:spcPts val="0"/>
              </a:spcAft>
              <a:buClrTx/>
              <a:buSzTx/>
              <a:defRPr/>
            </a:pPr>
            <a:r>
              <a:rPr lang="fr-FR" dirty="0" smtClean="0"/>
              <a:t>&gt;</a:t>
            </a:r>
            <a:r>
              <a:rPr lang="fr-FR" b="1" baseline="0" dirty="0" smtClean="0"/>
              <a:t>Chaque collège a son rôle à jouer </a:t>
            </a:r>
          </a:p>
          <a:p>
            <a:r>
              <a:rPr lang="fr-FR" dirty="0" smtClean="0"/>
              <a:t>&gt;113 </a:t>
            </a:r>
            <a:r>
              <a:rPr lang="fr-FR" dirty="0"/>
              <a:t>attentes avec au moins une</a:t>
            </a:r>
            <a:r>
              <a:rPr lang="fr-FR" baseline="0" dirty="0"/>
              <a:t> réponse : objectifs répondre aux 120 attentes</a:t>
            </a:r>
          </a:p>
          <a:p>
            <a:endParaRPr lang="fr-FR" dirty="0"/>
          </a:p>
          <a:p>
            <a:pPr marL="162243" indent="-162243">
              <a:buFont typeface="Arial" panose="020B0604020202020204" pitchFamily="34" charset="0"/>
              <a:buChar char="•"/>
            </a:pPr>
            <a:r>
              <a:rPr lang="fr-FR" dirty="0"/>
              <a:t>action nouvelle quand elle a été mise en place depuis que les associations ont tiré</a:t>
            </a:r>
            <a:r>
              <a:rPr lang="fr-FR" baseline="0" dirty="0"/>
              <a:t> la sonnette d’alarme. </a:t>
            </a:r>
          </a:p>
          <a:p>
            <a:pPr marL="162243" indent="-162243">
              <a:buFont typeface="Arial" panose="020B0604020202020204" pitchFamily="34" charset="0"/>
              <a:buChar char="•"/>
            </a:pPr>
            <a:r>
              <a:rPr lang="fr-FR" baseline="0" dirty="0"/>
              <a:t>Donc le point de départ, c’est Fos-Epseal janvier </a:t>
            </a:r>
            <a:r>
              <a:rPr lang="fr-FR" baseline="0" dirty="0" smtClean="0"/>
              <a:t>2017</a:t>
            </a:r>
            <a:endParaRPr lang="fr-FR" baseline="0" dirty="0"/>
          </a:p>
          <a:p>
            <a:pPr marL="162243" indent="-162243">
              <a:buFont typeface="Arial" panose="020B0604020202020204" pitchFamily="34" charset="0"/>
              <a:buChar char="•"/>
            </a:pPr>
            <a:r>
              <a:rPr lang="fr-FR" baseline="0" dirty="0"/>
              <a:t>Réponses  apportées = actions concrètes ou informations</a:t>
            </a:r>
            <a:r>
              <a:rPr lang="fr-FR" baseline="0" dirty="0" smtClean="0"/>
              <a:t>.</a:t>
            </a:r>
          </a:p>
          <a:p>
            <a:pPr marL="162243" indent="-162243">
              <a:buFont typeface="Arial" panose="020B0604020202020204" pitchFamily="34" charset="0"/>
              <a:buChar char="•"/>
            </a:pPr>
            <a:endParaRPr lang="fr-FR" baseline="0" dirty="0"/>
          </a:p>
          <a:p>
            <a:r>
              <a:rPr lang="fr-FR" b="1" baseline="0" dirty="0"/>
              <a:t>Une ou plusieurs Réponses peuvent répondre partiellement ou totalement à une demande.</a:t>
            </a:r>
          </a:p>
          <a:p>
            <a:endParaRPr lang="fr-FR" baseline="0" dirty="0" smtClean="0"/>
          </a:p>
          <a:p>
            <a:r>
              <a:rPr lang="fr-FR" u="sng" baseline="0" dirty="0" smtClean="0"/>
              <a:t>Ex </a:t>
            </a:r>
            <a:r>
              <a:rPr lang="fr-FR" u="sng" baseline="0" dirty="0"/>
              <a:t>: infos </a:t>
            </a:r>
          </a:p>
          <a:p>
            <a:r>
              <a:rPr lang="fr-FR" baseline="0" dirty="0"/>
              <a:t>Connaître et comparer les niveaux de pollutions sur les 30 dernières années ? Paragraphe d’infos avec les courbes qui montrent l’évolution. Mais aussi le fait qu’il y a de nouveaux sujets qui s’ouvrent (COV, PUF, ..)</a:t>
            </a:r>
          </a:p>
          <a:p>
            <a:endParaRPr lang="fr-FR" u="sng" baseline="0" dirty="0"/>
          </a:p>
          <a:p>
            <a:r>
              <a:rPr lang="fr-FR" u="sng" baseline="0" dirty="0"/>
              <a:t>Ex info : </a:t>
            </a:r>
          </a:p>
          <a:p>
            <a:r>
              <a:rPr lang="fr-FR" baseline="0" dirty="0"/>
              <a:t>Comment réduire la pollution des transports maritimes ? Il existe une réglementation MARPOL qui est de plus en plus exigeante sur les émissions en  SO2, NO2 et CO2 et qui s’applique aux navires les plus récents avec différentes options possibles  (Combustibles alternatifs, usage expérimental FAP,  lavage fumées, …)</a:t>
            </a:r>
          </a:p>
          <a:p>
            <a:endParaRPr lang="fr-FR" baseline="0" dirty="0"/>
          </a:p>
          <a:p>
            <a:r>
              <a:rPr lang="fr-FR" u="sng" baseline="0" dirty="0"/>
              <a:t>Ex actions : </a:t>
            </a:r>
          </a:p>
          <a:p>
            <a:r>
              <a:rPr lang="fr-FR" baseline="0" dirty="0"/>
              <a:t>*scenarii évaluation des impacts sanitaires des polluants sur la zone </a:t>
            </a:r>
          </a:p>
          <a:p>
            <a:pPr marL="162243" indent="-162243">
              <a:buFont typeface="Symbol" panose="05050102010706020507" pitchFamily="18" charset="2"/>
              <a:buChar char="Þ"/>
            </a:pPr>
            <a:r>
              <a:rPr lang="fr-FR" baseline="0" dirty="0"/>
              <a:t>Identification de </a:t>
            </a:r>
            <a:r>
              <a:rPr lang="fr-FR" baseline="0" dirty="0" err="1"/>
              <a:t>qq</a:t>
            </a:r>
            <a:r>
              <a:rPr lang="fr-FR" baseline="0" dirty="0"/>
              <a:t> polluants critiques (COV)</a:t>
            </a:r>
          </a:p>
          <a:p>
            <a:pPr marL="162243" indent="-162243">
              <a:buFont typeface="Symbol" panose="05050102010706020507" pitchFamily="18" charset="2"/>
              <a:buChar char="Þ"/>
            </a:pPr>
            <a:r>
              <a:rPr lang="fr-FR" baseline="0" dirty="0"/>
              <a:t>arrêtés COV (DREAL), spécifiques au territoire vont au-delà de la réglementation européenne ou nationale</a:t>
            </a:r>
          </a:p>
          <a:p>
            <a:pPr marL="162243" indent="-162243">
              <a:buFont typeface="Symbol" panose="05050102010706020507" pitchFamily="18" charset="2"/>
              <a:buChar char="Þ"/>
            </a:pPr>
            <a:r>
              <a:rPr lang="fr-FR" baseline="0" dirty="0"/>
              <a:t>Mise en place par les industriels </a:t>
            </a:r>
          </a:p>
          <a:p>
            <a:endParaRPr lang="fr-FR" baseline="0" dirty="0"/>
          </a:p>
          <a:p>
            <a:r>
              <a:rPr lang="fr-FR" u="sng" baseline="0" dirty="0"/>
              <a:t>Ex info / com : </a:t>
            </a:r>
          </a:p>
          <a:p>
            <a:r>
              <a:rPr lang="fr-FR" baseline="0" dirty="0"/>
              <a:t>* Allo industrie à l’image du Havre </a:t>
            </a:r>
          </a:p>
          <a:p>
            <a:endParaRPr lang="fr-FR" baseline="0" dirty="0"/>
          </a:p>
          <a:p>
            <a:r>
              <a:rPr lang="fr-FR" b="1" baseline="0" dirty="0"/>
              <a:t>&gt; BILAN ACTIONS : 44 nouvelles / 13 intensifiées / 45 confortées</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59</a:t>
            </a:fld>
            <a:endParaRPr lang="fr-FR"/>
          </a:p>
        </p:txBody>
      </p:sp>
    </p:spTree>
    <p:extLst>
      <p:ext uri="{BB962C8B-B14F-4D97-AF65-F5344CB8AC3E}">
        <p14:creationId xmlns="" xmlns:p14="http://schemas.microsoft.com/office/powerpoint/2010/main" val="808610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62243" indent="-162243">
              <a:buFont typeface="Arial" panose="020B0604020202020204" pitchFamily="34" charset="0"/>
              <a:buChar char="•"/>
            </a:pPr>
            <a:r>
              <a:rPr lang="fr-FR" dirty="0" smtClean="0"/>
              <a:t>6 </a:t>
            </a:r>
            <a:r>
              <a:rPr lang="fr-FR" dirty="0"/>
              <a:t>collèges parties prenantes </a:t>
            </a:r>
            <a:r>
              <a:rPr lang="fr-FR" dirty="0" smtClean="0"/>
              <a:t>ont </a:t>
            </a:r>
            <a:r>
              <a:rPr lang="fr-FR" b="1" dirty="0" err="1"/>
              <a:t>co</a:t>
            </a:r>
            <a:r>
              <a:rPr lang="fr-FR" b="1" dirty="0"/>
              <a:t>-construit le plan d’actions</a:t>
            </a:r>
            <a:r>
              <a:rPr lang="fr-FR" dirty="0"/>
              <a:t> </a:t>
            </a:r>
            <a:endParaRPr lang="fr-FR" dirty="0" smtClean="0"/>
          </a:p>
          <a:p>
            <a:pPr marL="162243" indent="-162243">
              <a:buFont typeface="Arial" panose="020B0604020202020204" pitchFamily="34" charset="0"/>
              <a:buChar char="•"/>
            </a:pPr>
            <a:r>
              <a:rPr lang="fr-FR" b="1" dirty="0" smtClean="0"/>
              <a:t>une </a:t>
            </a:r>
            <a:r>
              <a:rPr lang="fr-FR" b="1" dirty="0"/>
              <a:t>centaine </a:t>
            </a:r>
            <a:r>
              <a:rPr lang="fr-FR" b="1" dirty="0" smtClean="0"/>
              <a:t>d’actions</a:t>
            </a:r>
          </a:p>
          <a:p>
            <a:pPr marL="162243" indent="-162243">
              <a:buFont typeface="Arial" panose="020B0604020202020204" pitchFamily="34" charset="0"/>
              <a:buChar char="•"/>
            </a:pPr>
            <a:r>
              <a:rPr lang="fr-FR" b="1" dirty="0" smtClean="0"/>
              <a:t>Une cinquantaine</a:t>
            </a:r>
            <a:r>
              <a:rPr lang="fr-FR" b="1" baseline="0" dirty="0" smtClean="0"/>
              <a:t> de paragraphes d’informations (clés pour comprendre)</a:t>
            </a:r>
          </a:p>
          <a:p>
            <a:pPr marL="162243" indent="-162243">
              <a:buFont typeface="Arial" panose="020B0604020202020204" pitchFamily="34" charset="0"/>
              <a:buChar char="•"/>
            </a:pPr>
            <a:r>
              <a:rPr lang="fr-FR" dirty="0" smtClean="0"/>
              <a:t> Temps #2 : </a:t>
            </a:r>
            <a:r>
              <a:rPr lang="fr-FR" b="1" dirty="0" smtClean="0"/>
              <a:t>finaliser </a:t>
            </a:r>
            <a:r>
              <a:rPr lang="fr-FR" b="1" dirty="0"/>
              <a:t>le plan d’actions dans une logique itérative</a:t>
            </a:r>
            <a:r>
              <a:rPr lang="fr-FR" dirty="0"/>
              <a:t> : mise en discussion d’une version initiale, amendements pour une version </a:t>
            </a:r>
            <a:r>
              <a:rPr lang="fr-FR" dirty="0" smtClean="0"/>
              <a:t>intermédiaire</a:t>
            </a:r>
          </a:p>
          <a:p>
            <a:pPr marL="162243" indent="-162243">
              <a:buFont typeface="Arial" panose="020B0604020202020204" pitchFamily="34" charset="0"/>
              <a:buChar char="•"/>
            </a:pPr>
            <a:r>
              <a:rPr lang="fr-FR" dirty="0" smtClean="0"/>
              <a:t>consolidation </a:t>
            </a:r>
            <a:r>
              <a:rPr lang="fr-FR" dirty="0"/>
              <a:t>pour une version finale présentée au public le 12 décembre 2019.  </a:t>
            </a:r>
          </a:p>
          <a:p>
            <a:endParaRPr lang="fr-FR" dirty="0"/>
          </a:p>
          <a:p>
            <a:r>
              <a:rPr lang="fr-FR" b="1" dirty="0">
                <a:solidFill>
                  <a:schemeClr val="accent4"/>
                </a:solidFill>
              </a:rPr>
              <a:t>Perspectives : </a:t>
            </a:r>
          </a:p>
          <a:p>
            <a:pPr marL="162243" indent="-162243">
              <a:buFont typeface="Arial" panose="020B0604020202020204" pitchFamily="34" charset="0"/>
              <a:buChar char="•"/>
            </a:pPr>
            <a:r>
              <a:rPr lang="fr-FR" dirty="0">
                <a:solidFill>
                  <a:schemeClr val="accent4"/>
                </a:solidFill>
              </a:rPr>
              <a:t>Consolider le dialogue avec les citoyens  (</a:t>
            </a:r>
            <a:r>
              <a:rPr lang="fr-FR" dirty="0" err="1">
                <a:solidFill>
                  <a:schemeClr val="accent4"/>
                </a:solidFill>
              </a:rPr>
              <a:t>Clie</a:t>
            </a:r>
            <a:r>
              <a:rPr lang="fr-FR" dirty="0">
                <a:solidFill>
                  <a:schemeClr val="accent4"/>
                </a:solidFill>
              </a:rPr>
              <a:t>, NL, sondage, commentaires sur la PF, Temps citoyens, …) =&gt; à consolider avec </a:t>
            </a:r>
            <a:r>
              <a:rPr lang="fr-FR" dirty="0" smtClean="0">
                <a:solidFill>
                  <a:schemeClr val="accent4"/>
                </a:solidFill>
              </a:rPr>
              <a:t>le </a:t>
            </a:r>
            <a:r>
              <a:rPr lang="fr-FR" dirty="0">
                <a:solidFill>
                  <a:schemeClr val="accent4"/>
                </a:solidFill>
              </a:rPr>
              <a:t>copil</a:t>
            </a:r>
          </a:p>
          <a:p>
            <a:pPr marL="162243" indent="-162243">
              <a:buFont typeface="Arial" panose="020B0604020202020204" pitchFamily="34" charset="0"/>
              <a:buChar char="•"/>
            </a:pPr>
            <a:r>
              <a:rPr lang="fr-FR" dirty="0" smtClean="0">
                <a:solidFill>
                  <a:schemeClr val="accent4"/>
                </a:solidFill>
              </a:rPr>
              <a:t>Pas </a:t>
            </a:r>
            <a:r>
              <a:rPr lang="fr-FR" dirty="0">
                <a:solidFill>
                  <a:schemeClr val="accent4"/>
                </a:solidFill>
              </a:rPr>
              <a:t>parfait, mais essayé au mieux d’apporter des réponses aux citoyens</a:t>
            </a:r>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60</a:t>
            </a:fld>
            <a:endParaRPr lang="fr-FR"/>
          </a:p>
        </p:txBody>
      </p:sp>
    </p:spTree>
    <p:extLst>
      <p:ext uri="{BB962C8B-B14F-4D97-AF65-F5344CB8AC3E}">
        <p14:creationId xmlns="" xmlns:p14="http://schemas.microsoft.com/office/powerpoint/2010/main" val="3371944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a:xfrm>
            <a:off x="2" y="3"/>
            <a:ext cx="2971801" cy="457200"/>
          </a:xfrm>
          <a:prstGeom prst="rect">
            <a:avLst/>
          </a:prstGeom>
        </p:spPr>
        <p:txBody>
          <a:bodyPr lIns="86530" tIns="43265" rIns="86530" bIns="43265"/>
          <a:lstStyle/>
          <a:p>
            <a:r>
              <a:rPr lang="fr-FR"/>
              <a:t>SPPPI PACA/GES SPPPI</a:t>
            </a:r>
          </a:p>
        </p:txBody>
      </p:sp>
      <p:sp>
        <p:nvSpPr>
          <p:cNvPr id="5" name="Espace réservé de la date 4"/>
          <p:cNvSpPr>
            <a:spLocks noGrp="1"/>
          </p:cNvSpPr>
          <p:nvPr>
            <p:ph type="dt" idx="11"/>
          </p:nvPr>
        </p:nvSpPr>
        <p:spPr>
          <a:xfrm>
            <a:off x="3884614" y="3"/>
            <a:ext cx="2971801" cy="457200"/>
          </a:xfrm>
          <a:prstGeom prst="rect">
            <a:avLst/>
          </a:prstGeom>
        </p:spPr>
        <p:txBody>
          <a:bodyPr lIns="86530" tIns="43265" rIns="86530" bIns="43265"/>
          <a:lstStyle/>
          <a:p>
            <a:r>
              <a:rPr lang="fr-FR"/>
              <a:t>16/05/19</a:t>
            </a:r>
          </a:p>
        </p:txBody>
      </p:sp>
      <p:sp>
        <p:nvSpPr>
          <p:cNvPr id="6" name="Espace réservé du pied de page 5"/>
          <p:cNvSpPr>
            <a:spLocks noGrp="1"/>
          </p:cNvSpPr>
          <p:nvPr>
            <p:ph type="ftr" sz="quarter" idx="12"/>
          </p:nvPr>
        </p:nvSpPr>
        <p:spPr>
          <a:xfrm>
            <a:off x="2" y="8685215"/>
            <a:ext cx="2971801" cy="457200"/>
          </a:xfrm>
          <a:prstGeom prst="rect">
            <a:avLst/>
          </a:prstGeom>
        </p:spPr>
        <p:txBody>
          <a:bodyPr lIns="86530" tIns="43265" rIns="86530" bIns="43265"/>
          <a:lstStyle/>
          <a:p>
            <a:r>
              <a:rPr lang="fr-FR"/>
              <a:t>Assemblée plénière</a:t>
            </a:r>
          </a:p>
        </p:txBody>
      </p:sp>
      <p:sp>
        <p:nvSpPr>
          <p:cNvPr id="7" name="Espace réservé du numéro de diapositive 6"/>
          <p:cNvSpPr>
            <a:spLocks noGrp="1"/>
          </p:cNvSpPr>
          <p:nvPr>
            <p:ph type="sldNum" sz="quarter" idx="13"/>
          </p:nvPr>
        </p:nvSpPr>
        <p:spPr>
          <a:xfrm>
            <a:off x="3884614" y="8685215"/>
            <a:ext cx="2971801" cy="457200"/>
          </a:xfrm>
          <a:prstGeom prst="rect">
            <a:avLst/>
          </a:prstGeom>
        </p:spPr>
        <p:txBody>
          <a:bodyPr lIns="86530" tIns="43265" rIns="86530" bIns="43265"/>
          <a:lstStyle/>
          <a:p>
            <a:fld id="{1C810362-9CED-4950-8120-39EAE1129DF1}" type="slidenum">
              <a:rPr lang="fr-FR" smtClean="0"/>
              <a:pPr/>
              <a:t>61</a:t>
            </a:fld>
            <a:endParaRPr lang="fr-FR"/>
          </a:p>
        </p:txBody>
      </p:sp>
    </p:spTree>
    <p:extLst>
      <p:ext uri="{BB962C8B-B14F-4D97-AF65-F5344CB8AC3E}">
        <p14:creationId xmlns="" xmlns:p14="http://schemas.microsoft.com/office/powerpoint/2010/main" val="855053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78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smtClean="0"/>
              <a:t>14 PRSE approuvés entre </a:t>
            </a:r>
            <a:r>
              <a:rPr lang="fr-FR" dirty="0" err="1" smtClean="0"/>
              <a:t>fév</a:t>
            </a:r>
            <a:r>
              <a:rPr lang="fr-FR" dirty="0" smtClean="0"/>
              <a:t> 2017 et </a:t>
            </a:r>
            <a:r>
              <a:rPr lang="fr-FR" dirty="0" err="1" smtClean="0"/>
              <a:t>déc</a:t>
            </a:r>
            <a:r>
              <a:rPr lang="fr-FR" dirty="0" smtClean="0"/>
              <a:t> 2018 </a:t>
            </a:r>
            <a:br>
              <a:rPr lang="fr-FR" dirty="0" smtClean="0"/>
            </a:br>
            <a:r>
              <a:rPr lang="fr-FR" dirty="0" smtClean="0"/>
              <a:t>- PRSE Réunion élaboré, en attente de signature </a:t>
            </a:r>
            <a:br>
              <a:rPr lang="fr-FR" dirty="0" smtClean="0"/>
            </a:br>
            <a:r>
              <a:rPr lang="fr-FR" dirty="0" smtClean="0"/>
              <a:t>- PRSE Guadeloupe en cours d'élaboration (retardé par intempéries) </a:t>
            </a:r>
            <a:br>
              <a:rPr lang="fr-FR" dirty="0" smtClean="0"/>
            </a:br>
            <a:r>
              <a:rPr lang="fr-FR" dirty="0" smtClean="0"/>
              <a:t>- PRSE Mayotte et Guyane non élaborés faute de moyens humains et suites à d'autres priorités spécifiques à ces territoires (contexte social) </a:t>
            </a:r>
          </a:p>
          <a:p>
            <a:pPr marL="0" indent="0">
              <a:buFontTx/>
              <a:buNone/>
            </a:pPr>
            <a:endParaRPr lang="fr-FR" dirty="0" smtClean="0"/>
          </a:p>
          <a:p>
            <a:pPr marL="171450" indent="-171450">
              <a:buFont typeface="Arial" panose="020B0604020202020204" pitchFamily="34" charset="0"/>
              <a:buChar char="•"/>
            </a:pPr>
            <a:r>
              <a:rPr lang="fr-FR" dirty="0" smtClean="0"/>
              <a:t>Dans 13 régions le PRSE est cosigné (ou sur le point de l’être) par le président du Conseil régional ou de la collectivité ultramarine (Réunion et Guadeloupe), le Préfet et le directeur de l’Agence Régionale de Santé. La</a:t>
            </a:r>
            <a:r>
              <a:rPr lang="fr-FR" baseline="0" dirty="0" smtClean="0"/>
              <a:t> région</a:t>
            </a:r>
            <a:r>
              <a:rPr lang="fr-FR" dirty="0" smtClean="0"/>
              <a:t> Île-de-France n’a pas co-signé le PNSE3</a:t>
            </a:r>
            <a:br>
              <a:rPr lang="fr-FR" dirty="0" smtClean="0"/>
            </a:br>
            <a:r>
              <a:rPr lang="fr-FR" dirty="0" smtClean="0"/>
              <a:t>- En Auvergne-Rhône-Alpes, le Conseil régional ne participe pas au plan, </a:t>
            </a:r>
            <a:br>
              <a:rPr lang="fr-FR" dirty="0" smtClean="0"/>
            </a:br>
            <a:r>
              <a:rPr lang="fr-FR" dirty="0" smtClean="0"/>
              <a:t>- En Île-de-France, le Conseil régional pourrait s'impliquer dans le portage d’actions ciblées,</a:t>
            </a:r>
            <a:br>
              <a:rPr lang="fr-FR" dirty="0" smtClean="0"/>
            </a:br>
            <a:r>
              <a:rPr lang="fr-FR" dirty="0" smtClean="0"/>
              <a:t>- En Occitanie, le Conseil régional a décliné toute participation, mais siège au sein du Groupe Régional Santé Environnement. </a:t>
            </a:r>
          </a:p>
          <a:p>
            <a:pPr marL="171450" indent="-171450">
              <a:buFontTx/>
              <a:buChar char="-"/>
            </a:pPr>
            <a:endParaRPr lang="fr-FR" dirty="0" smtClean="0"/>
          </a:p>
          <a:p>
            <a:pPr marL="171450" indent="-171450">
              <a:buFont typeface="Arial" panose="020B0604020202020204" pitchFamily="34" charset="0"/>
              <a:buChar char="•"/>
            </a:pPr>
            <a:r>
              <a:rPr lang="fr-FR" dirty="0" smtClean="0"/>
              <a:t> Financement par les Régions</a:t>
            </a:r>
            <a:br>
              <a:rPr lang="fr-FR" dirty="0" smtClean="0"/>
            </a:br>
            <a:r>
              <a:rPr lang="fr-FR" dirty="0" smtClean="0"/>
              <a:t>- 4 CR participent au financement des appels à projet, qui sont un des outils phare de la mise en œuvre des PRSE permettant de mobiliser et d'assister les acteurs locaux volontaires dans la mise en œuvre d'actions du PRSE, de contribuer à la dynamique des territoires en santé environnement, etc... </a:t>
            </a:r>
            <a:br>
              <a:rPr lang="fr-FR" dirty="0" smtClean="0"/>
            </a:br>
            <a:r>
              <a:rPr lang="fr-FR" dirty="0" smtClean="0"/>
              <a:t>- dans au moins 6 régions, (voire au plus 9 sous réserve de confirmation), participation du CR au financement des certaines actions du PRSE3. </a:t>
            </a:r>
            <a:endParaRPr lang="fr-FR" dirty="0"/>
          </a:p>
        </p:txBody>
      </p:sp>
      <p:sp>
        <p:nvSpPr>
          <p:cNvPr id="4" name="Espace réservé du numéro de diapositive 3"/>
          <p:cNvSpPr>
            <a:spLocks noGrp="1"/>
          </p:cNvSpPr>
          <p:nvPr>
            <p:ph type="sldNum" sz="quarter" idx="10"/>
          </p:nvPr>
        </p:nvSpPr>
        <p:spPr>
          <a:xfrm>
            <a:off x="3884613" y="8685213"/>
            <a:ext cx="2971800" cy="458787"/>
          </a:xfrm>
          <a:prstGeom prst="rect">
            <a:avLst/>
          </a:prstGeom>
        </p:spPr>
        <p:txBody>
          <a:bodyPr/>
          <a:lstStyle/>
          <a:p>
            <a:fld id="{330B2A19-78D7-47EE-8C29-64C19B76B84C}" type="slidenum">
              <a:rPr lang="fr-FR" smtClean="0"/>
              <a:pPr/>
              <a:t>6</a:t>
            </a:fld>
            <a:endParaRPr lang="fr-FR"/>
          </a:p>
        </p:txBody>
      </p:sp>
    </p:spTree>
    <p:extLst>
      <p:ext uri="{BB962C8B-B14F-4D97-AF65-F5344CB8AC3E}">
        <p14:creationId xmlns="" xmlns:p14="http://schemas.microsoft.com/office/powerpoint/2010/main" val="2957213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24000" y="-11796713"/>
            <a:ext cx="16632238" cy="12474576"/>
          </a:xfrm>
        </p:spPr>
      </p:sp>
      <p:sp>
        <p:nvSpPr>
          <p:cNvPr id="3" name="Espace réservé des notes 2"/>
          <p:cNvSpPr>
            <a:spLocks noGrp="1"/>
          </p:cNvSpPr>
          <p:nvPr>
            <p:ph type="body" idx="1"/>
          </p:nvPr>
        </p:nvSpPr>
        <p:spPr/>
        <p:txBody>
          <a:bodyPr/>
          <a:lstStyle/>
          <a:p>
            <a:r>
              <a:rPr lang="fr-FR" dirty="0" smtClean="0"/>
              <a:t>Il n’y a qu’une seule région membre du GT5</a:t>
            </a:r>
            <a:endParaRPr lang="fr-FR" dirty="0"/>
          </a:p>
        </p:txBody>
      </p:sp>
      <p:sp>
        <p:nvSpPr>
          <p:cNvPr id="4" name="Espace réservé du numéro de diapositive 3"/>
          <p:cNvSpPr>
            <a:spLocks noGrp="1"/>
          </p:cNvSpPr>
          <p:nvPr>
            <p:ph type="sldNum" sz="quarter" idx="10"/>
          </p:nvPr>
        </p:nvSpPr>
        <p:spPr>
          <a:xfrm>
            <a:off x="3884613" y="8685213"/>
            <a:ext cx="2971800" cy="458787"/>
          </a:xfrm>
          <a:prstGeom prst="rect">
            <a:avLst/>
          </a:prstGeom>
        </p:spPr>
        <p:txBody>
          <a:bodyPr/>
          <a:lstStyle/>
          <a:p>
            <a:fld id="{330B2A19-78D7-47EE-8C29-64C19B76B84C}" type="slidenum">
              <a:rPr lang="fr-FR" smtClean="0"/>
              <a:pPr/>
              <a:t>9</a:t>
            </a:fld>
            <a:endParaRPr lang="fr-FR"/>
          </a:p>
        </p:txBody>
      </p:sp>
    </p:spTree>
    <p:extLst>
      <p:ext uri="{BB962C8B-B14F-4D97-AF65-F5344CB8AC3E}">
        <p14:creationId xmlns="" xmlns:p14="http://schemas.microsoft.com/office/powerpoint/2010/main" val="233926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84613" y="8685213"/>
            <a:ext cx="2971800" cy="458787"/>
          </a:xfrm>
          <a:prstGeom prst="rect">
            <a:avLst/>
          </a:prstGeom>
        </p:spPr>
        <p:txBody>
          <a:bodyPr/>
          <a:lstStyle/>
          <a:p>
            <a:fld id="{330B2A19-78D7-47EE-8C29-64C19B76B84C}" type="slidenum">
              <a:rPr lang="fr-FR" smtClean="0"/>
              <a:pPr/>
              <a:t>10</a:t>
            </a:fld>
            <a:endParaRPr lang="fr-FR"/>
          </a:p>
        </p:txBody>
      </p:sp>
    </p:spTree>
    <p:extLst>
      <p:ext uri="{BB962C8B-B14F-4D97-AF65-F5344CB8AC3E}">
        <p14:creationId xmlns="" xmlns:p14="http://schemas.microsoft.com/office/powerpoint/2010/main" val="414538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37890"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4578" name="Text Box 2"/>
          <p:cNvSpPr txBox="1">
            <a:spLocks noChangeArrowheads="1"/>
          </p:cNvSpPr>
          <p:nvPr/>
        </p:nvSpPr>
        <p:spPr bwMode="auto">
          <a:xfrm>
            <a:off x="685800" y="4343400"/>
            <a:ext cx="5486400" cy="4114800"/>
          </a:xfrm>
          <a:prstGeom prst="rect">
            <a:avLst/>
          </a:prstGeom>
          <a:noFill/>
          <a:ln w="9525" cap="flat">
            <a:noFill/>
            <a:round/>
            <a:headEnd/>
            <a:tailEnd/>
          </a:ln>
          <a:effectLst/>
        </p:spPr>
        <p:txBody>
          <a:bodyPr wrap="none" anchor="ct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2637" cy="583247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05513"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38675"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2637" cy="583247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05513"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38675"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2637" cy="583247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05513"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38675"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38675" y="1600200"/>
            <a:ext cx="4029075" cy="4506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2637" cy="583247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05513"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27488" cy="4505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37088" y="1600200"/>
            <a:ext cx="4029075" cy="4505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274638"/>
            <a:ext cx="2051050" cy="5830887"/>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05513" cy="5830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9345" y="0"/>
            <a:ext cx="8229600" cy="1143000"/>
          </a:xfrm>
        </p:spPr>
        <p:txBody>
          <a:bodyPr>
            <a:normAutofit/>
          </a:bodyPr>
          <a:lstStyle>
            <a:lvl1pPr algn="l">
              <a:defRPr sz="3600" b="1">
                <a:solidFill>
                  <a:srgbClr val="5F64AB"/>
                </a:solidFill>
                <a:latin typeface="Lucida Sans" pitchFamily="34" charset="0"/>
              </a:defRPr>
            </a:lvl1pPr>
          </a:lstStyle>
          <a:p>
            <a:r>
              <a:rPr lang="fr-FR"/>
              <a:t>Modifiez le style du titre</a:t>
            </a:r>
            <a:endParaRPr lang="fr-FR" dirty="0"/>
          </a:p>
        </p:txBody>
      </p:sp>
      <p:sp>
        <p:nvSpPr>
          <p:cNvPr id="3" name="Espace réservé du contenu 2"/>
          <p:cNvSpPr>
            <a:spLocks noGrp="1"/>
          </p:cNvSpPr>
          <p:nvPr>
            <p:ph idx="1"/>
          </p:nvPr>
        </p:nvSpPr>
        <p:spPr>
          <a:xfrm>
            <a:off x="395536" y="1628800"/>
            <a:ext cx="8229600" cy="4525963"/>
          </a:xfrm>
        </p:spPr>
        <p:txBody>
          <a:bodyPr/>
          <a:lstStyle>
            <a:lvl1pPr>
              <a:defRPr>
                <a:solidFill>
                  <a:srgbClr val="5F64AB"/>
                </a:solidFill>
                <a:latin typeface="Lucida Sans" pitchFamily="34" charset="0"/>
              </a:defRPr>
            </a:lvl1pPr>
            <a:lvl2pPr>
              <a:defRPr>
                <a:solidFill>
                  <a:srgbClr val="5F64AB"/>
                </a:solidFill>
                <a:latin typeface="Lucida Sans" pitchFamily="34" charset="0"/>
              </a:defRPr>
            </a:lvl2pPr>
            <a:lvl3pPr>
              <a:defRPr>
                <a:solidFill>
                  <a:srgbClr val="5F64AB"/>
                </a:solidFill>
                <a:latin typeface="Lucida Sans" pitchFamily="34" charset="0"/>
              </a:defRPr>
            </a:lvl3pPr>
            <a:lvl4pPr>
              <a:defRPr>
                <a:solidFill>
                  <a:srgbClr val="5F64AB"/>
                </a:solidFill>
                <a:latin typeface="Lucida Sans" pitchFamily="34" charset="0"/>
              </a:defRPr>
            </a:lvl4pPr>
            <a:lvl5pPr>
              <a:defRPr>
                <a:solidFill>
                  <a:srgbClr val="5F64AB"/>
                </a:solidFill>
                <a:latin typeface="Lucida Sans"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23823" t="24327" r="45077" b="48890"/>
          <a:stretch/>
        </p:blipFill>
        <p:spPr bwMode="auto">
          <a:xfrm>
            <a:off x="7712383" y="136325"/>
            <a:ext cx="1182145" cy="14400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41430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F83EC87-F6E2-4460-8C8F-DC847F981C4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xmlns="" id="{C4982070-0375-4F9C-B40E-39051F9329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2F207BDC-A5CC-49BC-93E7-B17CE6708727}"/>
              </a:ext>
            </a:extLst>
          </p:cNvPr>
          <p:cNvSpPr>
            <a:spLocks noGrp="1"/>
          </p:cNvSpPr>
          <p:nvPr>
            <p:ph type="dt" sz="half" idx="10"/>
          </p:nvPr>
        </p:nvSpPr>
        <p:spPr/>
        <p:txBody>
          <a:bodyPr/>
          <a:lstStyle/>
          <a:p>
            <a:fld id="{31071C05-E887-4ACF-AF8B-0A144B84CA77}" type="datetimeFigureOut">
              <a:rPr lang="fr-FR" smtClean="0"/>
              <a:pPr/>
              <a:t>15/11/2019</a:t>
            </a:fld>
            <a:endParaRPr lang="fr-FR"/>
          </a:p>
        </p:txBody>
      </p:sp>
      <p:sp>
        <p:nvSpPr>
          <p:cNvPr id="5" name="Espace réservé du pied de page 4">
            <a:extLst>
              <a:ext uri="{FF2B5EF4-FFF2-40B4-BE49-F238E27FC236}">
                <a16:creationId xmlns:a16="http://schemas.microsoft.com/office/drawing/2014/main" xmlns="" id="{D262B408-9993-43CD-9651-6DC404F1F6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7982D6E1-137C-4ECB-B2D1-1DDD758BFFB3}"/>
              </a:ext>
            </a:extLst>
          </p:cNvPr>
          <p:cNvSpPr>
            <a:spLocks noGrp="1"/>
          </p:cNvSpPr>
          <p:nvPr>
            <p:ph type="sldNum" sz="quarter" idx="12"/>
          </p:nvPr>
        </p:nvSpPr>
        <p:spPr/>
        <p:txBody>
          <a:bodyPr/>
          <a:lstStyle/>
          <a:p>
            <a:fld id="{26C105E5-23F9-407E-B288-08E51FBAF0D4}" type="slidenum">
              <a:rPr lang="fr-FR" smtClean="0"/>
              <a:pPr/>
              <a:t>‹#›</a:t>
            </a:fld>
            <a:endParaRPr lang="fr-FR"/>
          </a:p>
        </p:txBody>
      </p:sp>
    </p:spTree>
    <p:extLst>
      <p:ext uri="{BB962C8B-B14F-4D97-AF65-F5344CB8AC3E}">
        <p14:creationId xmlns="" xmlns:p14="http://schemas.microsoft.com/office/powerpoint/2010/main" val="147237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6.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3.em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9144000" cy="1063625"/>
          </a:xfrm>
          <a:prstGeom prst="rect">
            <a:avLst/>
          </a:prstGeom>
          <a:solidFill>
            <a:srgbClr val="004366"/>
          </a:solidFill>
          <a:ln w="9360" cap="sq">
            <a:solidFill>
              <a:srgbClr val="4A7EBB"/>
            </a:solidFill>
            <a:miter lim="800000"/>
            <a:headEnd/>
            <a:tailEnd/>
          </a:ln>
          <a:effectLst/>
        </p:spPr>
        <p:txBody>
          <a:bodyPr wrap="none" anchor="ctr"/>
          <a:lstStyle/>
          <a:p>
            <a:endParaRPr lang="fr-FR"/>
          </a:p>
        </p:txBody>
      </p:sp>
      <p:pic>
        <p:nvPicPr>
          <p:cNvPr id="2050" name="Picture 2"/>
          <p:cNvPicPr>
            <a:picLocks noChangeAspect="1" noChangeArrowheads="1"/>
          </p:cNvPicPr>
          <p:nvPr/>
        </p:nvPicPr>
        <p:blipFill>
          <a:blip r:embed="rId13" cstate="print"/>
          <a:srcRect/>
          <a:stretch>
            <a:fillRect/>
          </a:stretch>
        </p:blipFill>
        <p:spPr bwMode="auto">
          <a:xfrm>
            <a:off x="7723188" y="5873750"/>
            <a:ext cx="454025" cy="868363"/>
          </a:xfrm>
          <a:prstGeom prst="rect">
            <a:avLst/>
          </a:prstGeom>
          <a:noFill/>
          <a:ln w="9525" cap="flat">
            <a:noFill/>
            <a:round/>
            <a:headEnd/>
            <a:tailEnd/>
          </a:ln>
          <a:effectLst/>
        </p:spPr>
      </p:pic>
      <p:pic>
        <p:nvPicPr>
          <p:cNvPr id="2051" name="Picture 3"/>
          <p:cNvPicPr>
            <a:picLocks noChangeAspect="1" noChangeArrowheads="1"/>
          </p:cNvPicPr>
          <p:nvPr/>
        </p:nvPicPr>
        <p:blipFill>
          <a:blip r:embed="rId14"/>
          <a:srcRect/>
          <a:stretch>
            <a:fillRect/>
          </a:stretch>
        </p:blipFill>
        <p:spPr bwMode="auto">
          <a:xfrm>
            <a:off x="207963" y="73025"/>
            <a:ext cx="2047875" cy="938213"/>
          </a:xfrm>
          <a:prstGeom prst="rect">
            <a:avLst/>
          </a:prstGeom>
          <a:noFill/>
          <a:ln w="9525" cap="flat">
            <a:noFill/>
            <a:round/>
            <a:headEnd/>
            <a:tailEnd/>
          </a:ln>
          <a:effectLst/>
        </p:spPr>
      </p:pic>
      <p:pic>
        <p:nvPicPr>
          <p:cNvPr id="2052" name="Picture 4"/>
          <p:cNvPicPr>
            <a:picLocks noChangeAspect="1" noChangeArrowheads="1"/>
          </p:cNvPicPr>
          <p:nvPr/>
        </p:nvPicPr>
        <p:blipFill>
          <a:blip r:embed="rId15"/>
          <a:srcRect/>
          <a:stretch>
            <a:fillRect/>
          </a:stretch>
        </p:blipFill>
        <p:spPr bwMode="auto">
          <a:xfrm>
            <a:off x="7407275" y="431800"/>
            <a:ext cx="1635125" cy="434975"/>
          </a:xfrm>
          <a:prstGeom prst="rect">
            <a:avLst/>
          </a:prstGeom>
          <a:noFill/>
          <a:ln w="9525" cap="flat">
            <a:noFill/>
            <a:round/>
            <a:headEnd/>
            <a:tailEnd/>
          </a:ln>
          <a:effectLst/>
        </p:spPr>
      </p:pic>
      <p:sp>
        <p:nvSpPr>
          <p:cNvPr id="2053" name="Rectangle 5"/>
          <p:cNvSpPr>
            <a:spLocks noGrp="1" noChangeArrowheads="1"/>
          </p:cNvSpPr>
          <p:nvPr>
            <p:ph type="title"/>
          </p:nvPr>
        </p:nvSpPr>
        <p:spPr bwMode="auto">
          <a:xfrm>
            <a:off x="457200" y="274638"/>
            <a:ext cx="8210550" cy="112395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2054" name="Rectangle 6"/>
          <p:cNvSpPr>
            <a:spLocks noGrp="1" noChangeArrowheads="1"/>
          </p:cNvSpPr>
          <p:nvPr>
            <p:ph type="body" idx="1"/>
          </p:nvPr>
        </p:nvSpPr>
        <p:spPr bwMode="auto">
          <a:xfrm>
            <a:off x="457200" y="1600200"/>
            <a:ext cx="8210550" cy="45069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9144000" cy="2879725"/>
          </a:xfrm>
          <a:prstGeom prst="rect">
            <a:avLst/>
          </a:prstGeom>
          <a:solidFill>
            <a:srgbClr val="004366"/>
          </a:solidFill>
          <a:ln w="9360" cap="sq">
            <a:solidFill>
              <a:srgbClr val="4A7EBB"/>
            </a:solidFill>
            <a:miter lim="800000"/>
            <a:headEnd/>
            <a:tailEnd/>
          </a:ln>
          <a:effectLst/>
        </p:spPr>
        <p:txBody>
          <a:bodyPr wrap="none" anchor="ctr"/>
          <a:lstStyle/>
          <a:p>
            <a:endParaRPr lang="fr-FR"/>
          </a:p>
        </p:txBody>
      </p:sp>
      <p:pic>
        <p:nvPicPr>
          <p:cNvPr id="3074" name="Picture 2"/>
          <p:cNvPicPr>
            <a:picLocks noChangeAspect="1" noChangeArrowheads="1"/>
          </p:cNvPicPr>
          <p:nvPr/>
        </p:nvPicPr>
        <p:blipFill>
          <a:blip r:embed="rId13"/>
          <a:srcRect/>
          <a:stretch>
            <a:fillRect/>
          </a:stretch>
        </p:blipFill>
        <p:spPr bwMode="auto">
          <a:xfrm>
            <a:off x="122238" y="5943600"/>
            <a:ext cx="1771650" cy="804863"/>
          </a:xfrm>
          <a:prstGeom prst="rect">
            <a:avLst/>
          </a:prstGeom>
          <a:noFill/>
          <a:ln w="9525" cap="flat">
            <a:noFill/>
            <a:round/>
            <a:headEnd/>
            <a:tailEnd/>
          </a:ln>
          <a:effectLst/>
        </p:spPr>
      </p:pic>
      <p:sp>
        <p:nvSpPr>
          <p:cNvPr id="3075" name="Rectangle 3"/>
          <p:cNvSpPr>
            <a:spLocks noGrp="1" noChangeArrowheads="1"/>
          </p:cNvSpPr>
          <p:nvPr>
            <p:ph type="title"/>
          </p:nvPr>
        </p:nvSpPr>
        <p:spPr bwMode="auto">
          <a:xfrm>
            <a:off x="457200" y="274638"/>
            <a:ext cx="8210550" cy="112395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3076" name="Rectangle 4"/>
          <p:cNvSpPr>
            <a:spLocks noGrp="1" noChangeArrowheads="1"/>
          </p:cNvSpPr>
          <p:nvPr>
            <p:ph type="body" idx="1"/>
          </p:nvPr>
        </p:nvSpPr>
        <p:spPr bwMode="auto">
          <a:xfrm>
            <a:off x="457200" y="1600200"/>
            <a:ext cx="8210550" cy="45069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13"/>
          <a:srcRect/>
          <a:stretch>
            <a:fillRect/>
          </a:stretch>
        </p:blipFill>
        <p:spPr bwMode="auto">
          <a:xfrm>
            <a:off x="122238" y="5943600"/>
            <a:ext cx="1771650" cy="804863"/>
          </a:xfrm>
          <a:prstGeom prst="rect">
            <a:avLst/>
          </a:prstGeom>
          <a:noFill/>
          <a:ln w="9525" cap="flat">
            <a:noFill/>
            <a:round/>
            <a:headEnd/>
            <a:tailEnd/>
          </a:ln>
          <a:effectLst/>
        </p:spPr>
      </p:pic>
      <p:sp>
        <p:nvSpPr>
          <p:cNvPr id="4098" name="Rectangle 2"/>
          <p:cNvSpPr>
            <a:spLocks noGrp="1" noChangeArrowheads="1"/>
          </p:cNvSpPr>
          <p:nvPr>
            <p:ph type="title"/>
          </p:nvPr>
        </p:nvSpPr>
        <p:spPr bwMode="auto">
          <a:xfrm>
            <a:off x="457200" y="274638"/>
            <a:ext cx="8210550" cy="112395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4099" name="Rectangle 3"/>
          <p:cNvSpPr>
            <a:spLocks noGrp="1" noChangeArrowheads="1"/>
          </p:cNvSpPr>
          <p:nvPr>
            <p:ph type="body" idx="1"/>
          </p:nvPr>
        </p:nvSpPr>
        <p:spPr bwMode="auto">
          <a:xfrm>
            <a:off x="457200" y="1600200"/>
            <a:ext cx="8210550" cy="45069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5103813"/>
            <a:ext cx="9144000" cy="1754187"/>
          </a:xfrm>
          <a:prstGeom prst="rect">
            <a:avLst/>
          </a:prstGeom>
          <a:solidFill>
            <a:srgbClr val="004366"/>
          </a:solidFill>
          <a:ln w="9360" cap="sq">
            <a:solidFill>
              <a:srgbClr val="4A7EBB"/>
            </a:solidFill>
            <a:miter lim="800000"/>
            <a:headEnd/>
            <a:tailEnd/>
          </a:ln>
          <a:effectLst/>
        </p:spPr>
        <p:txBody>
          <a:bodyPr wrap="none" anchor="ctr"/>
          <a:lstStyle/>
          <a:p>
            <a:endParaRPr lang="fr-FR"/>
          </a:p>
        </p:txBody>
      </p:sp>
      <p:pic>
        <p:nvPicPr>
          <p:cNvPr id="5122" name="Picture 2"/>
          <p:cNvPicPr>
            <a:picLocks noChangeAspect="1" noChangeArrowheads="1"/>
          </p:cNvPicPr>
          <p:nvPr/>
        </p:nvPicPr>
        <p:blipFill>
          <a:blip r:embed="rId13"/>
          <a:srcRect/>
          <a:stretch>
            <a:fillRect/>
          </a:stretch>
        </p:blipFill>
        <p:spPr bwMode="auto">
          <a:xfrm>
            <a:off x="673100" y="5272088"/>
            <a:ext cx="2944813" cy="1347787"/>
          </a:xfrm>
          <a:prstGeom prst="rect">
            <a:avLst/>
          </a:prstGeom>
          <a:noFill/>
          <a:ln w="9525" cap="flat">
            <a:noFill/>
            <a:round/>
            <a:headEnd/>
            <a:tailEnd/>
          </a:ln>
          <a:effectLst/>
        </p:spPr>
      </p:pic>
      <p:pic>
        <p:nvPicPr>
          <p:cNvPr id="5123" name="Picture 3"/>
          <p:cNvPicPr>
            <a:picLocks noChangeAspect="1" noChangeArrowheads="1"/>
          </p:cNvPicPr>
          <p:nvPr/>
        </p:nvPicPr>
        <p:blipFill>
          <a:blip r:embed="rId14"/>
          <a:srcRect l="-12149"/>
          <a:stretch>
            <a:fillRect/>
          </a:stretch>
        </p:blipFill>
        <p:spPr bwMode="auto">
          <a:xfrm>
            <a:off x="6754813" y="5419725"/>
            <a:ext cx="2028825" cy="1131888"/>
          </a:xfrm>
          <a:prstGeom prst="rect">
            <a:avLst/>
          </a:prstGeom>
          <a:noFill/>
          <a:ln w="9525" cap="flat">
            <a:noFill/>
            <a:round/>
            <a:headEnd/>
            <a:tailEnd/>
          </a:ln>
          <a:effectLst/>
        </p:spPr>
      </p:pic>
      <p:sp>
        <p:nvSpPr>
          <p:cNvPr id="5124" name="Rectangle 4"/>
          <p:cNvSpPr>
            <a:spLocks noGrp="1" noChangeArrowheads="1"/>
          </p:cNvSpPr>
          <p:nvPr>
            <p:ph type="title"/>
          </p:nvPr>
        </p:nvSpPr>
        <p:spPr bwMode="auto">
          <a:xfrm>
            <a:off x="457200" y="274638"/>
            <a:ext cx="8210550" cy="112395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5125" name="Rectangle 5"/>
          <p:cNvSpPr>
            <a:spLocks noGrp="1" noChangeArrowheads="1"/>
          </p:cNvSpPr>
          <p:nvPr>
            <p:ph type="body" idx="1"/>
          </p:nvPr>
        </p:nvSpPr>
        <p:spPr bwMode="auto">
          <a:xfrm>
            <a:off x="457200" y="1600200"/>
            <a:ext cx="8210550" cy="45069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5103813"/>
            <a:ext cx="9144000" cy="1754187"/>
          </a:xfrm>
          <a:prstGeom prst="rect">
            <a:avLst/>
          </a:prstGeom>
          <a:solidFill>
            <a:srgbClr val="004366"/>
          </a:solidFill>
          <a:ln w="9360" cap="sq">
            <a:solidFill>
              <a:srgbClr val="4A7EBB"/>
            </a:solidFill>
            <a:miter lim="800000"/>
            <a:headEnd/>
            <a:tailEnd/>
          </a:ln>
          <a:effectLst/>
        </p:spPr>
        <p:txBody>
          <a:bodyPr wrap="none" anchor="ctr"/>
          <a:lstStyle/>
          <a:p>
            <a:endParaRPr lang="fr-FR"/>
          </a:p>
        </p:txBody>
      </p:sp>
      <p:pic>
        <p:nvPicPr>
          <p:cNvPr id="6146" name="Picture 2"/>
          <p:cNvPicPr>
            <a:picLocks noChangeAspect="1" noChangeArrowheads="1"/>
          </p:cNvPicPr>
          <p:nvPr/>
        </p:nvPicPr>
        <p:blipFill>
          <a:blip r:embed="rId13"/>
          <a:srcRect/>
          <a:stretch>
            <a:fillRect/>
          </a:stretch>
        </p:blipFill>
        <p:spPr bwMode="auto">
          <a:xfrm>
            <a:off x="673100" y="5272088"/>
            <a:ext cx="2944813" cy="1347787"/>
          </a:xfrm>
          <a:prstGeom prst="rect">
            <a:avLst/>
          </a:prstGeom>
          <a:noFill/>
          <a:ln w="9525" cap="flat">
            <a:noFill/>
            <a:round/>
            <a:headEnd/>
            <a:tailEnd/>
          </a:ln>
          <a:effectLst/>
        </p:spPr>
      </p:pic>
      <p:pic>
        <p:nvPicPr>
          <p:cNvPr id="6147" name="Picture 3"/>
          <p:cNvPicPr>
            <a:picLocks noChangeAspect="1" noChangeArrowheads="1"/>
          </p:cNvPicPr>
          <p:nvPr/>
        </p:nvPicPr>
        <p:blipFill>
          <a:blip r:embed="rId14"/>
          <a:srcRect/>
          <a:stretch>
            <a:fillRect/>
          </a:stretch>
        </p:blipFill>
        <p:spPr bwMode="auto">
          <a:xfrm>
            <a:off x="4467225" y="5380038"/>
            <a:ext cx="4257675" cy="1131887"/>
          </a:xfrm>
          <a:prstGeom prst="rect">
            <a:avLst/>
          </a:prstGeom>
          <a:noFill/>
          <a:ln w="9525" cap="flat">
            <a:noFill/>
            <a:round/>
            <a:headEnd/>
            <a:tailEnd/>
          </a:ln>
          <a:effectLst/>
        </p:spPr>
      </p:pic>
      <p:sp>
        <p:nvSpPr>
          <p:cNvPr id="6148" name="Rectangle 4"/>
          <p:cNvSpPr>
            <a:spLocks noGrp="1" noChangeArrowheads="1"/>
          </p:cNvSpPr>
          <p:nvPr>
            <p:ph type="title"/>
          </p:nvPr>
        </p:nvSpPr>
        <p:spPr bwMode="auto">
          <a:xfrm>
            <a:off x="457200" y="274638"/>
            <a:ext cx="8208963" cy="1122362"/>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6149" name="Rectangle 5"/>
          <p:cNvSpPr>
            <a:spLocks noGrp="1" noChangeArrowheads="1"/>
          </p:cNvSpPr>
          <p:nvPr>
            <p:ph type="body" idx="1"/>
          </p:nvPr>
        </p:nvSpPr>
        <p:spPr bwMode="auto">
          <a:xfrm>
            <a:off x="457200" y="1600200"/>
            <a:ext cx="8208963" cy="45053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1063625"/>
          </a:xfrm>
          <a:prstGeom prst="rect">
            <a:avLst/>
          </a:prstGeom>
          <a:solidFill>
            <a:srgbClr val="004366"/>
          </a:solidFill>
          <a:ln w="9360" cap="sq">
            <a:solidFill>
              <a:srgbClr val="4A7EBB"/>
            </a:solidFill>
            <a:miter lim="800000"/>
            <a:headEnd/>
            <a:tailEnd/>
          </a:ln>
          <a:effectLst/>
        </p:spPr>
        <p:txBody>
          <a:bodyPr wrap="none" anchor="ctr"/>
          <a:lstStyle/>
          <a:p>
            <a:endParaRPr lang="fr-FR"/>
          </a:p>
        </p:txBody>
      </p:sp>
      <p:pic>
        <p:nvPicPr>
          <p:cNvPr id="2051" name="Picture 2"/>
          <p:cNvPicPr>
            <a:picLocks noChangeAspect="1" noChangeArrowheads="1"/>
          </p:cNvPicPr>
          <p:nvPr/>
        </p:nvPicPr>
        <p:blipFill>
          <a:blip r:embed="rId3"/>
          <a:srcRect/>
          <a:stretch>
            <a:fillRect/>
          </a:stretch>
        </p:blipFill>
        <p:spPr bwMode="auto">
          <a:xfrm>
            <a:off x="7723188" y="5873750"/>
            <a:ext cx="454025" cy="868363"/>
          </a:xfrm>
          <a:prstGeom prst="rect">
            <a:avLst/>
          </a:prstGeom>
          <a:noFill/>
          <a:ln w="9525">
            <a:noFill/>
            <a:round/>
            <a:headEnd/>
            <a:tailEnd/>
          </a:ln>
          <a:effectLst/>
        </p:spPr>
      </p:pic>
      <p:pic>
        <p:nvPicPr>
          <p:cNvPr id="2052" name="Picture 3"/>
          <p:cNvPicPr>
            <a:picLocks noChangeAspect="1" noChangeArrowheads="1"/>
          </p:cNvPicPr>
          <p:nvPr/>
        </p:nvPicPr>
        <p:blipFill>
          <a:blip r:embed="rId4"/>
          <a:srcRect/>
          <a:stretch>
            <a:fillRect/>
          </a:stretch>
        </p:blipFill>
        <p:spPr bwMode="auto">
          <a:xfrm>
            <a:off x="207963" y="73025"/>
            <a:ext cx="2047875" cy="938213"/>
          </a:xfrm>
          <a:prstGeom prst="rect">
            <a:avLst/>
          </a:prstGeom>
          <a:noFill/>
          <a:ln w="9525">
            <a:noFill/>
            <a:round/>
            <a:headEnd/>
            <a:tailEnd/>
          </a:ln>
          <a:effectLst/>
        </p:spPr>
      </p:pic>
      <p:pic>
        <p:nvPicPr>
          <p:cNvPr id="2053" name="Picture 4"/>
          <p:cNvPicPr>
            <a:picLocks noChangeAspect="1" noChangeArrowheads="1"/>
          </p:cNvPicPr>
          <p:nvPr/>
        </p:nvPicPr>
        <p:blipFill>
          <a:blip r:embed="rId5"/>
          <a:srcRect/>
          <a:stretch>
            <a:fillRect/>
          </a:stretch>
        </p:blipFill>
        <p:spPr bwMode="auto">
          <a:xfrm>
            <a:off x="7407275" y="431800"/>
            <a:ext cx="1635125" cy="434975"/>
          </a:xfrm>
          <a:prstGeom prst="rect">
            <a:avLst/>
          </a:prstGeom>
          <a:noFill/>
          <a:ln w="9525">
            <a:noFill/>
            <a:round/>
            <a:headEnd/>
            <a:tailEnd/>
          </a:ln>
          <a:effectLst/>
        </p:spPr>
      </p:pic>
      <p:sp>
        <p:nvSpPr>
          <p:cNvPr id="2054" name="Rectangle 5"/>
          <p:cNvSpPr>
            <a:spLocks noGrp="1" noChangeArrowheads="1"/>
          </p:cNvSpPr>
          <p:nvPr>
            <p:ph type="title"/>
          </p:nvPr>
        </p:nvSpPr>
        <p:spPr bwMode="auto">
          <a:xfrm>
            <a:off x="457200" y="274638"/>
            <a:ext cx="8213725" cy="112712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Cliquez pour éditer le format du texte-titre</a:t>
            </a:r>
          </a:p>
        </p:txBody>
      </p:sp>
      <p:sp>
        <p:nvSpPr>
          <p:cNvPr id="2055" name="Rectangle 6"/>
          <p:cNvSpPr>
            <a:spLocks noGrp="1" noChangeArrowheads="1"/>
          </p:cNvSpPr>
          <p:nvPr>
            <p:ph type="body" idx="1"/>
          </p:nvPr>
        </p:nvSpPr>
        <p:spPr bwMode="auto">
          <a:xfrm>
            <a:off x="457200" y="1600200"/>
            <a:ext cx="8213725" cy="45100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Cliquez pour éditer le format du plan de texte</a:t>
            </a:r>
          </a:p>
          <a:p>
            <a:pPr lvl="1"/>
            <a:r>
              <a:rPr lang="en-GB" smtClean="0"/>
              <a:t>Second niveau de plan</a:t>
            </a:r>
          </a:p>
          <a:p>
            <a:pPr lvl="2"/>
            <a:r>
              <a:rPr lang="en-GB" smtClean="0"/>
              <a:t>Troisième niveau de plan</a:t>
            </a:r>
          </a:p>
          <a:p>
            <a:pPr lvl="3"/>
            <a:r>
              <a:rPr lang="en-GB" smtClean="0"/>
              <a:t>Quatrième niveau de plan</a:t>
            </a:r>
          </a:p>
          <a:p>
            <a:pPr lvl="4"/>
            <a:r>
              <a:rPr lang="en-GB" smtClean="0"/>
              <a:t>Cinquième niveau de plan</a:t>
            </a:r>
          </a:p>
          <a:p>
            <a:pPr lvl="4"/>
            <a:r>
              <a:rPr lang="en-GB" smtClean="0"/>
              <a:t>Sixième niveau de plan</a:t>
            </a:r>
          </a:p>
          <a:p>
            <a:pPr lvl="4"/>
            <a:r>
              <a:rPr lang="en-GB" smtClean="0"/>
              <a:t>Septième niveau de plan</a:t>
            </a: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p:cNvSpPr/>
          <p:nvPr/>
        </p:nvSpPr>
        <p:spPr>
          <a:xfrm>
            <a:off x="0" y="0"/>
            <a:ext cx="9142560" cy="2878200"/>
          </a:xfrm>
          <a:prstGeom prst="rect">
            <a:avLst/>
          </a:prstGeom>
          <a:solidFill>
            <a:srgbClr val="004366"/>
          </a:solidFill>
          <a:ln w="9360">
            <a:solidFill>
              <a:srgbClr val="4A7EBB"/>
            </a:solidFill>
            <a:miter/>
          </a:ln>
        </p:spPr>
        <p:style>
          <a:lnRef idx="0">
            <a:scrgbClr r="0" g="0" b="0"/>
          </a:lnRef>
          <a:fillRef idx="0">
            <a:scrgbClr r="0" g="0" b="0"/>
          </a:fillRef>
          <a:effectRef idx="0">
            <a:scrgbClr r="0" g="0" b="0"/>
          </a:effectRef>
          <a:fontRef idx="minor"/>
        </p:style>
      </p:sp>
      <p:pic>
        <p:nvPicPr>
          <p:cNvPr id="5" name="Image 40"/>
          <p:cNvPicPr/>
          <p:nvPr/>
        </p:nvPicPr>
        <p:blipFill>
          <a:blip r:embed="rId3"/>
          <a:stretch/>
        </p:blipFill>
        <p:spPr>
          <a:xfrm>
            <a:off x="122400" y="5943600"/>
            <a:ext cx="1770120" cy="803520"/>
          </a:xfrm>
          <a:prstGeom prst="rect">
            <a:avLst/>
          </a:prstGeom>
          <a:ln>
            <a:noFill/>
          </a:ln>
        </p:spPr>
      </p:pic>
      <p:sp>
        <p:nvSpPr>
          <p:cNvPr id="2" name="PlaceHolder 2"/>
          <p:cNvSpPr>
            <a:spLocks noGrp="1"/>
          </p:cNvSpPr>
          <p:nvPr>
            <p:ph type="title"/>
          </p:nvPr>
        </p:nvSpPr>
        <p:spPr>
          <a:xfrm>
            <a:off x="457200" y="273600"/>
            <a:ext cx="8229240" cy="1144800"/>
          </a:xfrm>
          <a:prstGeom prst="rect">
            <a:avLst/>
          </a:prstGeom>
        </p:spPr>
        <p:txBody>
          <a:bodyPr lIns="0" tIns="0" rIns="0" bIns="0" anchor="ctr"/>
          <a:lstStyle/>
          <a:p>
            <a:r>
              <a:rPr lang="fr-FR" sz="1800" b="0" strike="noStrike" spc="-1">
                <a:solidFill>
                  <a:srgbClr val="000000"/>
                </a:solidFill>
                <a:uFill>
                  <a:solidFill>
                    <a:srgbClr val="FFFFFF"/>
                  </a:solidFill>
                </a:uFill>
                <a:latin typeface="Arial"/>
              </a:rPr>
              <a:t>Cliquez pour éditer le format du texte-titre</a:t>
            </a:r>
          </a:p>
        </p:txBody>
      </p:sp>
      <p:sp>
        <p:nvSpPr>
          <p:cNvPr id="3" name="PlaceHolder 3"/>
          <p:cNvSpPr>
            <a:spLocks noGrp="1"/>
          </p:cNvSpPr>
          <p:nvPr>
            <p:ph type="body"/>
          </p:nvPr>
        </p:nvSpPr>
        <p:spPr>
          <a:xfrm>
            <a:off x="457200" y="1604520"/>
            <a:ext cx="8229240" cy="39772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fr-FR" sz="2800" b="0" strike="noStrike" spc="-1">
                <a:solidFill>
                  <a:srgbClr val="000000"/>
                </a:solidFill>
                <a:uFill>
                  <a:solidFill>
                    <a:srgbClr val="FFFFFF"/>
                  </a:solidFill>
                </a:uFill>
                <a:latin typeface="Arial"/>
              </a:rPr>
              <a:t>Cliquez pour éditer le format du plan de texte</a:t>
            </a:r>
          </a:p>
          <a:p>
            <a:pPr marL="864000" lvl="1" indent="-324000">
              <a:spcBef>
                <a:spcPts val="1134"/>
              </a:spcBef>
              <a:buClr>
                <a:srgbClr val="000000"/>
              </a:buClr>
              <a:buSzPct val="75000"/>
              <a:buFont typeface="Symbol" charset="2"/>
              <a:buChar char=""/>
            </a:pPr>
            <a:r>
              <a:rPr lang="fr-FR" sz="2000" b="0" strike="noStrike" spc="-1">
                <a:solidFill>
                  <a:srgbClr val="000000"/>
                </a:solidFill>
                <a:uFill>
                  <a:solidFill>
                    <a:srgbClr val="FFFFFF"/>
                  </a:solidFill>
                </a:u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uFill>
                  <a:solidFill>
                    <a:srgbClr val="FFFFFF"/>
                  </a:solidFill>
                </a:u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uFill>
                  <a:solidFill>
                    <a:srgbClr val="FFFFFF"/>
                  </a:solidFill>
                </a:uFill>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25"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CustomShape 1"/>
          <p:cNvSpPr/>
          <p:nvPr/>
        </p:nvSpPr>
        <p:spPr>
          <a:xfrm>
            <a:off x="0" y="0"/>
            <a:ext cx="9142560" cy="1062360"/>
          </a:xfrm>
          <a:prstGeom prst="rect">
            <a:avLst/>
          </a:prstGeom>
          <a:solidFill>
            <a:srgbClr val="004366"/>
          </a:solidFill>
          <a:ln w="9360">
            <a:solidFill>
              <a:srgbClr val="4A7EBB"/>
            </a:solidFill>
            <a:miter/>
          </a:ln>
        </p:spPr>
        <p:style>
          <a:lnRef idx="0">
            <a:scrgbClr r="0" g="0" b="0"/>
          </a:lnRef>
          <a:fillRef idx="0">
            <a:scrgbClr r="0" g="0" b="0"/>
          </a:fillRef>
          <a:effectRef idx="0">
            <a:scrgbClr r="0" g="0" b="0"/>
          </a:effectRef>
          <a:fontRef idx="minor"/>
        </p:style>
      </p:sp>
      <p:pic>
        <p:nvPicPr>
          <p:cNvPr id="39" name="Image 6"/>
          <p:cNvPicPr/>
          <p:nvPr/>
        </p:nvPicPr>
        <p:blipFill>
          <a:blip r:embed="rId5" cstate="print"/>
          <a:stretch/>
        </p:blipFill>
        <p:spPr>
          <a:xfrm>
            <a:off x="7723080" y="5873760"/>
            <a:ext cx="452520" cy="866880"/>
          </a:xfrm>
          <a:prstGeom prst="rect">
            <a:avLst/>
          </a:prstGeom>
          <a:ln>
            <a:noFill/>
          </a:ln>
        </p:spPr>
      </p:pic>
      <p:pic>
        <p:nvPicPr>
          <p:cNvPr id="40" name="Image 1"/>
          <p:cNvPicPr/>
          <p:nvPr/>
        </p:nvPicPr>
        <p:blipFill>
          <a:blip r:embed="rId6"/>
          <a:stretch/>
        </p:blipFill>
        <p:spPr>
          <a:xfrm>
            <a:off x="208080" y="73080"/>
            <a:ext cx="2046240" cy="936720"/>
          </a:xfrm>
          <a:prstGeom prst="rect">
            <a:avLst/>
          </a:prstGeom>
          <a:ln>
            <a:noFill/>
          </a:ln>
        </p:spPr>
      </p:pic>
      <p:pic>
        <p:nvPicPr>
          <p:cNvPr id="41" name="Image 2"/>
          <p:cNvPicPr/>
          <p:nvPr/>
        </p:nvPicPr>
        <p:blipFill>
          <a:blip r:embed="rId7"/>
          <a:stretch/>
        </p:blipFill>
        <p:spPr>
          <a:xfrm>
            <a:off x="6354720" y="152280"/>
            <a:ext cx="2686320" cy="713160"/>
          </a:xfrm>
          <a:prstGeom prst="rect">
            <a:avLst/>
          </a:prstGeom>
          <a:ln>
            <a:noFill/>
          </a:ln>
        </p:spPr>
      </p:pic>
      <p:sp>
        <p:nvSpPr>
          <p:cNvPr id="42" name="PlaceHolder 2"/>
          <p:cNvSpPr>
            <a:spLocks noGrp="1"/>
          </p:cNvSpPr>
          <p:nvPr>
            <p:ph type="title"/>
          </p:nvPr>
        </p:nvSpPr>
        <p:spPr>
          <a:xfrm>
            <a:off x="457200" y="273600"/>
            <a:ext cx="8229240" cy="1144800"/>
          </a:xfrm>
          <a:prstGeom prst="rect">
            <a:avLst/>
          </a:prstGeom>
        </p:spPr>
        <p:txBody>
          <a:bodyPr lIns="0" tIns="0" rIns="0" bIns="0" anchor="ctr"/>
          <a:lstStyle/>
          <a:p>
            <a:r>
              <a:rPr lang="fr-FR" sz="1800" b="0" strike="noStrike" spc="-1">
                <a:solidFill>
                  <a:srgbClr val="000000"/>
                </a:solidFill>
                <a:uFill>
                  <a:solidFill>
                    <a:srgbClr val="FFFFFF"/>
                  </a:solidFill>
                </a:uFill>
                <a:latin typeface="Arial"/>
              </a:rPr>
              <a:t>Cliquez pour éditer le format du texte-titre</a:t>
            </a:r>
          </a:p>
        </p:txBody>
      </p:sp>
      <p:sp>
        <p:nvSpPr>
          <p:cNvPr id="43" name="PlaceHolder 3"/>
          <p:cNvSpPr>
            <a:spLocks noGrp="1"/>
          </p:cNvSpPr>
          <p:nvPr>
            <p:ph type="body"/>
          </p:nvPr>
        </p:nvSpPr>
        <p:spPr>
          <a:xfrm>
            <a:off x="457200" y="1604520"/>
            <a:ext cx="8229240" cy="39772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fr-FR" sz="2800" b="0" strike="noStrike" spc="-1">
                <a:solidFill>
                  <a:srgbClr val="000000"/>
                </a:solidFill>
                <a:uFill>
                  <a:solidFill>
                    <a:srgbClr val="FFFFFF"/>
                  </a:solidFill>
                </a:uFill>
                <a:latin typeface="Arial"/>
              </a:rPr>
              <a:t>Cliquez pour éditer le format du plan de texte</a:t>
            </a:r>
          </a:p>
          <a:p>
            <a:pPr marL="864000" lvl="1" indent="-324000">
              <a:spcBef>
                <a:spcPts val="1134"/>
              </a:spcBef>
              <a:buClr>
                <a:srgbClr val="000000"/>
              </a:buClr>
              <a:buSzPct val="75000"/>
              <a:buFont typeface="Symbol" charset="2"/>
              <a:buChar char=""/>
            </a:pPr>
            <a:r>
              <a:rPr lang="fr-FR" sz="2000" b="0" strike="noStrike" spc="-1">
                <a:solidFill>
                  <a:srgbClr val="000000"/>
                </a:solidFill>
                <a:uFill>
                  <a:solidFill>
                    <a:srgbClr val="FFFFFF"/>
                  </a:solidFill>
                </a:uFill>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solidFill>
                  <a:srgbClr val="000000"/>
                </a:solidFill>
                <a:uFill>
                  <a:solidFill>
                    <a:srgbClr val="FFFFFF"/>
                  </a:solidFill>
                </a:uFill>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solidFill>
                  <a:srgbClr val="000000"/>
                </a:solidFill>
                <a:uFill>
                  <a:solidFill>
                    <a:srgbClr val="FFFFFF"/>
                  </a:solidFill>
                </a:uFill>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SOLVAY_styles_ppt_G_EXE-09"/>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23850" y="260350"/>
            <a:ext cx="8351838"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8" name="Rectangle 3"/>
          <p:cNvSpPr>
            <a:spLocks noGrp="1" noChangeArrowheads="1"/>
          </p:cNvSpPr>
          <p:nvPr>
            <p:ph type="body" idx="1"/>
          </p:nvPr>
        </p:nvSpPr>
        <p:spPr bwMode="auto">
          <a:xfrm>
            <a:off x="323850" y="1557338"/>
            <a:ext cx="8374063" cy="452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 name="Rectangle 4"/>
          <p:cNvSpPr>
            <a:spLocks noGrp="1" noChangeArrowheads="1"/>
          </p:cNvSpPr>
          <p:nvPr>
            <p:ph type="dt" sz="half" idx="2"/>
          </p:nvPr>
        </p:nvSpPr>
        <p:spPr bwMode="auto">
          <a:xfrm>
            <a:off x="900113" y="6524625"/>
            <a:ext cx="2133600"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900113" y="6165850"/>
            <a:ext cx="21605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323850" y="6237288"/>
            <a:ext cx="503238"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defRPr>
            </a:lvl1pPr>
          </a:lstStyle>
          <a:p>
            <a:pPr lvl="0"/>
            <a:fld id="{86CB4B4D-7CA3-9044-876B-883B54F8677D}" type="slidenum">
              <a:rPr lang="en-US" smtClean="0"/>
              <a:pPr lvl="0"/>
              <a:t>‹#›</a:t>
            </a:fld>
            <a:endParaRPr lang="en-US"/>
          </a:p>
        </p:txBody>
      </p:sp>
      <p:sp>
        <p:nvSpPr>
          <p:cNvPr id="1032" name="Line 9"/>
          <p:cNvSpPr>
            <a:spLocks noChangeShapeType="1"/>
          </p:cNvSpPr>
          <p:nvPr/>
        </p:nvSpPr>
        <p:spPr bwMode="auto">
          <a:xfrm>
            <a:off x="827088" y="6237288"/>
            <a:ext cx="0" cy="431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 bg1="lt1" tx1="dk1" bg2="lt2" tx2="dk2" accent1="accent1" accent2="accent2" accent3="accent3" accent4="accent4" accent5="accent5" accent6="accent6" hlink="hlink" folHlink="folHlink"/>
  <p:hf hdr="0" ftr="0" dt="0"/>
  <p:txStyles>
    <p:titleStyle>
      <a:lvl1pPr algn="l" rtl="0" eaLnBrk="1" fontAlgn="base" hangingPunct="1">
        <a:spcBef>
          <a:spcPct val="0"/>
        </a:spcBef>
        <a:spcAft>
          <a:spcPct val="0"/>
        </a:spcAft>
        <a:defRPr sz="3200" b="1">
          <a:solidFill>
            <a:srgbClr val="009EFE"/>
          </a:solidFill>
          <a:latin typeface="+mj-lt"/>
          <a:ea typeface="+mj-ea"/>
          <a:cs typeface="+mj-cs"/>
        </a:defRPr>
      </a:lvl1pPr>
      <a:lvl2pPr algn="l" rtl="0" eaLnBrk="1" fontAlgn="base" hangingPunct="1">
        <a:spcBef>
          <a:spcPct val="0"/>
        </a:spcBef>
        <a:spcAft>
          <a:spcPct val="0"/>
        </a:spcAft>
        <a:defRPr sz="3200" b="1">
          <a:solidFill>
            <a:srgbClr val="009EFE"/>
          </a:solidFill>
          <a:latin typeface="Arial" charset="0"/>
        </a:defRPr>
      </a:lvl2pPr>
      <a:lvl3pPr algn="l" rtl="0" eaLnBrk="1" fontAlgn="base" hangingPunct="1">
        <a:spcBef>
          <a:spcPct val="0"/>
        </a:spcBef>
        <a:spcAft>
          <a:spcPct val="0"/>
        </a:spcAft>
        <a:defRPr sz="3200" b="1">
          <a:solidFill>
            <a:srgbClr val="009EFE"/>
          </a:solidFill>
          <a:latin typeface="Arial" charset="0"/>
        </a:defRPr>
      </a:lvl3pPr>
      <a:lvl4pPr algn="l" rtl="0" eaLnBrk="1" fontAlgn="base" hangingPunct="1">
        <a:spcBef>
          <a:spcPct val="0"/>
        </a:spcBef>
        <a:spcAft>
          <a:spcPct val="0"/>
        </a:spcAft>
        <a:defRPr sz="3200" b="1">
          <a:solidFill>
            <a:srgbClr val="009EFE"/>
          </a:solidFill>
          <a:latin typeface="Arial" charset="0"/>
        </a:defRPr>
      </a:lvl4pPr>
      <a:lvl5pPr algn="l" rtl="0" eaLnBrk="1" fontAlgn="base" hangingPunct="1">
        <a:spcBef>
          <a:spcPct val="0"/>
        </a:spcBef>
        <a:spcAft>
          <a:spcPct val="0"/>
        </a:spcAft>
        <a:defRPr sz="3200" b="1">
          <a:solidFill>
            <a:srgbClr val="009EFE"/>
          </a:solidFill>
          <a:latin typeface="Arial" charset="0"/>
        </a:defRPr>
      </a:lvl5pPr>
      <a:lvl6pPr marL="457200" algn="l" rtl="0" eaLnBrk="1" fontAlgn="base" hangingPunct="1">
        <a:spcBef>
          <a:spcPct val="0"/>
        </a:spcBef>
        <a:spcAft>
          <a:spcPct val="0"/>
        </a:spcAft>
        <a:defRPr sz="3200" b="1">
          <a:solidFill>
            <a:srgbClr val="009EFE"/>
          </a:solidFill>
          <a:latin typeface="Arial" charset="0"/>
        </a:defRPr>
      </a:lvl6pPr>
      <a:lvl7pPr marL="914400" algn="l" rtl="0" eaLnBrk="1" fontAlgn="base" hangingPunct="1">
        <a:spcBef>
          <a:spcPct val="0"/>
        </a:spcBef>
        <a:spcAft>
          <a:spcPct val="0"/>
        </a:spcAft>
        <a:defRPr sz="3200" b="1">
          <a:solidFill>
            <a:srgbClr val="009EFE"/>
          </a:solidFill>
          <a:latin typeface="Arial" charset="0"/>
        </a:defRPr>
      </a:lvl7pPr>
      <a:lvl8pPr marL="1371600" algn="l" rtl="0" eaLnBrk="1" fontAlgn="base" hangingPunct="1">
        <a:spcBef>
          <a:spcPct val="0"/>
        </a:spcBef>
        <a:spcAft>
          <a:spcPct val="0"/>
        </a:spcAft>
        <a:defRPr sz="3200" b="1">
          <a:solidFill>
            <a:srgbClr val="009EFE"/>
          </a:solidFill>
          <a:latin typeface="Arial" charset="0"/>
        </a:defRPr>
      </a:lvl8pPr>
      <a:lvl9pPr marL="1828800" algn="l" rtl="0" eaLnBrk="1" fontAlgn="base" hangingPunct="1">
        <a:spcBef>
          <a:spcPct val="0"/>
        </a:spcBef>
        <a:spcAft>
          <a:spcPct val="0"/>
        </a:spcAft>
        <a:defRPr sz="3200" b="1">
          <a:solidFill>
            <a:srgbClr val="009EFE"/>
          </a:solidFill>
          <a:latin typeface="Arial" charset="0"/>
        </a:defRPr>
      </a:lvl9pPr>
    </p:titleStyle>
    <p:bodyStyle>
      <a:lvl1pPr marL="342900" indent="-342900" algn="l" rtl="0" eaLnBrk="1" fontAlgn="base" hangingPunct="1">
        <a:spcBef>
          <a:spcPct val="20000"/>
        </a:spcBef>
        <a:spcAft>
          <a:spcPct val="0"/>
        </a:spcAft>
        <a:buClr>
          <a:srgbClr val="009EFE"/>
        </a:buClr>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lr>
          <a:srgbClr val="009EFE"/>
        </a:buClr>
        <a:buChar char="•"/>
        <a:defRPr>
          <a:solidFill>
            <a:schemeClr val="tx1"/>
          </a:solidFill>
          <a:latin typeface="+mn-lt"/>
        </a:defRPr>
      </a:lvl2pPr>
      <a:lvl3pPr marL="1143000" indent="-228600" algn="l" rtl="0" eaLnBrk="1" fontAlgn="base" hangingPunct="1">
        <a:spcBef>
          <a:spcPct val="20000"/>
        </a:spcBef>
        <a:spcAft>
          <a:spcPct val="0"/>
        </a:spcAft>
        <a:buClr>
          <a:srgbClr val="009EFE"/>
        </a:buClr>
        <a:buChar char="•"/>
        <a:defRPr sz="1600">
          <a:solidFill>
            <a:schemeClr val="tx1"/>
          </a:solidFill>
          <a:latin typeface="+mn-lt"/>
        </a:defRPr>
      </a:lvl3pPr>
      <a:lvl4pPr marL="1600200" indent="-228600" algn="l" rtl="0" eaLnBrk="1" fontAlgn="base" hangingPunct="1">
        <a:spcBef>
          <a:spcPct val="20000"/>
        </a:spcBef>
        <a:spcAft>
          <a:spcPct val="0"/>
        </a:spcAft>
        <a:buClr>
          <a:srgbClr val="009EFE"/>
        </a:buClr>
        <a:buChar char="•"/>
        <a:defRPr sz="1400">
          <a:solidFill>
            <a:schemeClr val="tx1"/>
          </a:solidFill>
          <a:latin typeface="+mn-lt"/>
        </a:defRPr>
      </a:lvl4pPr>
      <a:lvl5pPr marL="2057400" indent="-228600" algn="l" rtl="0" eaLnBrk="1" fontAlgn="base" hangingPunct="1">
        <a:spcBef>
          <a:spcPct val="20000"/>
        </a:spcBef>
        <a:spcAft>
          <a:spcPct val="0"/>
        </a:spcAft>
        <a:buClr>
          <a:srgbClr val="009EFE"/>
        </a:buClr>
        <a:buChar char="•"/>
        <a:defRPr sz="1200">
          <a:solidFill>
            <a:schemeClr val="tx1"/>
          </a:solidFill>
          <a:latin typeface="+mn-lt"/>
        </a:defRPr>
      </a:lvl5pPr>
      <a:lvl6pPr marL="2514600" indent="-228600" algn="l" rtl="0" eaLnBrk="1" fontAlgn="base" hangingPunct="1">
        <a:spcBef>
          <a:spcPct val="20000"/>
        </a:spcBef>
        <a:spcAft>
          <a:spcPct val="0"/>
        </a:spcAft>
        <a:buClr>
          <a:srgbClr val="009EFE"/>
        </a:buClr>
        <a:buChar char="•"/>
        <a:defRPr sz="1200">
          <a:solidFill>
            <a:schemeClr val="tx1"/>
          </a:solidFill>
          <a:latin typeface="+mn-lt"/>
        </a:defRPr>
      </a:lvl6pPr>
      <a:lvl7pPr marL="2971800" indent="-228600" algn="l" rtl="0" eaLnBrk="1" fontAlgn="base" hangingPunct="1">
        <a:spcBef>
          <a:spcPct val="20000"/>
        </a:spcBef>
        <a:spcAft>
          <a:spcPct val="0"/>
        </a:spcAft>
        <a:buClr>
          <a:srgbClr val="009EFE"/>
        </a:buClr>
        <a:buChar char="•"/>
        <a:defRPr sz="1200">
          <a:solidFill>
            <a:schemeClr val="tx1"/>
          </a:solidFill>
          <a:latin typeface="+mn-lt"/>
        </a:defRPr>
      </a:lvl7pPr>
      <a:lvl8pPr marL="3429000" indent="-228600" algn="l" rtl="0" eaLnBrk="1" fontAlgn="base" hangingPunct="1">
        <a:spcBef>
          <a:spcPct val="20000"/>
        </a:spcBef>
        <a:spcAft>
          <a:spcPct val="0"/>
        </a:spcAft>
        <a:buClr>
          <a:srgbClr val="009EFE"/>
        </a:buClr>
        <a:buChar char="•"/>
        <a:defRPr sz="1200">
          <a:solidFill>
            <a:schemeClr val="tx1"/>
          </a:solidFill>
          <a:latin typeface="+mn-lt"/>
        </a:defRPr>
      </a:lvl8pPr>
      <a:lvl9pPr marL="3886200" indent="-228600" algn="l" rtl="0" eaLnBrk="1" fontAlgn="base" hangingPunct="1">
        <a:spcBef>
          <a:spcPct val="20000"/>
        </a:spcBef>
        <a:spcAft>
          <a:spcPct val="0"/>
        </a:spcAft>
        <a:buClr>
          <a:srgbClr val="009EFE"/>
        </a:buClr>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hyperlink" Target="https://ese-ara.org/node/1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emf"/><Relationship Id="rId2" Type="http://schemas.openxmlformats.org/officeDocument/2006/relationships/slideLayout" Target="../slideLayouts/slideLayout18.xml"/><Relationship Id="rId1" Type="http://schemas.openxmlformats.org/officeDocument/2006/relationships/video" Target="file:///C:\Users\Smax\Desktop\DREAL\DREAL%20-%2011&#232;me%20forum%20inter-SPPPI\Pr&#233;sentations\Motion_S3PI_v4_final_H264_audioAMP%20V2.mp4" TargetMode="External"/><Relationship Id="rId6" Type="http://schemas.openxmlformats.org/officeDocument/2006/relationships/image" Target="../media/image9.emf"/><Relationship Id="rId5" Type="http://schemas.openxmlformats.org/officeDocument/2006/relationships/image" Target="../media/image2.emf"/><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45.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image" Target="../media/image51.pn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5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58.xml"/><Relationship Id="rId5" Type="http://schemas.openxmlformats.org/officeDocument/2006/relationships/image" Target="../media/image54.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43.jpe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5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58.xml"/><Relationship Id="rId5" Type="http://schemas.openxmlformats.org/officeDocument/2006/relationships/image" Target="../media/image60.pn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8.xml"/><Relationship Id="rId5" Type="http://schemas.openxmlformats.org/officeDocument/2006/relationships/image" Target="../media/image43.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png"/><Relationship Id="rId18" Type="http://schemas.openxmlformats.org/officeDocument/2006/relationships/image" Target="../media/image79.emf"/><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emf"/><Relationship Id="rId17" Type="http://schemas.openxmlformats.org/officeDocument/2006/relationships/image" Target="../media/image78.png"/><Relationship Id="rId2" Type="http://schemas.openxmlformats.org/officeDocument/2006/relationships/notesSlide" Target="../notesSlides/notesSlide34.xml"/><Relationship Id="rId16" Type="http://schemas.openxmlformats.org/officeDocument/2006/relationships/image" Target="../media/image77.emf"/><Relationship Id="rId20" Type="http://schemas.openxmlformats.org/officeDocument/2006/relationships/image" Target="../media/image81.emf"/><Relationship Id="rId1" Type="http://schemas.openxmlformats.org/officeDocument/2006/relationships/slideLayout" Target="../slideLayouts/slideLayout60.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emf"/><Relationship Id="rId19" Type="http://schemas.openxmlformats.org/officeDocument/2006/relationships/image" Target="../media/image80.png"/><Relationship Id="rId4" Type="http://schemas.openxmlformats.org/officeDocument/2006/relationships/image" Target="../media/image65.emf"/><Relationship Id="rId9" Type="http://schemas.openxmlformats.org/officeDocument/2006/relationships/image" Target="../media/image70.png"/><Relationship Id="rId14" Type="http://schemas.openxmlformats.org/officeDocument/2006/relationships/image" Target="../media/image75.emf"/><Relationship Id="rId22" Type="http://schemas.openxmlformats.org/officeDocument/2006/relationships/image" Target="../media/image83.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59.xml"/><Relationship Id="rId4" Type="http://schemas.openxmlformats.org/officeDocument/2006/relationships/chart" Target="../charts/char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59.xml"/><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40.xml"/><Relationship Id="rId1" Type="http://schemas.openxmlformats.org/officeDocument/2006/relationships/slideLayout" Target="../slideLayouts/slideLayout5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9.xml"/><Relationship Id="rId1" Type="http://schemas.openxmlformats.org/officeDocument/2006/relationships/video" Target="file:///C:\Users\Smax\Desktop\DREAL\DREAL%20-%2011&#232;me%20forum%20inter-SPPPI\Pr&#233;sentations\Concertation%20Temps%20%231_VF.mp4" TargetMode="Externa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59.xml"/><Relationship Id="rId4" Type="http://schemas.openxmlformats.org/officeDocument/2006/relationships/chart" Target="../charts/chart6.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47.xml"/><Relationship Id="rId1" Type="http://schemas.openxmlformats.org/officeDocument/2006/relationships/slideLayout" Target="../slideLayouts/slideLayout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xml"/><Relationship Id="rId1" Type="http://schemas.openxmlformats.org/officeDocument/2006/relationships/video" Target="file:///C:\Users\Smax\Desktop\DREAL\DREAL%20-%2011&#232;me%20forum%20inter-SPPPI\Pr&#233;sentations\microtrottoir-sant&#233;%20environnement_Vdef.mov" TargetMode="Externa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a:stretch>
            <a:fillRect/>
          </a:stretch>
        </p:blipFill>
        <p:spPr bwMode="auto">
          <a:xfrm>
            <a:off x="-79375" y="-15875"/>
            <a:ext cx="9309100" cy="6967538"/>
          </a:xfrm>
          <a:prstGeom prst="rect">
            <a:avLst/>
          </a:prstGeom>
          <a:noFill/>
          <a:ln w="9525" cap="flat">
            <a:noFill/>
            <a:round/>
            <a:headEnd/>
            <a:tailEnd/>
          </a:ln>
          <a:effectLst/>
        </p:spPr>
      </p:pic>
      <p:pic>
        <p:nvPicPr>
          <p:cNvPr id="8194" name="Picture 2"/>
          <p:cNvPicPr>
            <a:picLocks noChangeAspect="1" noChangeArrowheads="1"/>
          </p:cNvPicPr>
          <p:nvPr/>
        </p:nvPicPr>
        <p:blipFill>
          <a:blip r:embed="rId4"/>
          <a:srcRect/>
          <a:stretch>
            <a:fillRect/>
          </a:stretch>
        </p:blipFill>
        <p:spPr bwMode="auto">
          <a:xfrm>
            <a:off x="3108325" y="2978150"/>
            <a:ext cx="5778500" cy="2646363"/>
          </a:xfrm>
          <a:prstGeom prst="rect">
            <a:avLst/>
          </a:prstGeom>
          <a:noFill/>
          <a:ln w="9525" cap="flat">
            <a:noFill/>
            <a:round/>
            <a:headEnd/>
            <a:tailEnd/>
          </a:ln>
          <a:effectLst/>
        </p:spPr>
      </p:pic>
      <p:pic>
        <p:nvPicPr>
          <p:cNvPr id="8195" name="Picture 3"/>
          <p:cNvPicPr>
            <a:picLocks noChangeAspect="1" noChangeArrowheads="1"/>
          </p:cNvPicPr>
          <p:nvPr/>
        </p:nvPicPr>
        <p:blipFill>
          <a:blip r:embed="rId5"/>
          <a:srcRect/>
          <a:stretch>
            <a:fillRect/>
          </a:stretch>
        </p:blipFill>
        <p:spPr bwMode="auto">
          <a:xfrm>
            <a:off x="1700213" y="5849938"/>
            <a:ext cx="1304925" cy="839787"/>
          </a:xfrm>
          <a:prstGeom prst="rect">
            <a:avLst/>
          </a:prstGeom>
          <a:noFill/>
          <a:ln w="9525" cap="flat">
            <a:noFill/>
            <a:round/>
            <a:headEnd/>
            <a:tailEnd/>
          </a:ln>
          <a:effectLst/>
        </p:spPr>
      </p:pic>
      <p:pic>
        <p:nvPicPr>
          <p:cNvPr id="8196" name="Picture 4"/>
          <p:cNvPicPr>
            <a:picLocks noChangeAspect="1" noChangeArrowheads="1"/>
          </p:cNvPicPr>
          <p:nvPr/>
        </p:nvPicPr>
        <p:blipFill>
          <a:blip r:embed="rId6"/>
          <a:srcRect/>
          <a:stretch>
            <a:fillRect/>
          </a:stretch>
        </p:blipFill>
        <p:spPr bwMode="auto">
          <a:xfrm>
            <a:off x="7381875" y="5849938"/>
            <a:ext cx="1504950" cy="80327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1604" y="-71462"/>
            <a:ext cx="6563072" cy="1143000"/>
          </a:xfrm>
        </p:spPr>
        <p:txBody>
          <a:bodyPr/>
          <a:lstStyle/>
          <a:p>
            <a:r>
              <a:rPr lang="fr-FR" sz="3200" b="1" kern="1200" dirty="0">
                <a:solidFill>
                  <a:schemeClr val="bg1"/>
                </a:solidFill>
              </a:rPr>
              <a:t>Travaux du GT6 : Boîte à </a:t>
            </a:r>
            <a:r>
              <a:rPr lang="fr-FR" sz="3200" b="1" kern="1200" dirty="0" smtClean="0">
                <a:solidFill>
                  <a:schemeClr val="bg1"/>
                </a:solidFill>
              </a:rPr>
              <a:t>outils collectivités </a:t>
            </a:r>
            <a:r>
              <a:rPr lang="fr-FR" sz="3200" b="1" kern="1200" dirty="0" err="1" smtClean="0">
                <a:solidFill>
                  <a:schemeClr val="bg1"/>
                </a:solidFill>
              </a:rPr>
              <a:t>Cerema</a:t>
            </a:r>
            <a:r>
              <a:rPr lang="fr-FR" sz="3200" b="1" kern="1200" dirty="0" smtClean="0">
                <a:solidFill>
                  <a:schemeClr val="bg1"/>
                </a:solidFill>
              </a:rPr>
              <a:t> (2/2)</a:t>
            </a:r>
            <a:endParaRPr lang="fr-FR" sz="3200" b="1" dirty="0">
              <a:solidFill>
                <a:schemeClr val="bg1"/>
              </a:solidFill>
            </a:endParaRPr>
          </a:p>
        </p:txBody>
      </p:sp>
      <p:sp>
        <p:nvSpPr>
          <p:cNvPr id="3" name="Espace réservé du contenu 2"/>
          <p:cNvSpPr>
            <a:spLocks noGrp="1"/>
          </p:cNvSpPr>
          <p:nvPr>
            <p:ph idx="1"/>
          </p:nvPr>
        </p:nvSpPr>
        <p:spPr/>
        <p:txBody>
          <a:bodyPr/>
          <a:lstStyle/>
          <a:p>
            <a:r>
              <a:rPr lang="fr-FR" sz="2800" dirty="0" smtClean="0">
                <a:effectLst/>
              </a:rPr>
              <a:t>Bilan des soumissions</a:t>
            </a:r>
          </a:p>
          <a:p>
            <a:pPr lvl="1"/>
            <a:r>
              <a:rPr lang="fr-FR" sz="2400" dirty="0" smtClean="0"/>
              <a:t>Total des soumissions AMI : 64</a:t>
            </a:r>
          </a:p>
          <a:p>
            <a:pPr lvl="1"/>
            <a:r>
              <a:rPr lang="fr-FR" sz="2400" dirty="0" smtClean="0"/>
              <a:t>1 soumission de la région Nouvelle-Aquitaine</a:t>
            </a:r>
          </a:p>
          <a:p>
            <a:pPr lvl="1"/>
            <a:r>
              <a:rPr lang="fr-FR" sz="2400" dirty="0" smtClean="0"/>
              <a:t>Appels à partenaire : 11</a:t>
            </a:r>
          </a:p>
          <a:p>
            <a:pPr lvl="1"/>
            <a:r>
              <a:rPr lang="fr-FR" sz="2400" dirty="0" smtClean="0"/>
              <a:t>Projets concernant la qualité de l’air : 13</a:t>
            </a:r>
          </a:p>
        </p:txBody>
      </p:sp>
      <p:pic>
        <p:nvPicPr>
          <p:cNvPr id="7" name="Espace réservé du contenu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129202" y="180858"/>
            <a:ext cx="795828" cy="1061104"/>
          </a:xfrm>
          <a:prstGeom prst="rect">
            <a:avLst/>
          </a:prstGeom>
          <a:noFill/>
          <a:ln w="9525">
            <a:noFill/>
            <a:miter lim="800000"/>
            <a:headEnd/>
            <a:tailEnd/>
          </a:ln>
        </p:spPr>
      </p:pic>
      <p:graphicFrame>
        <p:nvGraphicFramePr>
          <p:cNvPr id="9" name="Espace réservé du contenu 6"/>
          <p:cNvGraphicFramePr>
            <a:graphicFrameLocks/>
          </p:cNvGraphicFramePr>
          <p:nvPr>
            <p:extLst>
              <p:ext uri="{D42A27DB-BD31-4B8C-83A1-F6EECF244321}">
                <p14:modId xmlns="" xmlns:p14="http://schemas.microsoft.com/office/powerpoint/2010/main" val="696347030"/>
              </p:ext>
            </p:extLst>
          </p:nvPr>
        </p:nvGraphicFramePr>
        <p:xfrm>
          <a:off x="2329775" y="4085012"/>
          <a:ext cx="2860392" cy="2268539"/>
        </p:xfrm>
        <a:graphic>
          <a:graphicData uri="http://schemas.openxmlformats.org/drawingml/2006/chart">
            <c:chart xmlns:c="http://schemas.openxmlformats.org/drawingml/2006/chart" xmlns:r="http://schemas.openxmlformats.org/officeDocument/2006/relationships" r:id="rId4"/>
          </a:graphicData>
        </a:graphic>
      </p:graphicFrame>
      <p:sp>
        <p:nvSpPr>
          <p:cNvPr id="10" name="Espace réservé du numéro de diapositive 3"/>
          <p:cNvSpPr txBox="1">
            <a:spLocks/>
          </p:cNvSpPr>
          <p:nvPr/>
        </p:nvSpPr>
        <p:spPr bwMode="auto">
          <a:xfrm>
            <a:off x="6725969" y="6483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marL="0" algn="r" defTabSz="914400" rtl="0" eaLnBrk="1" latinLnBrk="0" hangingPunct="1">
              <a:defRPr sz="14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dirty="0"/>
              <a:t>8</a:t>
            </a:r>
          </a:p>
        </p:txBody>
      </p:sp>
      <p:graphicFrame>
        <p:nvGraphicFramePr>
          <p:cNvPr id="11" name="Graphique 10"/>
          <p:cNvGraphicFramePr/>
          <p:nvPr>
            <p:extLst>
              <p:ext uri="{D42A27DB-BD31-4B8C-83A1-F6EECF244321}">
                <p14:modId xmlns="" xmlns:p14="http://schemas.microsoft.com/office/powerpoint/2010/main" val="133140139"/>
              </p:ext>
            </p:extLst>
          </p:nvPr>
        </p:nvGraphicFramePr>
        <p:xfrm>
          <a:off x="6373368" y="1241962"/>
          <a:ext cx="2486201" cy="52413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 xmlns:p14="http://schemas.microsoft.com/office/powerpoint/2010/main" val="900589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68" y="-71462"/>
            <a:ext cx="8210550" cy="1123950"/>
          </a:xfrm>
        </p:spPr>
        <p:txBody>
          <a:bodyPr/>
          <a:lstStyle/>
          <a:p>
            <a:r>
              <a:rPr lang="fr-FR" sz="3600" b="1" dirty="0" smtClean="0">
                <a:solidFill>
                  <a:schemeClr val="bg1"/>
                </a:solidFill>
              </a:rPr>
              <a:t>Cartographie des projets</a:t>
            </a:r>
            <a:endParaRPr lang="fr-FR" sz="3600" b="1" dirty="0">
              <a:solidFill>
                <a:schemeClr val="bg1"/>
              </a:solidFill>
            </a:endParaRPr>
          </a:p>
        </p:txBody>
      </p:sp>
      <p:pic>
        <p:nvPicPr>
          <p:cNvPr id="6" name="Espace réservé du contenu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8129202" y="180858"/>
            <a:ext cx="795828" cy="1061104"/>
          </a:xfrm>
          <a:prstGeom prst="rect">
            <a:avLst/>
          </a:prstGeom>
          <a:noFill/>
          <a:ln w="9525">
            <a:noFill/>
            <a:miter lim="800000"/>
            <a:headEnd/>
            <a:tailEnd/>
          </a:ln>
        </p:spPr>
      </p:pic>
      <p:sp>
        <p:nvSpPr>
          <p:cNvPr id="7" name="ZoneTexte 6"/>
          <p:cNvSpPr txBox="1"/>
          <p:nvPr/>
        </p:nvSpPr>
        <p:spPr>
          <a:xfrm>
            <a:off x="2333500" y="1241962"/>
            <a:ext cx="4591868" cy="954107"/>
          </a:xfrm>
          <a:prstGeom prst="rect">
            <a:avLst/>
          </a:prstGeom>
          <a:noFill/>
        </p:spPr>
        <p:txBody>
          <a:bodyPr wrap="square" rtlCol="0">
            <a:spAutoFit/>
          </a:bodyPr>
          <a:lstStyle/>
          <a:p>
            <a:r>
              <a:rPr lang="fr-FR" sz="2800" dirty="0" smtClean="0">
                <a:solidFill>
                  <a:srgbClr val="00B050"/>
                </a:solidFill>
                <a:latin typeface="Calibri" pitchFamily="34" charset="0"/>
                <a:cs typeface="Calibri" pitchFamily="34" charset="0"/>
              </a:rPr>
              <a:t>Répartition des 64 </a:t>
            </a:r>
            <a:r>
              <a:rPr lang="fr-FR" sz="2800" dirty="0">
                <a:solidFill>
                  <a:srgbClr val="00B050"/>
                </a:solidFill>
                <a:latin typeface="Calibri" pitchFamily="34" charset="0"/>
                <a:cs typeface="Calibri" pitchFamily="34" charset="0"/>
              </a:rPr>
              <a:t>projets publiés</a:t>
            </a:r>
          </a:p>
        </p:txBody>
      </p:sp>
      <p:sp>
        <p:nvSpPr>
          <p:cNvPr id="8" name="Espace réservé du numéro de diapositive 3"/>
          <p:cNvSpPr txBox="1">
            <a:spLocks/>
          </p:cNvSpPr>
          <p:nvPr/>
        </p:nvSpPr>
        <p:spPr bwMode="auto">
          <a:xfrm>
            <a:off x="6725969" y="6483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fr-FR"/>
            </a:defPPr>
            <a:lvl1pPr marL="0" algn="r" defTabSz="914400" rtl="0" eaLnBrk="1" latinLnBrk="0" hangingPunct="1">
              <a:defRPr sz="14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dirty="0" smtClean="0"/>
              <a:t>9</a:t>
            </a:r>
            <a:endParaRPr lang="fr-FR" dirty="0"/>
          </a:p>
        </p:txBody>
      </p:sp>
      <p:pic>
        <p:nvPicPr>
          <p:cNvPr id="3" name="Image 2"/>
          <p:cNvPicPr>
            <a:picLocks noChangeAspect="1"/>
          </p:cNvPicPr>
          <p:nvPr/>
        </p:nvPicPr>
        <p:blipFill>
          <a:blip r:embed="rId3"/>
          <a:stretch>
            <a:fillRect/>
          </a:stretch>
        </p:blipFill>
        <p:spPr>
          <a:xfrm>
            <a:off x="4175136" y="1732990"/>
            <a:ext cx="3954066" cy="4696023"/>
          </a:xfrm>
          <a:prstGeom prst="rect">
            <a:avLst/>
          </a:prstGeom>
        </p:spPr>
      </p:pic>
      <p:pic>
        <p:nvPicPr>
          <p:cNvPr id="9" name="Image 8"/>
          <p:cNvPicPr>
            <a:picLocks noChangeAspect="1"/>
          </p:cNvPicPr>
          <p:nvPr/>
        </p:nvPicPr>
        <p:blipFill>
          <a:blip r:embed="rId4" cstate="print"/>
          <a:stretch>
            <a:fillRect/>
          </a:stretch>
        </p:blipFill>
        <p:spPr>
          <a:xfrm>
            <a:off x="1047626" y="3007521"/>
            <a:ext cx="1808684" cy="1876425"/>
          </a:xfrm>
          <a:prstGeom prst="rect">
            <a:avLst/>
          </a:prstGeom>
        </p:spPr>
      </p:pic>
      <p:sp>
        <p:nvSpPr>
          <p:cNvPr id="10" name="ZoneTexte 9"/>
          <p:cNvSpPr txBox="1"/>
          <p:nvPr/>
        </p:nvSpPr>
        <p:spPr>
          <a:xfrm>
            <a:off x="1076325" y="5041901"/>
            <a:ext cx="1752600" cy="307777"/>
          </a:xfrm>
          <a:prstGeom prst="rect">
            <a:avLst/>
          </a:prstGeom>
          <a:noFill/>
        </p:spPr>
        <p:txBody>
          <a:bodyPr wrap="square" rtlCol="0">
            <a:spAutoFit/>
          </a:bodyPr>
          <a:lstStyle/>
          <a:p>
            <a:r>
              <a:rPr lang="fr-FR" sz="1400" dirty="0" smtClean="0"/>
              <a:t>Guadeloupe</a:t>
            </a:r>
            <a:endParaRPr lang="fr-FR" sz="1400" dirty="0"/>
          </a:p>
        </p:txBody>
      </p:sp>
    </p:spTree>
    <p:extLst>
      <p:ext uri="{BB962C8B-B14F-4D97-AF65-F5344CB8AC3E}">
        <p14:creationId xmlns="" xmlns:p14="http://schemas.microsoft.com/office/powerpoint/2010/main" val="242896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31800" y="431800"/>
            <a:ext cx="8280400" cy="42481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smtClean="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rgbClr val="000000"/>
                </a:solidFill>
                <a:ea typeface="ヒラギノ角ゴ Pro W3" charset="0"/>
                <a:cs typeface="ヒラギノ角ゴ Pro W3" charset="0"/>
              </a:rPr>
              <a:t>Merci </a:t>
            </a:r>
            <a:r>
              <a:rPr lang="fr-FR" sz="4000" b="1" dirty="0">
                <a:solidFill>
                  <a:srgbClr val="000000"/>
                </a:solidFill>
                <a:ea typeface="ヒラギノ角ゴ Pro W3" charset="0"/>
                <a:cs typeface="ヒラギノ角ゴ Pro W3" charset="0"/>
              </a:rPr>
              <a:t>pour votre attention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a:solidFill>
                <a:srgbClr val="000000"/>
              </a:solidFill>
              <a:ea typeface="ヒラギノ角ゴ Pro W3" charset="0"/>
              <a:cs typeface="ヒラギノ角ゴ Pro W3"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pPr lvl="0" algn="ctr"/>
            <a:r>
              <a:rPr lang="fr-FR" sz="3200" b="1" dirty="0">
                <a:solidFill>
                  <a:schemeClr val="tx1"/>
                </a:solidFill>
              </a:rPr>
              <a:t>Lucie PELOSSE</a:t>
            </a:r>
            <a:r>
              <a:rPr lang="fr-FR" sz="3200" dirty="0">
                <a:solidFill>
                  <a:schemeClr val="tx1"/>
                </a:solidFill>
              </a:rPr>
              <a:t>, chargée de projets, Pôle Education Santé Environnement, IREPS </a:t>
            </a:r>
            <a:r>
              <a:rPr lang="fr-FR" sz="3200" dirty="0" smtClean="0">
                <a:solidFill>
                  <a:schemeClr val="tx1"/>
                </a:solidFill>
              </a:rPr>
              <a:t>Auvergne-Rhône-Alpes</a:t>
            </a:r>
          </a:p>
          <a:p>
            <a:pPr lvl="0" algn="ctr"/>
            <a:endParaRPr lang="fr-FR" sz="3200" dirty="0">
              <a:solidFill>
                <a:schemeClr val="tx1"/>
              </a:solidFill>
            </a:endParaRPr>
          </a:p>
          <a:p>
            <a:pPr algn="ctr"/>
            <a:r>
              <a:rPr lang="fr-FR" dirty="0">
                <a:solidFill>
                  <a:schemeClr val="tx1"/>
                </a:solidFill>
              </a:rPr>
              <a:t>Q</a:t>
            </a:r>
            <a:r>
              <a:rPr lang="fr-FR" i="1" dirty="0">
                <a:solidFill>
                  <a:schemeClr val="tx1"/>
                </a:solidFill>
              </a:rPr>
              <a:t>uelles interactions possibles entre le Pôle régional d’éducation et de promotion de la santé environnement et le SPPPY ?</a:t>
            </a:r>
            <a:endParaRPr lang="fr-FR" sz="1100" dirty="0">
              <a:solidFill>
                <a:schemeClr val="tx1"/>
              </a:solidFill>
            </a:endParaRPr>
          </a:p>
        </p:txBody>
      </p:sp>
      <p:sp>
        <p:nvSpPr>
          <p:cNvPr id="8" name="TextBox 7"/>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7A203B82-D282-BB4E-914B-31320B7D0182}"/>
              </a:ext>
            </a:extLst>
          </p:cNvPr>
          <p:cNvSpPr>
            <a:spLocks noGrp="1"/>
          </p:cNvSpPr>
          <p:nvPr>
            <p:ph type="title"/>
          </p:nvPr>
        </p:nvSpPr>
        <p:spPr>
          <a:xfrm>
            <a:off x="2428860" y="357166"/>
            <a:ext cx="7886700" cy="1492275"/>
          </a:xfrm>
        </p:spPr>
        <p:txBody>
          <a:bodyPr/>
          <a:lstStyle/>
          <a:p>
            <a:r>
              <a:rPr lang="fr-FR" sz="2400" dirty="0">
                <a:solidFill>
                  <a:schemeClr val="bg1"/>
                </a:solidFill>
              </a:rPr>
              <a:t>Le Pôle ESE : qu’est-ce que c’est ?</a:t>
            </a:r>
          </a:p>
        </p:txBody>
      </p:sp>
      <p:sp>
        <p:nvSpPr>
          <p:cNvPr id="8" name="Espace réservé du texte 7">
            <a:extLst>
              <a:ext uri="{FF2B5EF4-FFF2-40B4-BE49-F238E27FC236}">
                <a16:creationId xmlns="" xmlns:a16="http://schemas.microsoft.com/office/drawing/2014/main" id="{763A4BF1-4CA5-7944-B296-44E3F7D2E223}"/>
              </a:ext>
            </a:extLst>
          </p:cNvPr>
          <p:cNvSpPr>
            <a:spLocks noGrp="1"/>
          </p:cNvSpPr>
          <p:nvPr>
            <p:ph type="body" idx="1"/>
          </p:nvPr>
        </p:nvSpPr>
        <p:spPr>
          <a:xfrm>
            <a:off x="883293" y="1706373"/>
            <a:ext cx="8260707" cy="1481894"/>
          </a:xfrm>
        </p:spPr>
        <p:txBody>
          <a:bodyPr>
            <a:normAutofit/>
          </a:bodyPr>
          <a:lstStyle/>
          <a:p>
            <a:r>
              <a:rPr lang="fr-FR" b="1" dirty="0"/>
              <a:t>Co-animé par le GRAINE et l’IREPS ARA depuis 2010 pour accompagner les acteurs en matière d'éducation et de promotion dans le champ de la santé-environnement.</a:t>
            </a:r>
          </a:p>
          <a:p>
            <a:endParaRPr lang="fr-FR" b="1" dirty="0"/>
          </a:p>
          <a:p>
            <a:endParaRPr lang="fr-FR" b="1" dirty="0"/>
          </a:p>
        </p:txBody>
      </p:sp>
      <p:pic>
        <p:nvPicPr>
          <p:cNvPr id="9" name="Image 8">
            <a:extLst>
              <a:ext uri="{FF2B5EF4-FFF2-40B4-BE49-F238E27FC236}">
                <a16:creationId xmlns="" xmlns:a16="http://schemas.microsoft.com/office/drawing/2014/main" id="{66952C4C-4A70-4583-997C-36258A44F335}"/>
              </a:ext>
            </a:extLst>
          </p:cNvPr>
          <p:cNvPicPr>
            <a:picLocks noChangeAspect="1"/>
          </p:cNvPicPr>
          <p:nvPr/>
        </p:nvPicPr>
        <p:blipFill>
          <a:blip r:embed="rId3">
            <a:extLst>
              <a:ext uri="{28A0092B-C50C-407E-A947-70E740481C1C}">
                <a14:useLocalDpi xmlns="" xmlns:a14="http://schemas.microsoft.com/office/drawing/2010/main"/>
              </a:ext>
            </a:extLst>
          </a:blip>
          <a:stretch>
            <a:fillRect/>
          </a:stretch>
        </p:blipFill>
        <p:spPr bwMode="auto">
          <a:xfrm>
            <a:off x="791580" y="3198648"/>
            <a:ext cx="1147099" cy="965196"/>
          </a:xfrm>
          <a:prstGeom prst="rect">
            <a:avLst/>
          </a:prstGeom>
        </p:spPr>
      </p:pic>
      <p:grpSp>
        <p:nvGrpSpPr>
          <p:cNvPr id="2" name="Groupe 9">
            <a:extLst>
              <a:ext uri="{FF2B5EF4-FFF2-40B4-BE49-F238E27FC236}">
                <a16:creationId xmlns="" xmlns:a16="http://schemas.microsoft.com/office/drawing/2014/main" id="{9E4C0D8D-DDF6-4698-A142-FF1CD99BD7FA}"/>
              </a:ext>
            </a:extLst>
          </p:cNvPr>
          <p:cNvGrpSpPr/>
          <p:nvPr/>
        </p:nvGrpSpPr>
        <p:grpSpPr>
          <a:xfrm>
            <a:off x="791581" y="4185252"/>
            <a:ext cx="1070459" cy="1158666"/>
            <a:chOff x="3976814" y="5500157"/>
            <a:chExt cx="895050" cy="667725"/>
          </a:xfrm>
        </p:grpSpPr>
        <p:pic>
          <p:nvPicPr>
            <p:cNvPr id="11" name="Image 10">
              <a:extLst>
                <a:ext uri="{FF2B5EF4-FFF2-40B4-BE49-F238E27FC236}">
                  <a16:creationId xmlns="" xmlns:a16="http://schemas.microsoft.com/office/drawing/2014/main" id="{D46584E9-A38E-4DCD-9150-CAE73694A164}"/>
                </a:ext>
              </a:extLst>
            </p:cNvPr>
            <p:cNvPicPr>
              <a:picLocks noChangeAspect="1"/>
            </p:cNvPicPr>
            <p:nvPr/>
          </p:nvPicPr>
          <p:blipFill rotWithShape="1">
            <a:blip r:embed="rId4">
              <a:extLst>
                <a:ext uri="{28A0092B-C50C-407E-A947-70E740481C1C}">
                  <a14:useLocalDpi xmlns="" xmlns:a14="http://schemas.microsoft.com/office/drawing/2010/main"/>
                </a:ext>
              </a:extLst>
            </a:blip>
            <a:srcRect r="-5250"/>
            <a:stretch/>
          </p:blipFill>
          <p:spPr>
            <a:xfrm>
              <a:off x="3976814" y="5500157"/>
              <a:ext cx="895050" cy="667725"/>
            </a:xfrm>
            <a:prstGeom prst="rect">
              <a:avLst/>
            </a:prstGeom>
          </p:spPr>
        </p:pic>
        <p:sp>
          <p:nvSpPr>
            <p:cNvPr id="12" name="Ellipse 11">
              <a:extLst>
                <a:ext uri="{FF2B5EF4-FFF2-40B4-BE49-F238E27FC236}">
                  <a16:creationId xmlns="" xmlns:a16="http://schemas.microsoft.com/office/drawing/2014/main" id="{5C58A409-1A97-4865-9127-825C868160FE}"/>
                </a:ext>
              </a:extLst>
            </p:cNvPr>
            <p:cNvSpPr/>
            <p:nvPr/>
          </p:nvSpPr>
          <p:spPr>
            <a:xfrm>
              <a:off x="4655840" y="5735637"/>
              <a:ext cx="216024" cy="213643"/>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sp>
        <p:nvSpPr>
          <p:cNvPr id="13" name="Espace réservé du texte 7">
            <a:extLst>
              <a:ext uri="{FF2B5EF4-FFF2-40B4-BE49-F238E27FC236}">
                <a16:creationId xmlns="" xmlns:a16="http://schemas.microsoft.com/office/drawing/2014/main" id="{FC37B3EB-E150-4D08-81A7-6796DEFFFD89}"/>
              </a:ext>
            </a:extLst>
          </p:cNvPr>
          <p:cNvSpPr txBox="1">
            <a:spLocks/>
          </p:cNvSpPr>
          <p:nvPr/>
        </p:nvSpPr>
        <p:spPr bwMode="auto">
          <a:xfrm>
            <a:off x="2141730" y="3407000"/>
            <a:ext cx="6614420" cy="2056582"/>
          </a:xfrm>
          <a:prstGeom prst="rect">
            <a:avLst/>
          </a:prstGeom>
        </p:spPr>
        <p:txBody>
          <a:bodyPr vert="horz" lIns="91440" tIns="45720" rIns="91440" bIns="45720" rtlCol="0">
            <a:normAutofit fontScale="92500" lnSpcReduction="20000"/>
          </a:bodyPr>
          <a:lstStyle>
            <a:lvl1pPr marL="0" indent="0" algn="l" defTabSz="914400" eaLnBrk="1" hangingPunct="1">
              <a:lnSpc>
                <a:spcPct val="110000"/>
              </a:lnSpc>
              <a:spcBef>
                <a:spcPts val="1000"/>
              </a:spcBef>
              <a:buSzPct val="75000"/>
              <a:buFontTx/>
              <a:buNone/>
              <a:tabLst/>
              <a:defRPr sz="2400">
                <a:solidFill>
                  <a:schemeClr val="tx1">
                    <a:tint val="75000"/>
                  </a:schemeClr>
                </a:solidFill>
                <a:latin typeface="+mn-lt"/>
                <a:ea typeface="+mn-ea"/>
                <a:cs typeface="+mn-cs"/>
              </a:defRPr>
            </a:lvl1pPr>
            <a:lvl2pPr marL="457200" indent="0" algn="l" defTabSz="914400" eaLnBrk="1" hangingPunct="1">
              <a:lnSpc>
                <a:spcPct val="90000"/>
              </a:lnSpc>
              <a:spcBef>
                <a:spcPts val="500"/>
              </a:spcBef>
              <a:buFont typeface="Police système"/>
              <a:buNone/>
              <a:tabLst/>
              <a:defRPr sz="2000">
                <a:solidFill>
                  <a:schemeClr val="tx1">
                    <a:tint val="75000"/>
                  </a:schemeClr>
                </a:solidFill>
                <a:latin typeface="+mn-lt"/>
                <a:ea typeface="+mn-ea"/>
                <a:cs typeface="+mn-cs"/>
              </a:defRPr>
            </a:lvl2pPr>
            <a:lvl3pPr marL="914400" indent="0" algn="l" defTabSz="914400" eaLnBrk="1" hangingPunct="1">
              <a:lnSpc>
                <a:spcPct val="90000"/>
              </a:lnSpc>
              <a:spcBef>
                <a:spcPts val="500"/>
              </a:spcBef>
              <a:buFont typeface="Wingdings" pitchFamily="2" charset="2"/>
              <a:buNone/>
              <a:tabLst/>
              <a:defRPr sz="1800">
                <a:solidFill>
                  <a:schemeClr val="tx1">
                    <a:tint val="75000"/>
                  </a:schemeClr>
                </a:solidFill>
                <a:latin typeface="+mn-lt"/>
                <a:ea typeface="+mn-ea"/>
                <a:cs typeface="+mn-cs"/>
              </a:defRPr>
            </a:lvl3pPr>
            <a:lvl4pPr marL="13716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9pPr>
          </a:lstStyle>
          <a:p>
            <a:r>
              <a:rPr lang="fr-FR" dirty="0">
                <a:latin typeface="Arial" panose="020B0604020202020204" pitchFamily="34" charset="0"/>
                <a:cs typeface="Arial" panose="020B0604020202020204" pitchFamily="34" charset="0"/>
              </a:rPr>
              <a:t>Réseau régional pour l'EEDD, 140 structures adhérentes, 5 salariés pour favoriser le déploiement de projets en EEDD.</a:t>
            </a:r>
            <a:endParaRPr lang="fr-FR" dirty="0"/>
          </a:p>
          <a:p>
            <a:r>
              <a:rPr lang="fr-FR" dirty="0">
                <a:latin typeface="Arial" panose="020B0604020202020204" pitchFamily="34" charset="0"/>
                <a:cs typeface="Arial" panose="020B0604020202020204" pitchFamily="34" charset="0"/>
              </a:rPr>
              <a:t>Structure ressource pour les professionnels , 70 salariés pour favoriser le déploiement de projets de promotion de la santé.</a:t>
            </a:r>
            <a:endParaRPr lang="fr-FR" dirty="0"/>
          </a:p>
          <a:p>
            <a:endParaRPr lang="fr-FR" b="1" dirty="0"/>
          </a:p>
        </p:txBody>
      </p:sp>
      <p:sp>
        <p:nvSpPr>
          <p:cNvPr id="14" name="Espace réservé du texte 7">
            <a:extLst>
              <a:ext uri="{FF2B5EF4-FFF2-40B4-BE49-F238E27FC236}">
                <a16:creationId xmlns="" xmlns:a16="http://schemas.microsoft.com/office/drawing/2014/main" id="{50169DA7-F9A9-493B-8CB9-6D30D4EE0716}"/>
              </a:ext>
            </a:extLst>
          </p:cNvPr>
          <p:cNvSpPr txBox="1">
            <a:spLocks/>
          </p:cNvSpPr>
          <p:nvPr/>
        </p:nvSpPr>
        <p:spPr bwMode="auto">
          <a:xfrm>
            <a:off x="1045829" y="5515822"/>
            <a:ext cx="7573684" cy="2056582"/>
          </a:xfrm>
          <a:prstGeom prst="rect">
            <a:avLst/>
          </a:prstGeom>
        </p:spPr>
        <p:txBody>
          <a:bodyPr vert="horz" lIns="91440" tIns="45720" rIns="91440" bIns="45720" rtlCol="0">
            <a:normAutofit/>
          </a:bodyPr>
          <a:lstStyle>
            <a:lvl1pPr marL="0" indent="0" algn="l" defTabSz="914400" eaLnBrk="1" hangingPunct="1">
              <a:lnSpc>
                <a:spcPct val="110000"/>
              </a:lnSpc>
              <a:spcBef>
                <a:spcPts val="1000"/>
              </a:spcBef>
              <a:buSzPct val="75000"/>
              <a:buFontTx/>
              <a:buNone/>
              <a:tabLst/>
              <a:defRPr sz="2400">
                <a:solidFill>
                  <a:schemeClr val="tx1">
                    <a:tint val="75000"/>
                  </a:schemeClr>
                </a:solidFill>
                <a:latin typeface="+mn-lt"/>
                <a:ea typeface="+mn-ea"/>
                <a:cs typeface="+mn-cs"/>
              </a:defRPr>
            </a:lvl1pPr>
            <a:lvl2pPr marL="457200" indent="0" algn="l" defTabSz="914400" eaLnBrk="1" hangingPunct="1">
              <a:lnSpc>
                <a:spcPct val="90000"/>
              </a:lnSpc>
              <a:spcBef>
                <a:spcPts val="500"/>
              </a:spcBef>
              <a:buFont typeface="Police système"/>
              <a:buNone/>
              <a:tabLst/>
              <a:defRPr sz="2000">
                <a:solidFill>
                  <a:schemeClr val="tx1">
                    <a:tint val="75000"/>
                  </a:schemeClr>
                </a:solidFill>
                <a:latin typeface="+mn-lt"/>
                <a:ea typeface="+mn-ea"/>
                <a:cs typeface="+mn-cs"/>
              </a:defRPr>
            </a:lvl2pPr>
            <a:lvl3pPr marL="914400" indent="0" algn="l" defTabSz="914400" eaLnBrk="1" hangingPunct="1">
              <a:lnSpc>
                <a:spcPct val="90000"/>
              </a:lnSpc>
              <a:spcBef>
                <a:spcPts val="500"/>
              </a:spcBef>
              <a:buFont typeface="Wingdings" pitchFamily="2" charset="2"/>
              <a:buNone/>
              <a:tabLst/>
              <a:defRPr sz="1800">
                <a:solidFill>
                  <a:schemeClr val="tx1">
                    <a:tint val="75000"/>
                  </a:schemeClr>
                </a:solidFill>
                <a:latin typeface="+mn-lt"/>
                <a:ea typeface="+mn-ea"/>
                <a:cs typeface="+mn-cs"/>
              </a:defRPr>
            </a:lvl3pPr>
            <a:lvl4pPr marL="13716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eaLnBrk="1" hangingPunct="1">
              <a:lnSpc>
                <a:spcPct val="90000"/>
              </a:lnSpc>
              <a:spcBef>
                <a:spcPts val="500"/>
              </a:spcBef>
              <a:buFont typeface="Arial"/>
              <a:buNone/>
              <a:defRPr sz="1600">
                <a:solidFill>
                  <a:schemeClr val="tx1">
                    <a:tint val="75000"/>
                  </a:schemeClr>
                </a:solidFill>
                <a:latin typeface="+mn-lt"/>
                <a:ea typeface="+mn-ea"/>
                <a:cs typeface="+mn-cs"/>
              </a:defRPr>
            </a:lvl9pPr>
          </a:lstStyle>
          <a:p>
            <a:r>
              <a:rPr lang="fr-FR" b="1" dirty="0">
                <a:solidFill>
                  <a:srgbClr val="AD1552"/>
                </a:solidFill>
                <a:latin typeface="Arial" panose="020B0604020202020204" pitchFamily="34" charset="0"/>
                <a:cs typeface="Arial" panose="020B0604020202020204" pitchFamily="34" charset="0"/>
              </a:rPr>
              <a:t>2 associations avec des valeurs, des méthodes de travail et des finalités très proches.</a:t>
            </a:r>
            <a:endParaRPr lang="fr-FR" b="1" dirty="0">
              <a:solidFill>
                <a:srgbClr val="AD1552"/>
              </a:solidFill>
            </a:endParaRPr>
          </a:p>
        </p:txBody>
      </p:sp>
    </p:spTree>
    <p:extLst>
      <p:ext uri="{BB962C8B-B14F-4D97-AF65-F5344CB8AC3E}">
        <p14:creationId xmlns="" xmlns:p14="http://schemas.microsoft.com/office/powerpoint/2010/main" val="2336594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7EE45BF-A0C0-494C-AB9E-6667972CA5C8}"/>
              </a:ext>
            </a:extLst>
          </p:cNvPr>
          <p:cNvSpPr>
            <a:spLocks noGrp="1"/>
          </p:cNvSpPr>
          <p:nvPr>
            <p:ph type="title"/>
          </p:nvPr>
        </p:nvSpPr>
        <p:spPr>
          <a:xfrm>
            <a:off x="647730" y="-24"/>
            <a:ext cx="8210550" cy="1123950"/>
          </a:xfrm>
        </p:spPr>
        <p:txBody>
          <a:bodyPr/>
          <a:lstStyle/>
          <a:p>
            <a:r>
              <a:rPr lang="fr-FR" sz="2800" b="1" dirty="0">
                <a:solidFill>
                  <a:schemeClr val="bg1"/>
                </a:solidFill>
              </a:rPr>
              <a:t>Une définition de l’ESE partagée</a:t>
            </a:r>
          </a:p>
        </p:txBody>
      </p:sp>
      <p:sp>
        <p:nvSpPr>
          <p:cNvPr id="6" name="Espace réservé du numéro de diapositive 5">
            <a:extLst>
              <a:ext uri="{FF2B5EF4-FFF2-40B4-BE49-F238E27FC236}">
                <a16:creationId xmlns="" xmlns:a16="http://schemas.microsoft.com/office/drawing/2014/main" id="{65120766-5A1D-5041-8EFB-3C33C8B3814F}"/>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15</a:t>
            </a:fld>
            <a:endParaRPr lang="fr-FR"/>
          </a:p>
        </p:txBody>
      </p:sp>
      <p:sp>
        <p:nvSpPr>
          <p:cNvPr id="9" name="Espace réservé du contenu 2">
            <a:extLst>
              <a:ext uri="{FF2B5EF4-FFF2-40B4-BE49-F238E27FC236}">
                <a16:creationId xmlns="" xmlns:a16="http://schemas.microsoft.com/office/drawing/2014/main" id="{1BA404B3-E235-434B-AA96-EAEA3244F67A}"/>
              </a:ext>
            </a:extLst>
          </p:cNvPr>
          <p:cNvSpPr>
            <a:spLocks noGrp="1"/>
          </p:cNvSpPr>
          <p:nvPr>
            <p:ph idx="1"/>
          </p:nvPr>
        </p:nvSpPr>
        <p:spPr>
          <a:xfrm>
            <a:off x="428596" y="1565176"/>
            <a:ext cx="8286808" cy="3312368"/>
          </a:xfrm>
        </p:spPr>
        <p:txBody>
          <a:bodyPr>
            <a:noAutofit/>
          </a:bodyPr>
          <a:lstStyle/>
          <a:p>
            <a:pPr marL="0" algn="just">
              <a:buFont typeface="Arial" pitchFamily="34" charset="0"/>
              <a:buChar char="•"/>
            </a:pPr>
            <a:r>
              <a:rPr lang="fr-FR" sz="2400" i="1" dirty="0">
                <a:solidFill>
                  <a:srgbClr val="007790"/>
                </a:solidFill>
              </a:rPr>
              <a:t>Afin de réduire </a:t>
            </a:r>
            <a:r>
              <a:rPr lang="fr-FR" sz="2400" b="1" i="1" dirty="0">
                <a:solidFill>
                  <a:srgbClr val="007790"/>
                </a:solidFill>
              </a:rPr>
              <a:t>les inégalités </a:t>
            </a:r>
            <a:r>
              <a:rPr lang="fr-FR" sz="2400" i="1" dirty="0">
                <a:solidFill>
                  <a:srgbClr val="007790"/>
                </a:solidFill>
              </a:rPr>
              <a:t>territoriales, environnementales et sociales de santé, l’ESE vise un renforcement du </a:t>
            </a:r>
            <a:r>
              <a:rPr lang="fr-FR" sz="2400" b="1" i="1" dirty="0">
                <a:solidFill>
                  <a:srgbClr val="007790"/>
                </a:solidFill>
              </a:rPr>
              <a:t>pouvoir d’agir </a:t>
            </a:r>
            <a:r>
              <a:rPr lang="fr-FR" sz="2400" i="1" dirty="0">
                <a:solidFill>
                  <a:srgbClr val="007790"/>
                </a:solidFill>
              </a:rPr>
              <a:t>des individus et des communautés sur leur santé, sur leur environnement et sur leurs interactions. </a:t>
            </a:r>
          </a:p>
          <a:p>
            <a:pPr marL="0" algn="just">
              <a:buFont typeface="Arial" pitchFamily="34" charset="0"/>
              <a:buChar char="•"/>
            </a:pPr>
            <a:r>
              <a:rPr lang="fr-FR" sz="2400" i="1" dirty="0">
                <a:solidFill>
                  <a:srgbClr val="007790"/>
                </a:solidFill>
              </a:rPr>
              <a:t>Elle est mise en œuvre à travers des processus d’éducation et d’accompagnement au changement, partant des personnes, pour leur permettre de développer des habiletés individuelles et collectives.</a:t>
            </a:r>
            <a:br>
              <a:rPr lang="fr-FR" sz="2400" i="1" dirty="0">
                <a:solidFill>
                  <a:srgbClr val="007790"/>
                </a:solidFill>
              </a:rPr>
            </a:br>
            <a:r>
              <a:rPr lang="fr-FR" sz="2400" i="1" dirty="0">
                <a:solidFill>
                  <a:srgbClr val="007790"/>
                </a:solidFill>
              </a:rPr>
              <a:t/>
            </a:r>
            <a:br>
              <a:rPr lang="fr-FR" sz="2400" i="1" dirty="0">
                <a:solidFill>
                  <a:srgbClr val="007790"/>
                </a:solidFill>
              </a:rPr>
            </a:br>
            <a:r>
              <a:rPr lang="fr-FR" sz="2400" dirty="0">
                <a:solidFill>
                  <a:srgbClr val="007790"/>
                </a:solidFill>
              </a:rPr>
              <a:t>Définition issue de </a:t>
            </a:r>
            <a:r>
              <a:rPr lang="fr-FR" sz="2400" dirty="0">
                <a:solidFill>
                  <a:srgbClr val="0070C0"/>
                </a:solidFill>
                <a:hlinkClick r:id="rId2">
                  <a:extLst>
                    <a:ext uri="{A12FA001-AC4F-418D-AE19-62706E023703}">
                      <ahyp:hlinkClr xmlns="" xmlns:ahyp="http://schemas.microsoft.com/office/drawing/2018/hyperlinkcolor" val="tx"/>
                    </a:ext>
                  </a:extLst>
                </a:hlinkClick>
              </a:rPr>
              <a:t>la charte</a:t>
            </a:r>
            <a:r>
              <a:rPr lang="fr-FR" sz="2400" dirty="0">
                <a:solidFill>
                  <a:srgbClr val="007790"/>
                </a:solidFill>
              </a:rPr>
              <a:t> pour des principes d'actions partagées en ESE en Auvergne-Rhône-Alpes.</a:t>
            </a:r>
          </a:p>
        </p:txBody>
      </p:sp>
      <p:sp>
        <p:nvSpPr>
          <p:cNvPr id="11" name="Espace réservé du numéro de diapositive 5">
            <a:extLst>
              <a:ext uri="{FF2B5EF4-FFF2-40B4-BE49-F238E27FC236}">
                <a16:creationId xmlns="" xmlns:a16="http://schemas.microsoft.com/office/drawing/2014/main" id="{65120766-5A1D-5041-8EFB-3C33C8B3814F}"/>
              </a:ext>
            </a:extLst>
          </p:cNvPr>
          <p:cNvSpPr txBox="1">
            <a:spLocks/>
          </p:cNvSpPr>
          <p:nvPr/>
        </p:nvSpPr>
        <p:spPr>
          <a:xfrm>
            <a:off x="8000571" y="6508751"/>
            <a:ext cx="706999" cy="365125"/>
          </a:xfrm>
          <a:prstGeom prst="rect">
            <a:avLst/>
          </a:prstGeom>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fld id="{08395586-F03A-48D1-94DF-16B239DF4FB5}" type="slidenum">
              <a:rPr kumimoji="0" lang="fr-FR" sz="2400" b="0" i="0" u="none" strike="noStrike" kern="1200" cap="none" spc="0" normalizeH="0" baseline="0" noProof="0" smtClean="0">
                <a:ln>
                  <a:noFill/>
                </a:ln>
                <a:solidFill>
                  <a:schemeClr val="bg1"/>
                </a:solidFill>
                <a:effectLst/>
                <a:uLnTx/>
                <a:uFillTx/>
                <a:latin typeface="Calibri" charset="0"/>
                <a:ea typeface="+mn-ea"/>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t>15</a:t>
            </a:fld>
            <a:endParaRPr kumimoji="0" lang="fr-FR" sz="2400" b="0" i="0" u="none" strike="noStrike" kern="1200" cap="none" spc="0" normalizeH="0" baseline="0" noProof="0">
              <a:ln>
                <a:noFill/>
              </a:ln>
              <a:solidFill>
                <a:schemeClr val="bg1"/>
              </a:solidFill>
              <a:effectLst/>
              <a:uLnTx/>
              <a:uFillTx/>
              <a:latin typeface="Calibri" charset="0"/>
              <a:ea typeface="+mn-ea"/>
              <a:cs typeface="+mn-cs"/>
            </a:endParaRPr>
          </a:p>
        </p:txBody>
      </p:sp>
    </p:spTree>
    <p:extLst>
      <p:ext uri="{BB962C8B-B14F-4D97-AF65-F5344CB8AC3E}">
        <p14:creationId xmlns="" xmlns:p14="http://schemas.microsoft.com/office/powerpoint/2010/main" val="2899611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 xmlns:a16="http://schemas.microsoft.com/office/drawing/2014/main" id="{CE8B950A-8A6B-460A-B157-F72A51C1BA91}"/>
              </a:ext>
            </a:extLst>
          </p:cNvPr>
          <p:cNvPicPr>
            <a:picLocks noGrp="1" noChangeAspect="1"/>
          </p:cNvPicPr>
          <p:nvPr>
            <p:ph idx="1"/>
          </p:nvPr>
        </p:nvPicPr>
        <p:blipFill>
          <a:blip r:embed="rId3"/>
          <a:stretch>
            <a:fillRect/>
          </a:stretch>
        </p:blipFill>
        <p:spPr>
          <a:xfrm>
            <a:off x="4357686" y="1071546"/>
            <a:ext cx="4520591" cy="5715017"/>
          </a:xfrm>
          <a:prstGeom prst="rect">
            <a:avLst/>
          </a:prstGeom>
        </p:spPr>
      </p:pic>
      <p:sp>
        <p:nvSpPr>
          <p:cNvPr id="5" name="ZoneTexte 1">
            <a:extLst>
              <a:ext uri="{FF2B5EF4-FFF2-40B4-BE49-F238E27FC236}">
                <a16:creationId xmlns="" xmlns:a16="http://schemas.microsoft.com/office/drawing/2014/main" id="{92D8A027-ED24-419E-A426-52119AF0614C}"/>
              </a:ext>
            </a:extLst>
          </p:cNvPr>
          <p:cNvSpPr txBox="1"/>
          <p:nvPr/>
        </p:nvSpPr>
        <p:spPr>
          <a:xfrm>
            <a:off x="111494" y="1431557"/>
            <a:ext cx="3960440" cy="2431435"/>
          </a:xfrm>
          <a:prstGeom prst="rect">
            <a:avLst/>
          </a:prstGeom>
          <a:noFill/>
        </p:spPr>
        <p:txBody>
          <a:bodyPr wrap="square" rtlCol="0">
            <a:spAutoFit/>
          </a:bodyPr>
          <a:lstStyle/>
          <a:p>
            <a:pPr algn="just"/>
            <a:r>
              <a:rPr lang="fr-FR" sz="2000" b="1" dirty="0">
                <a:solidFill>
                  <a:schemeClr val="tx1"/>
                </a:solidFill>
              </a:rPr>
              <a:t>2017-2021, 3</a:t>
            </a:r>
            <a:r>
              <a:rPr lang="fr-FR" sz="2000" b="1" baseline="30000" dirty="0">
                <a:solidFill>
                  <a:schemeClr val="tx1"/>
                </a:solidFill>
              </a:rPr>
              <a:t>e</a:t>
            </a:r>
            <a:r>
              <a:rPr lang="fr-FR" sz="2000" b="1" dirty="0">
                <a:solidFill>
                  <a:schemeClr val="tx1"/>
                </a:solidFill>
              </a:rPr>
              <a:t> version du PRSE d’Auvergne-Rhône-Alpes :</a:t>
            </a:r>
            <a:r>
              <a:rPr lang="fr-FR" b="1" dirty="0">
                <a:solidFill>
                  <a:schemeClr val="tx1"/>
                </a:solidFill>
              </a:rPr>
              <a:t> </a:t>
            </a:r>
          </a:p>
          <a:p>
            <a:pPr algn="just"/>
            <a:r>
              <a:rPr lang="fr-FR" sz="1800" dirty="0">
                <a:solidFill>
                  <a:schemeClr val="tx1"/>
                </a:solidFill>
              </a:rPr>
              <a:t>2 objectifs stratégiques, </a:t>
            </a:r>
          </a:p>
          <a:p>
            <a:pPr algn="just"/>
            <a:r>
              <a:rPr lang="fr-FR" sz="1800" dirty="0">
                <a:solidFill>
                  <a:schemeClr val="tx1"/>
                </a:solidFill>
              </a:rPr>
              <a:t>3 axes, </a:t>
            </a:r>
          </a:p>
          <a:p>
            <a:pPr algn="just"/>
            <a:r>
              <a:rPr lang="fr-FR" sz="1800" dirty="0">
                <a:solidFill>
                  <a:schemeClr val="tx1"/>
                </a:solidFill>
              </a:rPr>
              <a:t>19 actions </a:t>
            </a:r>
          </a:p>
          <a:p>
            <a:pPr algn="just"/>
            <a:r>
              <a:rPr lang="fr-FR" sz="1800" dirty="0">
                <a:solidFill>
                  <a:schemeClr val="tx1"/>
                </a:solidFill>
              </a:rPr>
              <a:t>dont 6 fiches action sur l’ESE </a:t>
            </a:r>
            <a:endParaRPr lang="fr-FR" sz="1800" dirty="0" smtClean="0">
              <a:solidFill>
                <a:schemeClr val="tx1"/>
              </a:solidFill>
            </a:endParaRPr>
          </a:p>
          <a:p>
            <a:pPr algn="just"/>
            <a:r>
              <a:rPr lang="fr-FR" sz="1800" dirty="0" smtClean="0">
                <a:solidFill>
                  <a:schemeClr val="tx1"/>
                </a:solidFill>
              </a:rPr>
              <a:t>(</a:t>
            </a:r>
            <a:r>
              <a:rPr lang="fr-FR" sz="1800" dirty="0">
                <a:solidFill>
                  <a:schemeClr val="tx1"/>
                </a:solidFill>
              </a:rPr>
              <a:t>partenaire opérationnel des fiches =</a:t>
            </a:r>
          </a:p>
          <a:p>
            <a:pPr algn="just"/>
            <a:r>
              <a:rPr lang="fr-FR" sz="1800" dirty="0">
                <a:solidFill>
                  <a:schemeClr val="tx1"/>
                </a:solidFill>
              </a:rPr>
              <a:t>Pôle ESE)</a:t>
            </a:r>
          </a:p>
        </p:txBody>
      </p:sp>
    </p:spTree>
    <p:extLst>
      <p:ext uri="{BB962C8B-B14F-4D97-AF65-F5344CB8AC3E}">
        <p14:creationId xmlns="" xmlns:p14="http://schemas.microsoft.com/office/powerpoint/2010/main" val="2950264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 xmlns:a16="http://schemas.microsoft.com/office/drawing/2014/main" id="{1D6FEA35-E96F-F048-A401-10BE73F17C9C}"/>
              </a:ext>
            </a:extLst>
          </p:cNvPr>
          <p:cNvPicPr>
            <a:picLocks noChangeAspect="1"/>
          </p:cNvPicPr>
          <p:nvPr/>
        </p:nvPicPr>
        <p:blipFill rotWithShape="1">
          <a:blip r:embed="rId2" cstate="print">
            <a:extLst>
              <a:ext uri="{28A0092B-C50C-407E-A947-70E740481C1C}">
                <a14:useLocalDpi xmlns="" xmlns:a14="http://schemas.microsoft.com/office/drawing/2010/main"/>
              </a:ext>
            </a:extLst>
          </a:blip>
          <a:srcRect/>
          <a:stretch/>
        </p:blipFill>
        <p:spPr>
          <a:xfrm>
            <a:off x="2303748" y="1285860"/>
            <a:ext cx="6750750" cy="5378278"/>
          </a:xfrm>
          <a:prstGeom prst="rect">
            <a:avLst/>
          </a:prstGeom>
          <a:ln w="76200">
            <a:solidFill>
              <a:schemeClr val="bg1">
                <a:lumMod val="95000"/>
              </a:schemeClr>
            </a:solidFill>
          </a:ln>
        </p:spPr>
      </p:pic>
      <p:sp>
        <p:nvSpPr>
          <p:cNvPr id="4" name="Espace réservé du texte 3">
            <a:extLst>
              <a:ext uri="{FF2B5EF4-FFF2-40B4-BE49-F238E27FC236}">
                <a16:creationId xmlns="" xmlns:a16="http://schemas.microsoft.com/office/drawing/2014/main" id="{89BE9C60-8D57-584F-BD01-7C5EDFDBD0D9}"/>
              </a:ext>
            </a:extLst>
          </p:cNvPr>
          <p:cNvSpPr>
            <a:spLocks noGrp="1"/>
          </p:cNvSpPr>
          <p:nvPr>
            <p:ph type="body" sz="half" idx="2"/>
          </p:nvPr>
        </p:nvSpPr>
        <p:spPr>
          <a:xfrm>
            <a:off x="609065" y="2616535"/>
            <a:ext cx="3044833" cy="2540657"/>
          </a:xfrm>
          <a:solidFill>
            <a:srgbClr val="007790">
              <a:alpha val="85000"/>
            </a:srgbClr>
          </a:solidFill>
        </p:spPr>
        <p:txBody>
          <a:bodyPr lIns="360000" tIns="288000" rIns="360000" bIns="288000">
            <a:normAutofit fontScale="85000" lnSpcReduction="10000"/>
          </a:bodyPr>
          <a:lstStyle/>
          <a:p>
            <a:r>
              <a:rPr lang="fr-FR" sz="2400" dirty="0">
                <a:solidFill>
                  <a:schemeClr val="bg1"/>
                </a:solidFill>
              </a:rPr>
              <a:t>Un site en accès libre avec des </a:t>
            </a:r>
            <a:r>
              <a:rPr lang="fr-FR" sz="2400" b="1" dirty="0">
                <a:solidFill>
                  <a:schemeClr val="bg1"/>
                </a:solidFill>
              </a:rPr>
              <a:t>ressources pour favoriser les  actions en éducation et promotion santé-environnement</a:t>
            </a:r>
          </a:p>
        </p:txBody>
      </p:sp>
      <p:sp>
        <p:nvSpPr>
          <p:cNvPr id="5" name="Espace réservé de la date 4">
            <a:extLst>
              <a:ext uri="{FF2B5EF4-FFF2-40B4-BE49-F238E27FC236}">
                <a16:creationId xmlns="" xmlns:a16="http://schemas.microsoft.com/office/drawing/2014/main" id="{CF02759B-98D7-1D4D-82C7-38A1A716253E}"/>
              </a:ext>
            </a:extLst>
          </p:cNvPr>
          <p:cNvSpPr>
            <a:spLocks noGrp="1"/>
          </p:cNvSpPr>
          <p:nvPr>
            <p:ph type="dt" sz="half" idx="4294967295"/>
          </p:nvPr>
        </p:nvSpPr>
        <p:spPr>
          <a:xfrm>
            <a:off x="628650" y="6411321"/>
            <a:ext cx="2057400" cy="310155"/>
          </a:xfrm>
          <a:prstGeom prst="rect">
            <a:avLst/>
          </a:prstGeom>
        </p:spPr>
        <p:txBody>
          <a:bodyPr/>
          <a:lstStyle/>
          <a:p>
            <a:pPr>
              <a:defRPr/>
            </a:pPr>
            <a:fld id="{B42F0BEB-C9FD-924C-903B-216BE683EDDC}" type="datetime1">
              <a:rPr lang="fr-FR" smtClean="0"/>
              <a:pPr>
                <a:defRPr/>
              </a:pPr>
              <a:t>15/11/2019</a:t>
            </a:fld>
            <a:endParaRPr lang="fr-FR"/>
          </a:p>
        </p:txBody>
      </p:sp>
      <p:sp>
        <p:nvSpPr>
          <p:cNvPr id="7" name="Espace réservé du numéro de diapositive 6">
            <a:extLst>
              <a:ext uri="{FF2B5EF4-FFF2-40B4-BE49-F238E27FC236}">
                <a16:creationId xmlns="" xmlns:a16="http://schemas.microsoft.com/office/drawing/2014/main" id="{28E229F2-F515-7149-AB62-8E24CEFA88D7}"/>
              </a:ext>
            </a:extLst>
          </p:cNvPr>
          <p:cNvSpPr>
            <a:spLocks noGrp="1"/>
          </p:cNvSpPr>
          <p:nvPr>
            <p:ph type="sldNum" sz="quarter" idx="4294967295"/>
          </p:nvPr>
        </p:nvSpPr>
        <p:spPr>
          <a:xfrm>
            <a:off x="7920372" y="6411321"/>
            <a:ext cx="594978" cy="310155"/>
          </a:xfrm>
          <a:prstGeom prst="rect">
            <a:avLst/>
          </a:prstGeom>
        </p:spPr>
        <p:txBody>
          <a:bodyPr/>
          <a:lstStyle/>
          <a:p>
            <a:pPr>
              <a:defRPr/>
            </a:pPr>
            <a:fld id="{08395586-F03A-48D1-94DF-16B239DF4FB5}" type="slidenum">
              <a:rPr lang="fr-FR" smtClean="0"/>
              <a:pPr>
                <a:defRPr/>
              </a:pPr>
              <a:t>17</a:t>
            </a:fld>
            <a:endParaRPr lang="fr-FR"/>
          </a:p>
        </p:txBody>
      </p:sp>
      <p:sp>
        <p:nvSpPr>
          <p:cNvPr id="9" name="Titre 6">
            <a:extLst>
              <a:ext uri="{FF2B5EF4-FFF2-40B4-BE49-F238E27FC236}">
                <a16:creationId xmlns="" xmlns:a16="http://schemas.microsoft.com/office/drawing/2014/main" id="{7A203B82-D282-BB4E-914B-31320B7D0182}"/>
              </a:ext>
            </a:extLst>
          </p:cNvPr>
          <p:cNvSpPr txBox="1">
            <a:spLocks/>
          </p:cNvSpPr>
          <p:nvPr/>
        </p:nvSpPr>
        <p:spPr bwMode="auto">
          <a:xfrm>
            <a:off x="785786" y="-492167"/>
            <a:ext cx="7886700" cy="1492275"/>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p>
            <a:pPr lvl="0" algn="ctr" eaLnBrk="0" hangingPunct="0"/>
            <a:r>
              <a:rPr lang="fr-FR" sz="2800" b="1" dirty="0" smtClean="0"/>
              <a:t>Pourquoi ce site ?</a:t>
            </a:r>
            <a:br>
              <a:rPr lang="fr-FR" sz="2800" b="1" dirty="0" smtClean="0"/>
            </a:br>
            <a:r>
              <a:rPr lang="fr-FR" sz="2800" b="1" dirty="0" smtClean="0"/>
              <a:t>(Action 4)</a:t>
            </a:r>
            <a:endParaRPr kumimoji="0" lang="fr-FR" sz="2800" b="1" i="0" u="none" strike="noStrike" kern="0" cap="none" spc="0" normalizeH="0" baseline="0" noProof="0" dirty="0">
              <a:ln>
                <a:noFill/>
              </a:ln>
              <a:solidFill>
                <a:schemeClr val="bg1"/>
              </a:solidFill>
              <a:effectLst/>
              <a:uLnTx/>
              <a:uFillTx/>
              <a:latin typeface="+mj-lt"/>
              <a:ea typeface="+mj-ea"/>
              <a:cs typeface="+mj-cs"/>
            </a:endParaRPr>
          </a:p>
        </p:txBody>
      </p:sp>
      <p:sp>
        <p:nvSpPr>
          <p:cNvPr id="10" name="Titre 6">
            <a:extLst>
              <a:ext uri="{FF2B5EF4-FFF2-40B4-BE49-F238E27FC236}">
                <a16:creationId xmlns="" xmlns:a16="http://schemas.microsoft.com/office/drawing/2014/main" id="{7A203B82-D282-BB4E-914B-31320B7D0182}"/>
              </a:ext>
            </a:extLst>
          </p:cNvPr>
          <p:cNvSpPr txBox="1">
            <a:spLocks/>
          </p:cNvSpPr>
          <p:nvPr/>
        </p:nvSpPr>
        <p:spPr bwMode="auto">
          <a:xfrm>
            <a:off x="2428860" y="357166"/>
            <a:ext cx="7886700" cy="1492275"/>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2400" b="1" i="0" u="none" strike="noStrike" kern="0" cap="none" spc="0" normalizeH="0" baseline="0" noProof="0" smtClean="0">
                <a:ln>
                  <a:noFill/>
                </a:ln>
                <a:solidFill>
                  <a:schemeClr val="bg1"/>
                </a:solidFill>
                <a:effectLst/>
                <a:uLnTx/>
                <a:uFillTx/>
                <a:latin typeface="+mj-lt"/>
                <a:ea typeface="+mj-ea"/>
                <a:cs typeface="+mj-cs"/>
              </a:rPr>
              <a:t>Le Pôle ESE : qu’est-ce que c’est ?</a:t>
            </a:r>
            <a:endParaRPr kumimoji="0" lang="fr-FR" sz="2400" b="1" i="0" u="none" strike="noStrike" kern="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2257974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E852689-1FC8-4D40-9F20-3CBD73AFB7AE}"/>
              </a:ext>
            </a:extLst>
          </p:cNvPr>
          <p:cNvSpPr>
            <a:spLocks noGrp="1"/>
          </p:cNvSpPr>
          <p:nvPr>
            <p:ph type="title"/>
          </p:nvPr>
        </p:nvSpPr>
        <p:spPr>
          <a:xfrm>
            <a:off x="647730" y="-52404"/>
            <a:ext cx="8210550" cy="1123950"/>
          </a:xfrm>
        </p:spPr>
        <p:txBody>
          <a:bodyPr/>
          <a:lstStyle/>
          <a:p>
            <a:r>
              <a:rPr lang="fr-FR" sz="4000" b="1" dirty="0">
                <a:solidFill>
                  <a:schemeClr val="bg1"/>
                </a:solidFill>
              </a:rPr>
              <a:t>Du contenu de fond</a:t>
            </a:r>
          </a:p>
        </p:txBody>
      </p:sp>
      <p:sp>
        <p:nvSpPr>
          <p:cNvPr id="3" name="Espace réservé du contenu 2">
            <a:extLst>
              <a:ext uri="{FF2B5EF4-FFF2-40B4-BE49-F238E27FC236}">
                <a16:creationId xmlns="" xmlns:a16="http://schemas.microsoft.com/office/drawing/2014/main" id="{9E2EEEFE-BE4F-BE46-B793-DFC52D18BE31}"/>
              </a:ext>
            </a:extLst>
          </p:cNvPr>
          <p:cNvSpPr>
            <a:spLocks noGrp="1"/>
          </p:cNvSpPr>
          <p:nvPr>
            <p:ph idx="1"/>
          </p:nvPr>
        </p:nvSpPr>
        <p:spPr>
          <a:xfrm>
            <a:off x="629562" y="1484784"/>
            <a:ext cx="7291722" cy="890786"/>
          </a:xfrm>
        </p:spPr>
        <p:txBody>
          <a:bodyPr>
            <a:normAutofit fontScale="70000" lnSpcReduction="20000"/>
          </a:bodyPr>
          <a:lstStyle/>
          <a:p>
            <a:pPr marL="0" indent="0">
              <a:buNone/>
            </a:pPr>
            <a:r>
              <a:rPr lang="fr-FR" dirty="0"/>
              <a:t>Des </a:t>
            </a:r>
            <a:r>
              <a:rPr lang="fr-FR" b="1" dirty="0"/>
              <a:t>articles détaillés et documentés </a:t>
            </a:r>
            <a:r>
              <a:rPr lang="fr-FR" dirty="0"/>
              <a:t>sur 10 thématiques de l’ESE, avec des </a:t>
            </a:r>
            <a:r>
              <a:rPr lang="fr-FR" b="1" dirty="0"/>
              <a:t>focus transversaux </a:t>
            </a:r>
            <a:r>
              <a:rPr lang="fr-FR" dirty="0"/>
              <a:t>spécifiques</a:t>
            </a:r>
          </a:p>
        </p:txBody>
      </p:sp>
      <p:sp>
        <p:nvSpPr>
          <p:cNvPr id="4" name="Espace réservé de la date 3">
            <a:extLst>
              <a:ext uri="{FF2B5EF4-FFF2-40B4-BE49-F238E27FC236}">
                <a16:creationId xmlns="" xmlns:a16="http://schemas.microsoft.com/office/drawing/2014/main" id="{6F728733-616B-D140-A606-2EBF480C96DD}"/>
              </a:ext>
            </a:extLst>
          </p:cNvPr>
          <p:cNvSpPr>
            <a:spLocks noGrp="1"/>
          </p:cNvSpPr>
          <p:nvPr>
            <p:ph type="dt" sz="half" idx="4294967295"/>
          </p:nvPr>
        </p:nvSpPr>
        <p:spPr>
          <a:xfrm>
            <a:off x="628650" y="6356351"/>
            <a:ext cx="2057400" cy="365125"/>
          </a:xfrm>
          <a:prstGeom prst="rect">
            <a:avLst/>
          </a:prstGeom>
        </p:spPr>
        <p:txBody>
          <a:bodyPr/>
          <a:lstStyle/>
          <a:p>
            <a:pPr>
              <a:defRPr/>
            </a:pPr>
            <a:fld id="{4C3016B9-2BDB-464A-8658-EF3B5737F63C}"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344E826F-EBF7-2046-B671-86FC6BC9BAE8}"/>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90A6426B-9BB8-EE4E-BA26-BDC1B505D232}"/>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18</a:t>
            </a:fld>
            <a:endParaRPr lang="fr-FR"/>
          </a:p>
        </p:txBody>
      </p:sp>
      <p:pic>
        <p:nvPicPr>
          <p:cNvPr id="8" name="Image 7">
            <a:extLst>
              <a:ext uri="{FF2B5EF4-FFF2-40B4-BE49-F238E27FC236}">
                <a16:creationId xmlns="" xmlns:a16="http://schemas.microsoft.com/office/drawing/2014/main" id="{7D0BAE1F-FBD0-6A4B-9010-A0B113434030}"/>
              </a:ext>
            </a:extLst>
          </p:cNvPr>
          <p:cNvPicPr>
            <a:picLocks noChangeAspect="1"/>
          </p:cNvPicPr>
          <p:nvPr/>
        </p:nvPicPr>
        <p:blipFill rotWithShape="1">
          <a:blip r:embed="rId2">
            <a:extLst>
              <a:ext uri="{28A0092B-C50C-407E-A947-70E740481C1C}">
                <a14:useLocalDpi xmlns="" xmlns:a14="http://schemas.microsoft.com/office/drawing/2010/main"/>
              </a:ext>
            </a:extLst>
          </a:blip>
          <a:srcRect/>
          <a:stretch/>
        </p:blipFill>
        <p:spPr>
          <a:xfrm>
            <a:off x="251520" y="2348880"/>
            <a:ext cx="8622450" cy="3776626"/>
          </a:xfrm>
          <a:prstGeom prst="rect">
            <a:avLst/>
          </a:prstGeom>
        </p:spPr>
      </p:pic>
    </p:spTree>
    <p:extLst>
      <p:ext uri="{BB962C8B-B14F-4D97-AF65-F5344CB8AC3E}">
        <p14:creationId xmlns="" xmlns:p14="http://schemas.microsoft.com/office/powerpoint/2010/main" val="2486928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ECDAD4-582B-C443-AE6C-2F5565136879}"/>
              </a:ext>
            </a:extLst>
          </p:cNvPr>
          <p:cNvSpPr>
            <a:spLocks noGrp="1"/>
          </p:cNvSpPr>
          <p:nvPr>
            <p:ph type="title"/>
          </p:nvPr>
        </p:nvSpPr>
        <p:spPr>
          <a:xfrm>
            <a:off x="2214546" y="-142900"/>
            <a:ext cx="5069724" cy="1325563"/>
          </a:xfrm>
        </p:spPr>
        <p:txBody>
          <a:bodyPr>
            <a:normAutofit/>
          </a:bodyPr>
          <a:lstStyle/>
          <a:p>
            <a:r>
              <a:rPr lang="fr-FR" sz="4000" b="1" dirty="0">
                <a:solidFill>
                  <a:schemeClr val="bg1"/>
                </a:solidFill>
              </a:rPr>
              <a:t>Des fiches Méthodes</a:t>
            </a:r>
          </a:p>
        </p:txBody>
      </p:sp>
      <p:sp>
        <p:nvSpPr>
          <p:cNvPr id="4" name="Espace réservé de la date 3">
            <a:extLst>
              <a:ext uri="{FF2B5EF4-FFF2-40B4-BE49-F238E27FC236}">
                <a16:creationId xmlns="" xmlns:a16="http://schemas.microsoft.com/office/drawing/2014/main" id="{95208779-E89F-C14C-846D-A1998D49F4F7}"/>
              </a:ext>
            </a:extLst>
          </p:cNvPr>
          <p:cNvSpPr>
            <a:spLocks noGrp="1"/>
          </p:cNvSpPr>
          <p:nvPr>
            <p:ph type="dt" sz="half" idx="4294967295"/>
          </p:nvPr>
        </p:nvSpPr>
        <p:spPr>
          <a:xfrm>
            <a:off x="628650" y="6356351"/>
            <a:ext cx="2057400" cy="365125"/>
          </a:xfrm>
          <a:prstGeom prst="rect">
            <a:avLst/>
          </a:prstGeom>
        </p:spPr>
        <p:txBody>
          <a:bodyPr/>
          <a:lstStyle/>
          <a:p>
            <a:pPr>
              <a:defRPr/>
            </a:pPr>
            <a:fld id="{5498C866-4D5E-3347-8C23-08B528132D8B}"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B61C6A28-422C-3445-9B69-48DBCC5FF060}"/>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4A71B702-BD6A-E641-B868-954C929EEB87}"/>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19</a:t>
            </a:fld>
            <a:endParaRPr lang="fr-FR"/>
          </a:p>
        </p:txBody>
      </p:sp>
      <p:pic>
        <p:nvPicPr>
          <p:cNvPr id="7" name="Image 6">
            <a:extLst>
              <a:ext uri="{FF2B5EF4-FFF2-40B4-BE49-F238E27FC236}">
                <a16:creationId xmlns="" xmlns:a16="http://schemas.microsoft.com/office/drawing/2014/main" id="{A14C3B8B-1209-CE46-A1EE-A68AAF46501C}"/>
              </a:ext>
            </a:extLst>
          </p:cNvPr>
          <p:cNvPicPr>
            <a:picLocks noChangeAspect="1"/>
          </p:cNvPicPr>
          <p:nvPr/>
        </p:nvPicPr>
        <p:blipFill>
          <a:blip r:embed="rId2" cstate="print"/>
          <a:stretch>
            <a:fillRect/>
          </a:stretch>
        </p:blipFill>
        <p:spPr>
          <a:xfrm>
            <a:off x="3491880" y="1343256"/>
            <a:ext cx="5408738" cy="5157578"/>
          </a:xfrm>
          <a:prstGeom prst="rect">
            <a:avLst/>
          </a:prstGeom>
          <a:ln w="76200">
            <a:solidFill>
              <a:schemeClr val="bg1">
                <a:lumMod val="95000"/>
              </a:schemeClr>
            </a:solidFill>
          </a:ln>
        </p:spPr>
      </p:pic>
      <p:sp>
        <p:nvSpPr>
          <p:cNvPr id="8" name="Espace réservé du contenu 2">
            <a:extLst>
              <a:ext uri="{FF2B5EF4-FFF2-40B4-BE49-F238E27FC236}">
                <a16:creationId xmlns="" xmlns:a16="http://schemas.microsoft.com/office/drawing/2014/main" id="{2BADDD2D-AF73-784C-94B2-B6D2F6E057A7}"/>
              </a:ext>
            </a:extLst>
          </p:cNvPr>
          <p:cNvSpPr txBox="1">
            <a:spLocks/>
          </p:cNvSpPr>
          <p:nvPr/>
        </p:nvSpPr>
        <p:spPr bwMode="auto">
          <a:xfrm>
            <a:off x="214282" y="1825625"/>
            <a:ext cx="2814668" cy="4351338"/>
          </a:xfrm>
          <a:prstGeom prst="rect">
            <a:avLst/>
          </a:prstGeom>
        </p:spPr>
        <p:txBody>
          <a:bodyPr vert="horz" lIns="91440" tIns="45720" rIns="91440" bIns="45720" rtlCol="0">
            <a:normAutofit fontScale="92500"/>
          </a:bodyPr>
          <a:lstStyle>
            <a:lvl1pPr marL="317500" indent="-317500" algn="l" defTabSz="914400" eaLnBrk="1" hangingPunct="1">
              <a:lnSpc>
                <a:spcPct val="110000"/>
              </a:lnSpc>
              <a:spcBef>
                <a:spcPts val="1000"/>
              </a:spcBef>
              <a:buSzPct val="75000"/>
              <a:buFontTx/>
              <a:buBlip>
                <a:blip r:embed="rId3"/>
              </a:buBlip>
              <a:tabLst/>
              <a:defRPr sz="2400">
                <a:solidFill>
                  <a:schemeClr val="tx1"/>
                </a:solidFill>
                <a:latin typeface="+mn-lt"/>
                <a:ea typeface="+mn-ea"/>
                <a:cs typeface="+mn-cs"/>
              </a:defRPr>
            </a:lvl1pPr>
            <a:lvl2pPr marL="898525" indent="-441325" algn="l" defTabSz="914400" eaLnBrk="1" hangingPunct="1">
              <a:lnSpc>
                <a:spcPct val="90000"/>
              </a:lnSpc>
              <a:spcBef>
                <a:spcPts val="500"/>
              </a:spcBef>
              <a:buFont typeface="Police système"/>
              <a:buChar char="—"/>
              <a:tabLst/>
              <a:defRPr sz="2000">
                <a:solidFill>
                  <a:schemeClr val="tx1"/>
                </a:solidFill>
                <a:latin typeface="+mn-lt"/>
                <a:ea typeface="+mn-ea"/>
                <a:cs typeface="+mn-cs"/>
              </a:defRPr>
            </a:lvl2pPr>
            <a:lvl3pPr marL="1206500" indent="-292100" algn="l" defTabSz="914400" eaLnBrk="1" hangingPunct="1">
              <a:lnSpc>
                <a:spcPct val="90000"/>
              </a:lnSpc>
              <a:spcBef>
                <a:spcPts val="500"/>
              </a:spcBef>
              <a:buFont typeface="Wingdings" pitchFamily="2" charset="2"/>
              <a:buChar char="§"/>
              <a:tabLst/>
              <a:defRPr sz="2000">
                <a:solidFill>
                  <a:schemeClr val="tx1"/>
                </a:solidFill>
                <a:latin typeface="+mn-lt"/>
                <a:ea typeface="+mn-ea"/>
                <a:cs typeface="+mn-cs"/>
              </a:defRPr>
            </a:lvl3pPr>
            <a:lvl4pPr marL="1600200" indent="-228600" algn="l" defTabSz="914400" eaLnBrk="1" hangingPunct="1">
              <a:lnSpc>
                <a:spcPct val="90000"/>
              </a:lnSpc>
              <a:spcBef>
                <a:spcPts val="500"/>
              </a:spcBef>
              <a:buFont typeface="Arial"/>
              <a:buChar char="•"/>
              <a:defRPr sz="1800">
                <a:solidFill>
                  <a:schemeClr val="tx1"/>
                </a:solidFill>
                <a:latin typeface="+mn-lt"/>
                <a:ea typeface="+mn-ea"/>
                <a:cs typeface="+mn-cs"/>
              </a:defRPr>
            </a:lvl4pPr>
            <a:lvl5pPr marL="2057400" indent="-228600" algn="l" defTabSz="914400" eaLnBrk="1" hangingPunct="1">
              <a:lnSpc>
                <a:spcPct val="90000"/>
              </a:lnSpc>
              <a:spcBef>
                <a:spcPts val="500"/>
              </a:spcBef>
              <a:buFont typeface="Arial"/>
              <a:buChar char="•"/>
              <a:defRPr sz="1800">
                <a:solidFill>
                  <a:schemeClr val="tx1"/>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a:lstStyle>
          <a:p>
            <a:pPr>
              <a:buFont typeface="Arial" panose="020B0604020202020204" pitchFamily="34" charset="0"/>
              <a:buChar char="•"/>
            </a:pPr>
            <a:r>
              <a:rPr lang="fr-FR" dirty="0"/>
              <a:t>Des méthodologies d’</a:t>
            </a:r>
            <a:r>
              <a:rPr lang="fr-FR" b="1" dirty="0"/>
              <a:t>animation </a:t>
            </a:r>
            <a:r>
              <a:rPr lang="fr-FR" dirty="0"/>
              <a:t>d’ateliers (fiche méthode d’animation),</a:t>
            </a:r>
          </a:p>
          <a:p>
            <a:pPr>
              <a:buFont typeface="Arial" panose="020B0604020202020204" pitchFamily="34" charset="0"/>
              <a:buChar char="•"/>
            </a:pPr>
            <a:r>
              <a:rPr lang="fr-FR" dirty="0"/>
              <a:t>Des conseils sur des </a:t>
            </a:r>
            <a:r>
              <a:rPr lang="fr-FR" b="1" dirty="0"/>
              <a:t>postures</a:t>
            </a:r>
            <a:r>
              <a:rPr lang="fr-FR" dirty="0"/>
              <a:t> à privilégier  et des </a:t>
            </a:r>
            <a:r>
              <a:rPr lang="fr-FR" b="1" dirty="0"/>
              <a:t>repères </a:t>
            </a:r>
            <a:r>
              <a:rPr lang="fr-FR" dirty="0"/>
              <a:t>pour agir (fiche posture et repères)</a:t>
            </a:r>
          </a:p>
        </p:txBody>
      </p:sp>
    </p:spTree>
    <p:extLst>
      <p:ext uri="{BB962C8B-B14F-4D97-AF65-F5344CB8AC3E}">
        <p14:creationId xmlns="" xmlns:p14="http://schemas.microsoft.com/office/powerpoint/2010/main" val="2456464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4" cstate="print"/>
          <a:srcRect/>
          <a:stretch>
            <a:fillRect/>
          </a:stretch>
        </p:blipFill>
        <p:spPr bwMode="auto">
          <a:xfrm>
            <a:off x="-79375" y="-15875"/>
            <a:ext cx="9309100" cy="6967538"/>
          </a:xfrm>
          <a:prstGeom prst="rect">
            <a:avLst/>
          </a:prstGeom>
          <a:noFill/>
          <a:ln w="9525" cap="flat">
            <a:noFill/>
            <a:round/>
            <a:headEnd/>
            <a:tailEnd/>
          </a:ln>
          <a:effectLst/>
        </p:spPr>
      </p:pic>
      <p:pic>
        <p:nvPicPr>
          <p:cNvPr id="8194" name="Picture 2"/>
          <p:cNvPicPr>
            <a:picLocks noChangeAspect="1" noChangeArrowheads="1"/>
          </p:cNvPicPr>
          <p:nvPr/>
        </p:nvPicPr>
        <p:blipFill>
          <a:blip r:embed="rId5"/>
          <a:srcRect/>
          <a:stretch>
            <a:fillRect/>
          </a:stretch>
        </p:blipFill>
        <p:spPr bwMode="auto">
          <a:xfrm>
            <a:off x="3108325" y="2978150"/>
            <a:ext cx="5778500" cy="2646363"/>
          </a:xfrm>
          <a:prstGeom prst="rect">
            <a:avLst/>
          </a:prstGeom>
          <a:noFill/>
          <a:ln w="9525" cap="flat">
            <a:noFill/>
            <a:round/>
            <a:headEnd/>
            <a:tailEnd/>
          </a:ln>
          <a:effectLst/>
        </p:spPr>
      </p:pic>
      <p:pic>
        <p:nvPicPr>
          <p:cNvPr id="8195" name="Picture 3"/>
          <p:cNvPicPr>
            <a:picLocks noChangeAspect="1" noChangeArrowheads="1"/>
          </p:cNvPicPr>
          <p:nvPr/>
        </p:nvPicPr>
        <p:blipFill>
          <a:blip r:embed="rId6"/>
          <a:srcRect/>
          <a:stretch>
            <a:fillRect/>
          </a:stretch>
        </p:blipFill>
        <p:spPr bwMode="auto">
          <a:xfrm>
            <a:off x="1700213" y="5849938"/>
            <a:ext cx="1304925" cy="839787"/>
          </a:xfrm>
          <a:prstGeom prst="rect">
            <a:avLst/>
          </a:prstGeom>
          <a:noFill/>
          <a:ln w="9525" cap="flat">
            <a:noFill/>
            <a:round/>
            <a:headEnd/>
            <a:tailEnd/>
          </a:ln>
          <a:effectLst/>
        </p:spPr>
      </p:pic>
      <p:pic>
        <p:nvPicPr>
          <p:cNvPr id="8196" name="Picture 4"/>
          <p:cNvPicPr>
            <a:picLocks noChangeAspect="1" noChangeArrowheads="1"/>
          </p:cNvPicPr>
          <p:nvPr/>
        </p:nvPicPr>
        <p:blipFill>
          <a:blip r:embed="rId7"/>
          <a:srcRect/>
          <a:stretch>
            <a:fillRect/>
          </a:stretch>
        </p:blipFill>
        <p:spPr bwMode="auto">
          <a:xfrm>
            <a:off x="7381875" y="5849938"/>
            <a:ext cx="1504950" cy="803275"/>
          </a:xfrm>
          <a:prstGeom prst="rect">
            <a:avLst/>
          </a:prstGeom>
          <a:noFill/>
          <a:ln w="9525" cap="flat">
            <a:noFill/>
            <a:round/>
            <a:headEnd/>
            <a:tailEnd/>
          </a:ln>
          <a:effectLst/>
        </p:spPr>
      </p:pic>
      <p:pic>
        <p:nvPicPr>
          <p:cNvPr id="6" name="Motion_S3PI_v4_final_H264_audioAMP V2.mp4">
            <a:hlinkClick r:id="" action="ppaction://media"/>
          </p:cNvPr>
          <p:cNvPicPr>
            <a:picLocks noRot="1" noChangeAspect="1"/>
          </p:cNvPicPr>
          <p:nvPr>
            <a:videoFile r:link="rId1"/>
          </p:nvPr>
        </p:nvPicPr>
        <p:blipFill>
          <a:blip r:embed="rId8"/>
          <a:stretch>
            <a:fillRect/>
          </a:stretch>
        </p:blipFill>
        <p:spPr>
          <a:xfrm>
            <a:off x="-142908" y="-107181"/>
            <a:ext cx="9429816" cy="707236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ABE615-737D-D044-92BC-F5D19D8C4181}"/>
              </a:ext>
            </a:extLst>
          </p:cNvPr>
          <p:cNvSpPr>
            <a:spLocks noGrp="1"/>
          </p:cNvSpPr>
          <p:nvPr>
            <p:ph type="title"/>
          </p:nvPr>
        </p:nvSpPr>
        <p:spPr>
          <a:xfrm>
            <a:off x="2857488" y="-142900"/>
            <a:ext cx="4014788" cy="1332527"/>
          </a:xfrm>
        </p:spPr>
        <p:txBody>
          <a:bodyPr>
            <a:normAutofit/>
          </a:bodyPr>
          <a:lstStyle/>
          <a:p>
            <a:r>
              <a:rPr lang="fr-FR" sz="3600" b="1" dirty="0">
                <a:solidFill>
                  <a:schemeClr val="bg1"/>
                </a:solidFill>
              </a:rPr>
              <a:t>Une médiathèque</a:t>
            </a:r>
            <a:br>
              <a:rPr lang="fr-FR" sz="3600" b="1" dirty="0">
                <a:solidFill>
                  <a:schemeClr val="bg1"/>
                </a:solidFill>
              </a:rPr>
            </a:br>
            <a:r>
              <a:rPr lang="fr-FR" sz="3600" b="1" dirty="0">
                <a:solidFill>
                  <a:schemeClr val="bg1"/>
                </a:solidFill>
              </a:rPr>
              <a:t>actualisée</a:t>
            </a:r>
          </a:p>
        </p:txBody>
      </p:sp>
      <p:sp>
        <p:nvSpPr>
          <p:cNvPr id="3" name="Espace réservé du contenu 2">
            <a:extLst>
              <a:ext uri="{FF2B5EF4-FFF2-40B4-BE49-F238E27FC236}">
                <a16:creationId xmlns="" xmlns:a16="http://schemas.microsoft.com/office/drawing/2014/main" id="{18DD019A-ABC3-9144-AA2F-7FEB67C03C96}"/>
              </a:ext>
            </a:extLst>
          </p:cNvPr>
          <p:cNvSpPr>
            <a:spLocks noGrp="1"/>
          </p:cNvSpPr>
          <p:nvPr>
            <p:ph idx="1"/>
          </p:nvPr>
        </p:nvSpPr>
        <p:spPr>
          <a:xfrm>
            <a:off x="1071538" y="2041060"/>
            <a:ext cx="2420634" cy="4031146"/>
          </a:xfrm>
        </p:spPr>
        <p:txBody>
          <a:bodyPr>
            <a:noAutofit/>
          </a:bodyPr>
          <a:lstStyle/>
          <a:p>
            <a:pPr marL="0" indent="0">
              <a:buNone/>
            </a:pPr>
            <a:r>
              <a:rPr lang="fr-FR" sz="2400" dirty="0"/>
              <a:t>Ressources pour s'informer et comprendre</a:t>
            </a:r>
          </a:p>
          <a:p>
            <a:pPr marL="0" indent="0">
              <a:buNone/>
            </a:pPr>
            <a:r>
              <a:rPr lang="fr-FR" sz="2400" dirty="0"/>
              <a:t>Ressources méthodologiques et pédagogiques</a:t>
            </a:r>
          </a:p>
          <a:p>
            <a:pPr marL="0" indent="0">
              <a:buNone/>
            </a:pPr>
            <a:r>
              <a:rPr lang="fr-FR" sz="2400" dirty="0"/>
              <a:t>Textes réglementaires</a:t>
            </a:r>
          </a:p>
          <a:p>
            <a:pPr marL="0" indent="0">
              <a:buNone/>
            </a:pPr>
            <a:r>
              <a:rPr lang="fr-FR" sz="2400" dirty="0" err="1"/>
              <a:t>Outilthèque</a:t>
            </a:r>
            <a:endParaRPr lang="fr-FR" sz="2400" dirty="0"/>
          </a:p>
        </p:txBody>
      </p:sp>
      <p:sp>
        <p:nvSpPr>
          <p:cNvPr id="4" name="Espace réservé de la date 3">
            <a:extLst>
              <a:ext uri="{FF2B5EF4-FFF2-40B4-BE49-F238E27FC236}">
                <a16:creationId xmlns="" xmlns:a16="http://schemas.microsoft.com/office/drawing/2014/main" id="{DE4C552A-0E9E-B34A-A558-C8CA7D0B0473}"/>
              </a:ext>
            </a:extLst>
          </p:cNvPr>
          <p:cNvSpPr>
            <a:spLocks noGrp="1"/>
          </p:cNvSpPr>
          <p:nvPr>
            <p:ph type="dt" sz="half" idx="4294967295"/>
          </p:nvPr>
        </p:nvSpPr>
        <p:spPr>
          <a:xfrm>
            <a:off x="628650" y="6356351"/>
            <a:ext cx="2057400" cy="365125"/>
          </a:xfrm>
          <a:prstGeom prst="rect">
            <a:avLst/>
          </a:prstGeom>
        </p:spPr>
        <p:txBody>
          <a:bodyPr/>
          <a:lstStyle/>
          <a:p>
            <a:pPr>
              <a:defRPr/>
            </a:pPr>
            <a:fld id="{72C2151E-0E91-D44A-8BBD-AC9341923EF2}" type="datetime1">
              <a:rPr lang="fr-FR" smtClean="0"/>
              <a:pPr>
                <a:defRPr/>
              </a:pPr>
              <a:t>15/11/2019</a:t>
            </a:fld>
            <a:endParaRPr lang="fr-FR" dirty="0"/>
          </a:p>
        </p:txBody>
      </p:sp>
      <p:sp>
        <p:nvSpPr>
          <p:cNvPr id="5" name="Espace réservé du pied de page 4">
            <a:extLst>
              <a:ext uri="{FF2B5EF4-FFF2-40B4-BE49-F238E27FC236}">
                <a16:creationId xmlns="" xmlns:a16="http://schemas.microsoft.com/office/drawing/2014/main" id="{B72DAE66-1083-9A40-8C24-F33E3EECBED6}"/>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0C3DBFDD-9581-284B-AF8D-09E7B9FAAB06}"/>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20</a:t>
            </a:fld>
            <a:endParaRPr lang="fr-FR"/>
          </a:p>
        </p:txBody>
      </p:sp>
      <p:pic>
        <p:nvPicPr>
          <p:cNvPr id="7" name="Image 6">
            <a:extLst>
              <a:ext uri="{FF2B5EF4-FFF2-40B4-BE49-F238E27FC236}">
                <a16:creationId xmlns="" xmlns:a16="http://schemas.microsoft.com/office/drawing/2014/main" id="{147AF6CF-0DCF-1845-B0FC-B9AA544FB2C1}"/>
              </a:ext>
            </a:extLst>
          </p:cNvPr>
          <p:cNvPicPr>
            <a:picLocks noChangeAspect="1"/>
          </p:cNvPicPr>
          <p:nvPr/>
        </p:nvPicPr>
        <p:blipFill>
          <a:blip r:embed="rId2" cstate="print"/>
          <a:stretch>
            <a:fillRect/>
          </a:stretch>
        </p:blipFill>
        <p:spPr>
          <a:xfrm>
            <a:off x="3653898" y="1142984"/>
            <a:ext cx="5251001" cy="5628934"/>
          </a:xfrm>
          <a:prstGeom prst="rect">
            <a:avLst/>
          </a:prstGeom>
          <a:ln w="76200">
            <a:solidFill>
              <a:schemeClr val="bg1">
                <a:lumMod val="95000"/>
              </a:schemeClr>
            </a:solidFill>
          </a:ln>
        </p:spPr>
      </p:pic>
      <p:pic>
        <p:nvPicPr>
          <p:cNvPr id="8" name="Image 7">
            <a:extLst>
              <a:ext uri="{FF2B5EF4-FFF2-40B4-BE49-F238E27FC236}">
                <a16:creationId xmlns="" xmlns:a16="http://schemas.microsoft.com/office/drawing/2014/main" id="{AF748DB8-A22C-A14D-9C1B-172128148A5C}"/>
              </a:ext>
            </a:extLst>
          </p:cNvPr>
          <p:cNvPicPr>
            <a:picLocks noChangeAspect="1"/>
          </p:cNvPicPr>
          <p:nvPr/>
        </p:nvPicPr>
        <p:blipFill>
          <a:blip r:embed="rId3"/>
          <a:stretch>
            <a:fillRect/>
          </a:stretch>
        </p:blipFill>
        <p:spPr>
          <a:xfrm>
            <a:off x="661337" y="1866307"/>
            <a:ext cx="457200" cy="635000"/>
          </a:xfrm>
          <a:prstGeom prst="rect">
            <a:avLst/>
          </a:prstGeom>
        </p:spPr>
      </p:pic>
      <p:pic>
        <p:nvPicPr>
          <p:cNvPr id="9" name="Image 8">
            <a:extLst>
              <a:ext uri="{FF2B5EF4-FFF2-40B4-BE49-F238E27FC236}">
                <a16:creationId xmlns="" xmlns:a16="http://schemas.microsoft.com/office/drawing/2014/main" id="{740C1F29-84E5-2749-8EAD-362CED0FE924}"/>
              </a:ext>
            </a:extLst>
          </p:cNvPr>
          <p:cNvPicPr>
            <a:picLocks noChangeAspect="1"/>
          </p:cNvPicPr>
          <p:nvPr/>
        </p:nvPicPr>
        <p:blipFill>
          <a:blip r:embed="rId4"/>
          <a:stretch>
            <a:fillRect/>
          </a:stretch>
        </p:blipFill>
        <p:spPr>
          <a:xfrm>
            <a:off x="467544" y="3145532"/>
            <a:ext cx="676275" cy="571500"/>
          </a:xfrm>
          <a:prstGeom prst="rect">
            <a:avLst/>
          </a:prstGeom>
        </p:spPr>
      </p:pic>
      <p:pic>
        <p:nvPicPr>
          <p:cNvPr id="10" name="Image 9">
            <a:extLst>
              <a:ext uri="{FF2B5EF4-FFF2-40B4-BE49-F238E27FC236}">
                <a16:creationId xmlns="" xmlns:a16="http://schemas.microsoft.com/office/drawing/2014/main" id="{B2BDD5FF-F467-E84D-8C9D-CB421D63114D}"/>
              </a:ext>
            </a:extLst>
          </p:cNvPr>
          <p:cNvPicPr>
            <a:picLocks noChangeAspect="1"/>
          </p:cNvPicPr>
          <p:nvPr/>
        </p:nvPicPr>
        <p:blipFill>
          <a:blip r:embed="rId5"/>
          <a:stretch>
            <a:fillRect/>
          </a:stretch>
        </p:blipFill>
        <p:spPr>
          <a:xfrm>
            <a:off x="521550" y="4365104"/>
            <a:ext cx="571500" cy="596900"/>
          </a:xfrm>
          <a:prstGeom prst="rect">
            <a:avLst/>
          </a:prstGeom>
        </p:spPr>
      </p:pic>
      <p:pic>
        <p:nvPicPr>
          <p:cNvPr id="12" name="Image 11">
            <a:extLst>
              <a:ext uri="{FF2B5EF4-FFF2-40B4-BE49-F238E27FC236}">
                <a16:creationId xmlns="" xmlns:a16="http://schemas.microsoft.com/office/drawing/2014/main" id="{C7B72C28-EDDB-7441-B841-3EBB3E65B2B9}"/>
              </a:ext>
            </a:extLst>
          </p:cNvPr>
          <p:cNvPicPr>
            <a:picLocks noChangeAspect="1"/>
          </p:cNvPicPr>
          <p:nvPr/>
        </p:nvPicPr>
        <p:blipFill>
          <a:blip r:embed="rId6"/>
          <a:stretch>
            <a:fillRect/>
          </a:stretch>
        </p:blipFill>
        <p:spPr>
          <a:xfrm>
            <a:off x="575556" y="5166072"/>
            <a:ext cx="514350" cy="711200"/>
          </a:xfrm>
          <a:prstGeom prst="rect">
            <a:avLst/>
          </a:prstGeom>
        </p:spPr>
      </p:pic>
    </p:spTree>
    <p:extLst>
      <p:ext uri="{BB962C8B-B14F-4D97-AF65-F5344CB8AC3E}">
        <p14:creationId xmlns="" xmlns:p14="http://schemas.microsoft.com/office/powerpoint/2010/main" val="1050208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CAE1E8F-27D6-0944-B51B-DB8793B25C9C}"/>
              </a:ext>
            </a:extLst>
          </p:cNvPr>
          <p:cNvSpPr>
            <a:spLocks noGrp="1"/>
          </p:cNvSpPr>
          <p:nvPr>
            <p:ph type="title"/>
          </p:nvPr>
        </p:nvSpPr>
        <p:spPr>
          <a:xfrm>
            <a:off x="647730" y="-52404"/>
            <a:ext cx="8210550" cy="1123950"/>
          </a:xfrm>
        </p:spPr>
        <p:txBody>
          <a:bodyPr/>
          <a:lstStyle/>
          <a:p>
            <a:r>
              <a:rPr lang="fr-FR" sz="4000" b="1" dirty="0">
                <a:solidFill>
                  <a:schemeClr val="bg1"/>
                </a:solidFill>
              </a:rPr>
              <a:t>Un agenda régional</a:t>
            </a:r>
          </a:p>
        </p:txBody>
      </p:sp>
      <p:sp>
        <p:nvSpPr>
          <p:cNvPr id="3" name="Espace réservé du contenu 2">
            <a:extLst>
              <a:ext uri="{FF2B5EF4-FFF2-40B4-BE49-F238E27FC236}">
                <a16:creationId xmlns="" xmlns:a16="http://schemas.microsoft.com/office/drawing/2014/main" id="{2F0E631C-358A-524A-A05E-0C581C6DF4D5}"/>
              </a:ext>
            </a:extLst>
          </p:cNvPr>
          <p:cNvSpPr>
            <a:spLocks noGrp="1"/>
          </p:cNvSpPr>
          <p:nvPr>
            <p:ph idx="1"/>
          </p:nvPr>
        </p:nvSpPr>
        <p:spPr>
          <a:xfrm>
            <a:off x="628650" y="1825625"/>
            <a:ext cx="4159374" cy="4351338"/>
          </a:xfrm>
        </p:spPr>
        <p:txBody>
          <a:bodyPr/>
          <a:lstStyle/>
          <a:p>
            <a:pPr marL="0"/>
            <a:r>
              <a:rPr lang="fr-FR" b="1" dirty="0"/>
              <a:t>Tous les événements</a:t>
            </a:r>
            <a:r>
              <a:rPr lang="fr-FR" dirty="0"/>
              <a:t> ESE à l’échelle régionale</a:t>
            </a:r>
          </a:p>
          <a:p>
            <a:pPr marL="0"/>
            <a:r>
              <a:rPr lang="fr-FR" b="1" dirty="0"/>
              <a:t>Recherchez</a:t>
            </a:r>
            <a:r>
              <a:rPr lang="fr-FR" dirty="0"/>
              <a:t> votre événement par thématique et format</a:t>
            </a:r>
          </a:p>
          <a:p>
            <a:pPr marL="0"/>
            <a:r>
              <a:rPr lang="fr-FR" dirty="0"/>
              <a:t>Retrouvez les </a:t>
            </a:r>
            <a:r>
              <a:rPr lang="fr-FR" b="1" dirty="0"/>
              <a:t>actes</a:t>
            </a:r>
            <a:r>
              <a:rPr lang="fr-FR" dirty="0"/>
              <a:t> des événements passés</a:t>
            </a:r>
          </a:p>
        </p:txBody>
      </p:sp>
      <p:sp>
        <p:nvSpPr>
          <p:cNvPr id="4" name="Espace réservé de la date 3">
            <a:extLst>
              <a:ext uri="{FF2B5EF4-FFF2-40B4-BE49-F238E27FC236}">
                <a16:creationId xmlns="" xmlns:a16="http://schemas.microsoft.com/office/drawing/2014/main" id="{8DEA67A9-04EA-4747-A9A9-87370C8731FF}"/>
              </a:ext>
            </a:extLst>
          </p:cNvPr>
          <p:cNvSpPr>
            <a:spLocks noGrp="1"/>
          </p:cNvSpPr>
          <p:nvPr>
            <p:ph type="dt" sz="half" idx="4294967295"/>
          </p:nvPr>
        </p:nvSpPr>
        <p:spPr>
          <a:xfrm>
            <a:off x="628650" y="6356351"/>
            <a:ext cx="2057400" cy="365125"/>
          </a:xfrm>
          <a:prstGeom prst="rect">
            <a:avLst/>
          </a:prstGeom>
        </p:spPr>
        <p:txBody>
          <a:bodyPr/>
          <a:lstStyle/>
          <a:p>
            <a:pPr>
              <a:defRPr/>
            </a:pPr>
            <a:fld id="{3D81D8EE-0E36-F346-95D2-30898102BEE7}"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456C04AC-8AD7-2F47-A45A-A336E2B45B21}"/>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648C5939-D051-CB41-A4F5-8C94DCB00326}"/>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21</a:t>
            </a:fld>
            <a:endParaRPr lang="fr-FR"/>
          </a:p>
        </p:txBody>
      </p:sp>
      <p:pic>
        <p:nvPicPr>
          <p:cNvPr id="8" name="Image 7">
            <a:extLst>
              <a:ext uri="{FF2B5EF4-FFF2-40B4-BE49-F238E27FC236}">
                <a16:creationId xmlns="" xmlns:a16="http://schemas.microsoft.com/office/drawing/2014/main" id="{CEA6B253-E6A3-2444-9A88-0DF05261B647}"/>
              </a:ext>
            </a:extLst>
          </p:cNvPr>
          <p:cNvPicPr>
            <a:picLocks noChangeAspect="1"/>
          </p:cNvPicPr>
          <p:nvPr/>
        </p:nvPicPr>
        <p:blipFill>
          <a:blip r:embed="rId2"/>
          <a:stretch>
            <a:fillRect/>
          </a:stretch>
        </p:blipFill>
        <p:spPr>
          <a:xfrm>
            <a:off x="5368323" y="1160486"/>
            <a:ext cx="2857500" cy="5626100"/>
          </a:xfrm>
          <a:prstGeom prst="rect">
            <a:avLst/>
          </a:prstGeom>
        </p:spPr>
      </p:pic>
    </p:spTree>
    <p:extLst>
      <p:ext uri="{BB962C8B-B14F-4D97-AF65-F5344CB8AC3E}">
        <p14:creationId xmlns="" xmlns:p14="http://schemas.microsoft.com/office/powerpoint/2010/main" val="2032763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44D34D1-47CF-E74D-A1D7-DC1E9ADCFE47}"/>
              </a:ext>
            </a:extLst>
          </p:cNvPr>
          <p:cNvSpPr>
            <a:spLocks noGrp="1"/>
          </p:cNvSpPr>
          <p:nvPr>
            <p:ph type="title"/>
          </p:nvPr>
        </p:nvSpPr>
        <p:spPr>
          <a:xfrm>
            <a:off x="576292" y="-52404"/>
            <a:ext cx="8210550" cy="1123950"/>
          </a:xfrm>
        </p:spPr>
        <p:txBody>
          <a:bodyPr/>
          <a:lstStyle/>
          <a:p>
            <a:r>
              <a:rPr lang="fr-FR" sz="4000" b="1" dirty="0">
                <a:solidFill>
                  <a:schemeClr val="bg1"/>
                </a:solidFill>
              </a:rPr>
              <a:t>Une cartographie</a:t>
            </a:r>
          </a:p>
        </p:txBody>
      </p:sp>
      <p:sp>
        <p:nvSpPr>
          <p:cNvPr id="4" name="Espace réservé de la date 3">
            <a:extLst>
              <a:ext uri="{FF2B5EF4-FFF2-40B4-BE49-F238E27FC236}">
                <a16:creationId xmlns="" xmlns:a16="http://schemas.microsoft.com/office/drawing/2014/main" id="{E5A2C7CF-2617-B24F-8785-5AACEC0F2A83}"/>
              </a:ext>
            </a:extLst>
          </p:cNvPr>
          <p:cNvSpPr>
            <a:spLocks noGrp="1"/>
          </p:cNvSpPr>
          <p:nvPr>
            <p:ph type="dt" sz="half" idx="4294967295"/>
          </p:nvPr>
        </p:nvSpPr>
        <p:spPr>
          <a:xfrm>
            <a:off x="628650" y="6356351"/>
            <a:ext cx="2057400" cy="365125"/>
          </a:xfrm>
          <a:prstGeom prst="rect">
            <a:avLst/>
          </a:prstGeom>
        </p:spPr>
        <p:txBody>
          <a:bodyPr/>
          <a:lstStyle/>
          <a:p>
            <a:pPr>
              <a:defRPr/>
            </a:pPr>
            <a:fld id="{3C6EB8AA-BA15-6E48-A6B8-5C4B60C2FB45}"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DDF9DF1A-2784-D147-BB1C-0A730DE60CA4}"/>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8062A220-E5BE-044E-A3F7-7A275E1CCDC7}"/>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22</a:t>
            </a:fld>
            <a:endParaRPr lang="fr-FR"/>
          </a:p>
        </p:txBody>
      </p:sp>
      <p:pic>
        <p:nvPicPr>
          <p:cNvPr id="7" name="Image 6">
            <a:extLst>
              <a:ext uri="{FF2B5EF4-FFF2-40B4-BE49-F238E27FC236}">
                <a16:creationId xmlns="" xmlns:a16="http://schemas.microsoft.com/office/drawing/2014/main" id="{3D322B20-B3EB-1642-ACF8-3FAFB41C638A}"/>
              </a:ext>
            </a:extLst>
          </p:cNvPr>
          <p:cNvPicPr>
            <a:picLocks noChangeAspect="1"/>
          </p:cNvPicPr>
          <p:nvPr/>
        </p:nvPicPr>
        <p:blipFill>
          <a:blip r:embed="rId2"/>
          <a:stretch>
            <a:fillRect/>
          </a:stretch>
        </p:blipFill>
        <p:spPr>
          <a:xfrm>
            <a:off x="467544" y="1340769"/>
            <a:ext cx="8247860" cy="4934155"/>
          </a:xfrm>
          <a:prstGeom prst="rect">
            <a:avLst/>
          </a:prstGeom>
          <a:ln w="76200">
            <a:solidFill>
              <a:schemeClr val="bg1">
                <a:lumMod val="95000"/>
              </a:schemeClr>
            </a:solidFill>
          </a:ln>
        </p:spPr>
      </p:pic>
    </p:spTree>
    <p:extLst>
      <p:ext uri="{BB962C8B-B14F-4D97-AF65-F5344CB8AC3E}">
        <p14:creationId xmlns="" xmlns:p14="http://schemas.microsoft.com/office/powerpoint/2010/main" val="3690969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2D9235BA-33C9-BA43-B40D-FBE66F277A85}"/>
              </a:ext>
            </a:extLst>
          </p:cNvPr>
          <p:cNvSpPr>
            <a:spLocks noGrp="1"/>
          </p:cNvSpPr>
          <p:nvPr>
            <p:ph type="title"/>
          </p:nvPr>
        </p:nvSpPr>
        <p:spPr>
          <a:xfrm>
            <a:off x="428596" y="71414"/>
            <a:ext cx="8696790" cy="1500187"/>
          </a:xfrm>
        </p:spPr>
        <p:txBody>
          <a:bodyPr/>
          <a:lstStyle/>
          <a:p>
            <a:pPr algn="ctr"/>
            <a:r>
              <a:rPr lang="fr-FR" sz="2800" dirty="0">
                <a:solidFill>
                  <a:schemeClr val="bg1"/>
                </a:solidFill>
              </a:rPr>
              <a:t>Un site collaboratif </a:t>
            </a:r>
            <a:r>
              <a:rPr lang="fr-FR" sz="2800" dirty="0" smtClean="0">
                <a:solidFill>
                  <a:schemeClr val="bg1"/>
                </a:solidFill>
              </a:rPr>
              <a:t>modéré</a:t>
            </a:r>
            <a:br>
              <a:rPr lang="fr-FR" sz="2800" dirty="0" smtClean="0">
                <a:solidFill>
                  <a:schemeClr val="bg1"/>
                </a:solidFill>
              </a:rPr>
            </a:br>
            <a:r>
              <a:rPr lang="fr-FR" sz="2800" dirty="0" smtClean="0">
                <a:solidFill>
                  <a:schemeClr val="bg1"/>
                </a:solidFill>
              </a:rPr>
              <a:t> </a:t>
            </a:r>
            <a:r>
              <a:rPr lang="fr-FR" sz="2800" dirty="0">
                <a:solidFill>
                  <a:schemeClr val="bg1"/>
                </a:solidFill>
              </a:rPr>
              <a:t>par le Pôle</a:t>
            </a:r>
          </a:p>
        </p:txBody>
      </p:sp>
      <p:sp>
        <p:nvSpPr>
          <p:cNvPr id="4" name="Espace réservé de la date 3">
            <a:extLst>
              <a:ext uri="{FF2B5EF4-FFF2-40B4-BE49-F238E27FC236}">
                <a16:creationId xmlns="" xmlns:a16="http://schemas.microsoft.com/office/drawing/2014/main" id="{6C33A404-26CA-ED4A-AAB4-21A130A8850C}"/>
              </a:ext>
            </a:extLst>
          </p:cNvPr>
          <p:cNvSpPr>
            <a:spLocks noGrp="1"/>
          </p:cNvSpPr>
          <p:nvPr>
            <p:ph type="dt" sz="half" idx="4294967295"/>
          </p:nvPr>
        </p:nvSpPr>
        <p:spPr>
          <a:xfrm>
            <a:off x="628650" y="6778651"/>
            <a:ext cx="2057400" cy="365125"/>
          </a:xfrm>
          <a:prstGeom prst="rect">
            <a:avLst/>
          </a:prstGeom>
        </p:spPr>
        <p:txBody>
          <a:bodyPr/>
          <a:lstStyle/>
          <a:p>
            <a:pPr>
              <a:defRPr/>
            </a:pPr>
            <a:fld id="{1414BDEC-7762-AB4D-973E-63F8F9981A25}"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6A02622A-0521-9C4E-9201-52A439CB9B18}"/>
              </a:ext>
            </a:extLst>
          </p:cNvPr>
          <p:cNvSpPr>
            <a:spLocks noGrp="1"/>
          </p:cNvSpPr>
          <p:nvPr>
            <p:ph type="ftr" sz="quarter" idx="4294967295"/>
          </p:nvPr>
        </p:nvSpPr>
        <p:spPr>
          <a:xfrm>
            <a:off x="3028950" y="67786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19FAC5D7-3299-FD46-A851-E7BBEC0A93EE}"/>
              </a:ext>
            </a:extLst>
          </p:cNvPr>
          <p:cNvSpPr>
            <a:spLocks noGrp="1"/>
          </p:cNvSpPr>
          <p:nvPr>
            <p:ph type="sldNum" sz="quarter" idx="4294967295"/>
          </p:nvPr>
        </p:nvSpPr>
        <p:spPr>
          <a:xfrm>
            <a:off x="7920372" y="6778651"/>
            <a:ext cx="594978" cy="365125"/>
          </a:xfrm>
          <a:prstGeom prst="rect">
            <a:avLst/>
          </a:prstGeom>
        </p:spPr>
        <p:txBody>
          <a:bodyPr/>
          <a:lstStyle/>
          <a:p>
            <a:pPr>
              <a:defRPr/>
            </a:pPr>
            <a:fld id="{08395586-F03A-48D1-94DF-16B239DF4FB5}" type="slidenum">
              <a:rPr lang="fr-FR" smtClean="0"/>
              <a:pPr>
                <a:defRPr/>
              </a:pPr>
              <a:t>23</a:t>
            </a:fld>
            <a:endParaRPr lang="fr-FR"/>
          </a:p>
        </p:txBody>
      </p:sp>
      <p:sp>
        <p:nvSpPr>
          <p:cNvPr id="9" name="Titre 6">
            <a:extLst>
              <a:ext uri="{FF2B5EF4-FFF2-40B4-BE49-F238E27FC236}">
                <a16:creationId xmlns="" xmlns:a16="http://schemas.microsoft.com/office/drawing/2014/main" id="{FC492549-4F5A-4FBE-AC90-0971BCC9DF5C}"/>
              </a:ext>
            </a:extLst>
          </p:cNvPr>
          <p:cNvSpPr>
            <a:spLocks noGrp="1"/>
          </p:cNvSpPr>
          <p:nvPr>
            <p:ph type="body" idx="1"/>
          </p:nvPr>
        </p:nvSpPr>
        <p:spPr>
          <a:xfrm>
            <a:off x="845586" y="1644006"/>
            <a:ext cx="7723584" cy="3012355"/>
          </a:xfrm>
        </p:spPr>
        <p:txBody>
          <a:bodyPr>
            <a:normAutofit fontScale="47500" lnSpcReduction="20000"/>
          </a:bodyPr>
          <a:lstStyle/>
          <a:p>
            <a:r>
              <a:rPr lang="fr-FR" sz="5800" b="1" dirty="0"/>
              <a:t>Se connecter pour créer un compte qui permet </a:t>
            </a:r>
            <a:r>
              <a:rPr lang="fr-FR" sz="5800" b="1" dirty="0" smtClean="0"/>
              <a:t>de:</a:t>
            </a:r>
          </a:p>
          <a:p>
            <a:endParaRPr lang="fr-FR" sz="5800" b="1" dirty="0"/>
          </a:p>
          <a:p>
            <a:pPr marL="342900" indent="-342900">
              <a:buFontTx/>
              <a:buChar char="-"/>
            </a:pPr>
            <a:r>
              <a:rPr lang="fr-FR" sz="5800" dirty="0"/>
              <a:t>Créer une fiche structure et apparaitre sur la cartographie</a:t>
            </a:r>
          </a:p>
          <a:p>
            <a:pPr marL="342900" indent="-342900">
              <a:buFontTx/>
              <a:buChar char="-"/>
            </a:pPr>
            <a:r>
              <a:rPr lang="fr-FR" sz="5800" dirty="0"/>
              <a:t>Ajouter du contenu : événement dans l’agenda, des actions sur la cartographie, des ressources dans la médiathèque</a:t>
            </a:r>
          </a:p>
          <a:p>
            <a:pPr marL="342900" indent="-342900">
              <a:buFontTx/>
              <a:buChar char="-"/>
            </a:pPr>
            <a:endParaRPr lang="fr-FR" dirty="0"/>
          </a:p>
        </p:txBody>
      </p:sp>
      <p:sp>
        <p:nvSpPr>
          <p:cNvPr id="11" name="Titre 6">
            <a:extLst>
              <a:ext uri="{FF2B5EF4-FFF2-40B4-BE49-F238E27FC236}">
                <a16:creationId xmlns="" xmlns:a16="http://schemas.microsoft.com/office/drawing/2014/main" id="{B2FEBBD6-02DA-40A2-9CBC-C13018477604}"/>
              </a:ext>
            </a:extLst>
          </p:cNvPr>
          <p:cNvSpPr txBox="1">
            <a:spLocks/>
          </p:cNvSpPr>
          <p:nvPr/>
        </p:nvSpPr>
        <p:spPr bwMode="auto">
          <a:xfrm>
            <a:off x="521550" y="4967412"/>
            <a:ext cx="8696790" cy="1500187"/>
          </a:xfrm>
          <a:prstGeom prst="rect">
            <a:avLst/>
          </a:prstGeom>
        </p:spPr>
        <p:txBody>
          <a:bodyPr vert="horz" lIns="91440" tIns="45720" rIns="91440" bIns="45720" rtlCol="0" anchor="b">
            <a:normAutofit/>
          </a:bodyPr>
          <a:lstStyle>
            <a:lvl1pPr algn="l" defTabSz="914400" eaLnBrk="1" hangingPunct="1">
              <a:lnSpc>
                <a:spcPct val="90000"/>
              </a:lnSpc>
              <a:spcBef>
                <a:spcPts val="0"/>
              </a:spcBef>
              <a:buNone/>
              <a:defRPr sz="4400">
                <a:solidFill>
                  <a:srgbClr val="AD1552"/>
                </a:solidFill>
                <a:latin typeface="League Spartan" pitchFamily="2" charset="77"/>
                <a:ea typeface="+mj-ea"/>
                <a:cs typeface="+mj-cs"/>
              </a:defRPr>
            </a:lvl1pPr>
          </a:lstStyle>
          <a:p>
            <a:r>
              <a:rPr lang="fr-FR" dirty="0"/>
              <a:t>Des perspectives d’élargissement du site à la région Occitanie.</a:t>
            </a:r>
          </a:p>
        </p:txBody>
      </p:sp>
    </p:spTree>
    <p:extLst>
      <p:ext uri="{BB962C8B-B14F-4D97-AF65-F5344CB8AC3E}">
        <p14:creationId xmlns="" xmlns:p14="http://schemas.microsoft.com/office/powerpoint/2010/main" val="9523376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2D9235BA-33C9-BA43-B40D-FBE66F277A85}"/>
              </a:ext>
            </a:extLst>
          </p:cNvPr>
          <p:cNvSpPr>
            <a:spLocks noGrp="1"/>
          </p:cNvSpPr>
          <p:nvPr>
            <p:ph type="title"/>
          </p:nvPr>
        </p:nvSpPr>
        <p:spPr>
          <a:xfrm>
            <a:off x="1142976" y="12540"/>
            <a:ext cx="7400646" cy="1844824"/>
          </a:xfrm>
        </p:spPr>
        <p:txBody>
          <a:bodyPr/>
          <a:lstStyle/>
          <a:p>
            <a:pPr algn="ctr"/>
            <a:r>
              <a:rPr lang="fr-FR" sz="3200" dirty="0">
                <a:solidFill>
                  <a:schemeClr val="bg1"/>
                </a:solidFill>
              </a:rPr>
              <a:t>La collaboration entre </a:t>
            </a:r>
            <a:br>
              <a:rPr lang="fr-FR" sz="3200" dirty="0">
                <a:solidFill>
                  <a:schemeClr val="bg1"/>
                </a:solidFill>
              </a:rPr>
            </a:br>
            <a:r>
              <a:rPr lang="fr-FR" sz="3200" dirty="0">
                <a:solidFill>
                  <a:schemeClr val="bg1"/>
                </a:solidFill>
              </a:rPr>
              <a:t>le SPPPY et le Pôle ESE</a:t>
            </a:r>
          </a:p>
        </p:txBody>
      </p:sp>
      <p:sp>
        <p:nvSpPr>
          <p:cNvPr id="4" name="Espace réservé de la date 3">
            <a:extLst>
              <a:ext uri="{FF2B5EF4-FFF2-40B4-BE49-F238E27FC236}">
                <a16:creationId xmlns="" xmlns:a16="http://schemas.microsoft.com/office/drawing/2014/main" id="{6C33A404-26CA-ED4A-AAB4-21A130A8850C}"/>
              </a:ext>
            </a:extLst>
          </p:cNvPr>
          <p:cNvSpPr>
            <a:spLocks noGrp="1"/>
          </p:cNvSpPr>
          <p:nvPr>
            <p:ph type="dt" sz="half" idx="4294967295"/>
          </p:nvPr>
        </p:nvSpPr>
        <p:spPr>
          <a:xfrm>
            <a:off x="628650" y="6356351"/>
            <a:ext cx="2057400" cy="365125"/>
          </a:xfrm>
          <a:prstGeom prst="rect">
            <a:avLst/>
          </a:prstGeom>
        </p:spPr>
        <p:txBody>
          <a:bodyPr/>
          <a:lstStyle/>
          <a:p>
            <a:pPr>
              <a:defRPr/>
            </a:pPr>
            <a:fld id="{1414BDEC-7762-AB4D-973E-63F8F9981A25}"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6A02622A-0521-9C4E-9201-52A439CB9B18}"/>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a:p>
        </p:txBody>
      </p:sp>
      <p:sp>
        <p:nvSpPr>
          <p:cNvPr id="6" name="Espace réservé du numéro de diapositive 5">
            <a:extLst>
              <a:ext uri="{FF2B5EF4-FFF2-40B4-BE49-F238E27FC236}">
                <a16:creationId xmlns="" xmlns:a16="http://schemas.microsoft.com/office/drawing/2014/main" id="{19FAC5D7-3299-FD46-A851-E7BBEC0A93EE}"/>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24</a:t>
            </a:fld>
            <a:endParaRPr lang="fr-FR"/>
          </a:p>
        </p:txBody>
      </p:sp>
      <p:sp>
        <p:nvSpPr>
          <p:cNvPr id="9" name="Titre 6">
            <a:extLst>
              <a:ext uri="{FF2B5EF4-FFF2-40B4-BE49-F238E27FC236}">
                <a16:creationId xmlns="" xmlns:a16="http://schemas.microsoft.com/office/drawing/2014/main" id="{FC492549-4F5A-4FBE-AC90-0971BCC9DF5C}"/>
              </a:ext>
            </a:extLst>
          </p:cNvPr>
          <p:cNvSpPr>
            <a:spLocks noGrp="1"/>
          </p:cNvSpPr>
          <p:nvPr>
            <p:ph type="body" idx="1"/>
          </p:nvPr>
        </p:nvSpPr>
        <p:spPr>
          <a:xfrm>
            <a:off x="359532" y="1285860"/>
            <a:ext cx="8316924" cy="4347864"/>
          </a:xfrm>
        </p:spPr>
        <p:txBody>
          <a:bodyPr>
            <a:normAutofit fontScale="92500"/>
          </a:bodyPr>
          <a:lstStyle/>
          <a:p>
            <a:r>
              <a:rPr lang="fr-FR" sz="1800" b="1" dirty="0"/>
              <a:t>Des articulations à trouver dans les actions du PRSE 3 : </a:t>
            </a:r>
          </a:p>
          <a:p>
            <a:pPr lvl="1"/>
            <a:r>
              <a:rPr lang="fr-FR" sz="1600" dirty="0"/>
              <a:t>ACTION 18 - Favoriser l’implication de la population dans les décisions relatives à la </a:t>
            </a:r>
            <a:r>
              <a:rPr lang="fr-FR" sz="1600" dirty="0" err="1"/>
              <a:t>santé-environnement</a:t>
            </a:r>
            <a:r>
              <a:rPr lang="fr-FR" sz="1600" dirty="0"/>
              <a:t> (SPPPY = partenaire opérationnel)</a:t>
            </a:r>
          </a:p>
          <a:p>
            <a:pPr lvl="1"/>
            <a:r>
              <a:rPr lang="fr-FR" sz="1600" dirty="0"/>
              <a:t>ACTION 4 - Construire une plateforme de ressources en ESE ( Pôle ESE = partenaire opérationnel)</a:t>
            </a:r>
          </a:p>
          <a:p>
            <a:r>
              <a:rPr lang="fr-FR" sz="1800" b="1" dirty="0"/>
              <a:t>Volonté partagée d’être dans une démarche de mutualisation plutôt que de juxtaposition.</a:t>
            </a:r>
          </a:p>
          <a:p>
            <a:r>
              <a:rPr lang="fr-FR" sz="1800" b="1" dirty="0"/>
              <a:t>Constat d’une complémentarité dans nos approches et les publics visés.</a:t>
            </a:r>
          </a:p>
          <a:p>
            <a:r>
              <a:rPr lang="fr-FR" sz="1800" b="1" dirty="0"/>
              <a:t>Constat que quelque soit les publics visés (éducateurs, élus, collectivités…) de nombreuses méthodes de sensibilisation et mobilisation sont communes : utilité de prévoir un seul et même espace ressource dématérialisé.</a:t>
            </a:r>
          </a:p>
          <a:p>
            <a:r>
              <a:rPr lang="fr-FR" sz="1800" b="1" dirty="0"/>
              <a:t>Travail conjoint sur un site commun  : définition de modalités techniques avec l’appui d’un prestataire web</a:t>
            </a:r>
          </a:p>
          <a:p>
            <a:r>
              <a:rPr lang="fr-FR" sz="1800" b="1" dirty="0"/>
              <a:t>Lancement d’un site national : mise en attente du travail de collaboration sur un site partagé</a:t>
            </a:r>
            <a:endParaRPr lang="fr-FR" sz="800" dirty="0"/>
          </a:p>
        </p:txBody>
      </p:sp>
      <p:pic>
        <p:nvPicPr>
          <p:cNvPr id="2" name="Image 1">
            <a:extLst>
              <a:ext uri="{FF2B5EF4-FFF2-40B4-BE49-F238E27FC236}">
                <a16:creationId xmlns="" xmlns:a16="http://schemas.microsoft.com/office/drawing/2014/main" id="{9BB87BF0-D9B5-41FA-9711-80E002C19F77}"/>
              </a:ext>
            </a:extLst>
          </p:cNvPr>
          <p:cNvPicPr>
            <a:picLocks noChangeAspect="1"/>
          </p:cNvPicPr>
          <p:nvPr/>
        </p:nvPicPr>
        <p:blipFill>
          <a:blip r:embed="rId3"/>
          <a:stretch>
            <a:fillRect/>
          </a:stretch>
        </p:blipFill>
        <p:spPr>
          <a:xfrm>
            <a:off x="251520" y="5724321"/>
            <a:ext cx="3350419" cy="962025"/>
          </a:xfrm>
          <a:prstGeom prst="rect">
            <a:avLst/>
          </a:prstGeom>
        </p:spPr>
      </p:pic>
    </p:spTree>
    <p:extLst>
      <p:ext uri="{BB962C8B-B14F-4D97-AF65-F5344CB8AC3E}">
        <p14:creationId xmlns="" xmlns:p14="http://schemas.microsoft.com/office/powerpoint/2010/main" val="892527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19C7054-3D7C-1B4F-B49C-0D88F9FC996C}"/>
              </a:ext>
            </a:extLst>
          </p:cNvPr>
          <p:cNvSpPr>
            <a:spLocks noGrp="1"/>
          </p:cNvSpPr>
          <p:nvPr>
            <p:ph type="title"/>
          </p:nvPr>
        </p:nvSpPr>
        <p:spPr>
          <a:xfrm>
            <a:off x="657252" y="2357430"/>
            <a:ext cx="7772400" cy="1362075"/>
          </a:xfrm>
        </p:spPr>
        <p:txBody>
          <a:bodyPr/>
          <a:lstStyle/>
          <a:p>
            <a:pPr algn="ctr"/>
            <a:r>
              <a:rPr lang="fr-FR" dirty="0"/>
              <a:t>Merci de votre </a:t>
            </a:r>
            <a:r>
              <a:rPr lang="fr-FR" dirty="0" smtClean="0"/>
              <a:t>attention</a:t>
            </a:r>
            <a:r>
              <a:rPr lang="fr-FR" dirty="0"/>
              <a:t/>
            </a:r>
            <a:br>
              <a:rPr lang="fr-FR" dirty="0"/>
            </a:br>
            <a:r>
              <a:rPr lang="fr-FR" dirty="0"/>
              <a:t/>
            </a:r>
            <a:br>
              <a:rPr lang="fr-FR" dirty="0"/>
            </a:br>
            <a:r>
              <a:rPr lang="fr-FR" cap="none" dirty="0"/>
              <a:t>Bonne visite de ese-ara.org !</a:t>
            </a:r>
          </a:p>
        </p:txBody>
      </p:sp>
      <p:sp>
        <p:nvSpPr>
          <p:cNvPr id="4" name="Espace réservé de la date 3">
            <a:extLst>
              <a:ext uri="{FF2B5EF4-FFF2-40B4-BE49-F238E27FC236}">
                <a16:creationId xmlns="" xmlns:a16="http://schemas.microsoft.com/office/drawing/2014/main" id="{13F69A22-7F85-A940-A8EB-C7094187AF50}"/>
              </a:ext>
            </a:extLst>
          </p:cNvPr>
          <p:cNvSpPr>
            <a:spLocks noGrp="1"/>
          </p:cNvSpPr>
          <p:nvPr>
            <p:ph type="dt" sz="half" idx="4294967295"/>
          </p:nvPr>
        </p:nvSpPr>
        <p:spPr>
          <a:xfrm>
            <a:off x="628650" y="6356351"/>
            <a:ext cx="2057400" cy="365125"/>
          </a:xfrm>
          <a:prstGeom prst="rect">
            <a:avLst/>
          </a:prstGeom>
        </p:spPr>
        <p:txBody>
          <a:bodyPr/>
          <a:lstStyle/>
          <a:p>
            <a:pPr>
              <a:defRPr/>
            </a:pPr>
            <a:fld id="{5C80E356-667A-C846-8EA7-65AE8415BFBD}" type="datetime1">
              <a:rPr lang="fr-FR" smtClean="0"/>
              <a:pPr>
                <a:defRPr/>
              </a:pPr>
              <a:t>15/11/2019</a:t>
            </a:fld>
            <a:endParaRPr lang="fr-FR"/>
          </a:p>
        </p:txBody>
      </p:sp>
      <p:sp>
        <p:nvSpPr>
          <p:cNvPr id="5" name="Espace réservé du pied de page 4">
            <a:extLst>
              <a:ext uri="{FF2B5EF4-FFF2-40B4-BE49-F238E27FC236}">
                <a16:creationId xmlns="" xmlns:a16="http://schemas.microsoft.com/office/drawing/2014/main" id="{FD9C9F01-5F66-A945-8C3C-BC5A48D27B06}"/>
              </a:ext>
            </a:extLst>
          </p:cNvPr>
          <p:cNvSpPr>
            <a:spLocks noGrp="1"/>
          </p:cNvSpPr>
          <p:nvPr>
            <p:ph type="ftr" sz="quarter" idx="4294967295"/>
          </p:nvPr>
        </p:nvSpPr>
        <p:spPr>
          <a:xfrm>
            <a:off x="3028950" y="6356351"/>
            <a:ext cx="3086100" cy="365125"/>
          </a:xfrm>
          <a:prstGeom prst="rect">
            <a:avLst/>
          </a:prstGeom>
        </p:spPr>
        <p:txBody>
          <a:bodyPr/>
          <a:lstStyle/>
          <a:p>
            <a:pPr>
              <a:defRPr/>
            </a:pPr>
            <a:endParaRPr lang="fr-FR" dirty="0"/>
          </a:p>
        </p:txBody>
      </p:sp>
      <p:sp>
        <p:nvSpPr>
          <p:cNvPr id="6" name="Espace réservé du numéro de diapositive 5">
            <a:extLst>
              <a:ext uri="{FF2B5EF4-FFF2-40B4-BE49-F238E27FC236}">
                <a16:creationId xmlns="" xmlns:a16="http://schemas.microsoft.com/office/drawing/2014/main" id="{7692B897-E46A-7440-A8B2-BDA85C67ED16}"/>
              </a:ext>
            </a:extLst>
          </p:cNvPr>
          <p:cNvSpPr>
            <a:spLocks noGrp="1"/>
          </p:cNvSpPr>
          <p:nvPr>
            <p:ph type="sldNum" sz="quarter" idx="4294967295"/>
          </p:nvPr>
        </p:nvSpPr>
        <p:spPr>
          <a:xfrm>
            <a:off x="7920372" y="6356351"/>
            <a:ext cx="594978" cy="365125"/>
          </a:xfrm>
          <a:prstGeom prst="rect">
            <a:avLst/>
          </a:prstGeom>
        </p:spPr>
        <p:txBody>
          <a:bodyPr/>
          <a:lstStyle/>
          <a:p>
            <a:pPr>
              <a:defRPr/>
            </a:pPr>
            <a:fld id="{08395586-F03A-48D1-94DF-16B239DF4FB5}" type="slidenum">
              <a:rPr lang="fr-FR" smtClean="0"/>
              <a:pPr>
                <a:defRPr/>
              </a:pPr>
              <a:t>25</a:t>
            </a:fld>
            <a:endParaRPr lang="fr-FR"/>
          </a:p>
        </p:txBody>
      </p:sp>
    </p:spTree>
    <p:extLst>
      <p:ext uri="{BB962C8B-B14F-4D97-AF65-F5344CB8AC3E}">
        <p14:creationId xmlns="" xmlns:p14="http://schemas.microsoft.com/office/powerpoint/2010/main" val="3796331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3311526"/>
            <a:ext cx="8153456" cy="2403490"/>
          </a:xfrm>
          <a:prstGeom prst="rect">
            <a:avLst/>
          </a:prstGeom>
          <a:noFill/>
          <a:ln w="9525" cap="flat">
            <a:noFill/>
            <a:round/>
            <a:headEnd/>
            <a:tailEnd/>
          </a:ln>
          <a:effectLst/>
        </p:spPr>
        <p:txBody>
          <a:bodyPr lIns="90000" tIns="45000" rIns="90000" bIns="45000" anchor="ctr"/>
          <a:lstStyle/>
          <a:p>
            <a:pPr lvl="0" algn="ctr"/>
            <a:r>
              <a:rPr lang="fr-FR" sz="2800" b="1" dirty="0">
                <a:solidFill>
                  <a:schemeClr val="tx1"/>
                </a:solidFill>
              </a:rPr>
              <a:t>Andrée BUCHMANN</a:t>
            </a:r>
            <a:r>
              <a:rPr lang="fr-FR" sz="2800" dirty="0">
                <a:solidFill>
                  <a:schemeClr val="tx1"/>
                </a:solidFill>
              </a:rPr>
              <a:t>, Présidente de la commission air, bruit, environnement et santé </a:t>
            </a:r>
            <a:endParaRPr lang="fr-FR" sz="2800" dirty="0" smtClean="0">
              <a:solidFill>
                <a:schemeClr val="tx1"/>
              </a:solidFill>
            </a:endParaRPr>
          </a:p>
          <a:p>
            <a:pPr lvl="0" algn="ctr"/>
            <a:r>
              <a:rPr lang="fr-FR" sz="2800" dirty="0" smtClean="0">
                <a:solidFill>
                  <a:schemeClr val="tx1"/>
                </a:solidFill>
              </a:rPr>
              <a:t>Présidente </a:t>
            </a:r>
            <a:r>
              <a:rPr lang="fr-FR" sz="2800" dirty="0">
                <a:solidFill>
                  <a:schemeClr val="tx1"/>
                </a:solidFill>
              </a:rPr>
              <a:t>de l’observatoire de la qualité de l’air intérieur, SPPPI Strasbourg </a:t>
            </a:r>
            <a:r>
              <a:rPr lang="fr-FR" sz="2800" dirty="0" smtClean="0">
                <a:solidFill>
                  <a:schemeClr val="tx1"/>
                </a:solidFill>
              </a:rPr>
              <a:t>Kehl</a:t>
            </a:r>
          </a:p>
          <a:p>
            <a:pPr lvl="0" algn="ctr"/>
            <a:endParaRPr lang="fr-FR" sz="3200" dirty="0">
              <a:solidFill>
                <a:schemeClr val="tx1"/>
              </a:solidFill>
            </a:endParaRPr>
          </a:p>
          <a:p>
            <a:pPr algn="ctr"/>
            <a:r>
              <a:rPr lang="fr-FR" sz="2800" i="1" dirty="0">
                <a:solidFill>
                  <a:schemeClr val="tx1"/>
                </a:solidFill>
              </a:rPr>
              <a:t>Présentation des actions mises en œuvre </a:t>
            </a:r>
            <a:endParaRPr lang="fr-FR" sz="2800" i="1" dirty="0" smtClean="0">
              <a:solidFill>
                <a:schemeClr val="tx1"/>
              </a:solidFill>
            </a:endParaRPr>
          </a:p>
          <a:p>
            <a:pPr algn="ctr"/>
            <a:r>
              <a:rPr lang="fr-FR" sz="2800" i="1" dirty="0" smtClean="0">
                <a:solidFill>
                  <a:schemeClr val="tx1"/>
                </a:solidFill>
              </a:rPr>
              <a:t>dans </a:t>
            </a:r>
            <a:r>
              <a:rPr lang="fr-FR" sz="2800" i="1" dirty="0">
                <a:solidFill>
                  <a:schemeClr val="tx1"/>
                </a:solidFill>
              </a:rPr>
              <a:t>le cadre du PRSE3</a:t>
            </a:r>
            <a:endParaRPr lang="fr-FR" sz="1050" dirty="0">
              <a:solidFill>
                <a:schemeClr val="tx1"/>
              </a:solidFill>
            </a:endParaRPr>
          </a:p>
        </p:txBody>
      </p:sp>
      <p:sp>
        <p:nvSpPr>
          <p:cNvPr id="8" name="TextBox 7"/>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685800" y="2130425"/>
            <a:ext cx="7772400" cy="1470025"/>
          </a:xfrm>
          <a:prstGeom prst="rect">
            <a:avLst/>
          </a:prstGeom>
          <a:noFill/>
          <a:ln w="9525">
            <a:noFill/>
            <a:round/>
            <a:headEnd/>
            <a:tailEnd/>
          </a:ln>
          <a:effectLst/>
        </p:spPr>
        <p:txBody>
          <a:bodyPr wrap="none" anchor="ctr"/>
          <a:lstStyle/>
          <a:p>
            <a:endParaRPr lang="fr-FR"/>
          </a:p>
        </p:txBody>
      </p:sp>
      <p:sp>
        <p:nvSpPr>
          <p:cNvPr id="10243" name="Text Box 2"/>
          <p:cNvSpPr txBox="1">
            <a:spLocks noChangeArrowheads="1"/>
          </p:cNvSpPr>
          <p:nvPr/>
        </p:nvSpPr>
        <p:spPr bwMode="auto">
          <a:xfrm>
            <a:off x="685800" y="3886200"/>
            <a:ext cx="7772400" cy="1376363"/>
          </a:xfrm>
          <a:prstGeom prst="rect">
            <a:avLst/>
          </a:prstGeom>
          <a:noFill/>
          <a:ln w="9525">
            <a:noFill/>
            <a:round/>
            <a:headEnd/>
            <a:tailEnd/>
          </a:ln>
          <a:effectLst/>
        </p:spPr>
        <p:txBody>
          <a:bodyPr wrap="none" anchor="ctr"/>
          <a:lstStyle/>
          <a:p>
            <a:endParaRPr lang="fr-FR"/>
          </a:p>
        </p:txBody>
      </p:sp>
      <p:sp>
        <p:nvSpPr>
          <p:cNvPr id="10244" name="Text Box 3"/>
          <p:cNvSpPr txBox="1">
            <a:spLocks noChangeArrowheads="1"/>
          </p:cNvSpPr>
          <p:nvPr/>
        </p:nvSpPr>
        <p:spPr bwMode="auto">
          <a:xfrm>
            <a:off x="28575" y="1141413"/>
            <a:ext cx="8785225" cy="5600700"/>
          </a:xfrm>
          <a:prstGeom prst="rect">
            <a:avLst/>
          </a:prstGeom>
          <a:noFill/>
          <a:ln w="9525">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a:solidFill>
                  <a:schemeClr val="tx1"/>
                </a:solidFill>
              </a:rPr>
              <a:t>Rappel du contexte </a:t>
            </a:r>
            <a:r>
              <a:rPr lang="fr-FR" b="1">
                <a:solidFill>
                  <a:srgbClr val="000000"/>
                </a:solidFill>
              </a:rPr>
              <a:t>: </a:t>
            </a: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a:solidFill>
                  <a:srgbClr val="000000"/>
                </a:solidFill>
              </a:rPr>
              <a:t>Le 3</a:t>
            </a:r>
            <a:r>
              <a:rPr lang="fr-FR" b="1" baseline="30000">
                <a:solidFill>
                  <a:srgbClr val="000000"/>
                </a:solidFill>
              </a:rPr>
              <a:t>ème</a:t>
            </a:r>
            <a:r>
              <a:rPr lang="fr-FR" b="1">
                <a:solidFill>
                  <a:srgbClr val="000000"/>
                </a:solidFill>
              </a:rPr>
              <a:t> Plan Régional Santé Environnement  vise :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a:solidFill>
                  <a:srgbClr val="000000"/>
                </a:solidFill>
              </a:rPr>
              <a:t>						à promouvoir un environnement favorable à 						la santé des citoyens,</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b="1">
                <a:solidFill>
                  <a:srgbClr val="000000"/>
                </a:solidFill>
              </a:rPr>
              <a:t>						une démarche participative impliquant ARS, 						DREAL, DIRECCTE, DRAAF, Préfecture, Conseil 						régional, ainsi que la communauté Santé 						Environnement de la région, consultation du 						public.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b="1">
              <a:solidFill>
                <a:srgbClr val="000000"/>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2600" b="1">
              <a:solidFill>
                <a:srgbClr val="000000"/>
              </a:solidFill>
            </a:endParaRPr>
          </a:p>
        </p:txBody>
      </p:sp>
      <p:sp>
        <p:nvSpPr>
          <p:cNvPr id="10245" name="Flèche droite 1"/>
          <p:cNvSpPr>
            <a:spLocks noChangeArrowheads="1"/>
          </p:cNvSpPr>
          <p:nvPr/>
        </p:nvSpPr>
        <p:spPr bwMode="auto">
          <a:xfrm>
            <a:off x="1042988" y="3600450"/>
            <a:ext cx="504825" cy="215900"/>
          </a:xfrm>
          <a:prstGeom prst="rightArrow">
            <a:avLst>
              <a:gd name="adj1" fmla="val 50000"/>
              <a:gd name="adj2" fmla="val 50110"/>
            </a:avLst>
          </a:prstGeom>
          <a:solidFill>
            <a:srgbClr val="00B8FF"/>
          </a:solidFill>
          <a:ln w="9525" algn="ctr">
            <a:solidFill>
              <a:schemeClr val="tx1"/>
            </a:solidFill>
            <a:round/>
            <a:headEnd/>
            <a:tailEnd/>
          </a:ln>
          <a:effectLst/>
        </p:spPr>
        <p:txBody>
          <a:bodyPr/>
          <a:lstStyle/>
          <a:p>
            <a:endParaRPr lang="fr-FR"/>
          </a:p>
        </p:txBody>
      </p:sp>
      <p:pic>
        <p:nvPicPr>
          <p:cNvPr id="10246" name="Picture 5"/>
          <p:cNvPicPr>
            <a:picLocks noChangeAspect="1" noChangeArrowheads="1"/>
          </p:cNvPicPr>
          <p:nvPr/>
        </p:nvPicPr>
        <p:blipFill>
          <a:blip r:embed="rId3"/>
          <a:srcRect/>
          <a:stretch>
            <a:fillRect/>
          </a:stretch>
        </p:blipFill>
        <p:spPr bwMode="auto">
          <a:xfrm>
            <a:off x="1023938" y="4573588"/>
            <a:ext cx="523875" cy="24923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685800" y="2130425"/>
            <a:ext cx="7772400" cy="1470025"/>
          </a:xfrm>
          <a:prstGeom prst="rect">
            <a:avLst/>
          </a:prstGeom>
          <a:noFill/>
          <a:ln w="9525">
            <a:noFill/>
            <a:round/>
            <a:headEnd/>
            <a:tailEnd/>
          </a:ln>
          <a:effectLst/>
        </p:spPr>
        <p:txBody>
          <a:bodyPr wrap="none" anchor="ctr"/>
          <a:lstStyle/>
          <a:p>
            <a:endParaRPr lang="fr-FR"/>
          </a:p>
        </p:txBody>
      </p:sp>
      <p:sp>
        <p:nvSpPr>
          <p:cNvPr id="11267" name="Text Box 2"/>
          <p:cNvSpPr txBox="1">
            <a:spLocks noChangeArrowheads="1"/>
          </p:cNvSpPr>
          <p:nvPr/>
        </p:nvSpPr>
        <p:spPr bwMode="auto">
          <a:xfrm>
            <a:off x="685800" y="3886200"/>
            <a:ext cx="7772400" cy="1376363"/>
          </a:xfrm>
          <a:prstGeom prst="rect">
            <a:avLst/>
          </a:prstGeom>
          <a:noFill/>
          <a:ln w="9525">
            <a:noFill/>
            <a:round/>
            <a:headEnd/>
            <a:tailEnd/>
          </a:ln>
          <a:effectLst/>
        </p:spPr>
        <p:txBody>
          <a:bodyPr wrap="none" anchor="ctr"/>
          <a:lstStyle/>
          <a:p>
            <a:endParaRPr lang="fr-FR"/>
          </a:p>
        </p:txBody>
      </p:sp>
      <p:sp>
        <p:nvSpPr>
          <p:cNvPr id="10244" name="Text Box 3"/>
          <p:cNvSpPr txBox="1">
            <a:spLocks noChangeArrowheads="1"/>
          </p:cNvSpPr>
          <p:nvPr/>
        </p:nvSpPr>
        <p:spPr bwMode="auto">
          <a:xfrm>
            <a:off x="28575" y="1141413"/>
            <a:ext cx="8785225" cy="560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9pPr>
          </a:lstStyle>
          <a:p>
            <a:pPr algn="ctr" eaLnBrk="1" hangingPunct="1">
              <a:buClrTx/>
              <a:buFontTx/>
              <a:buNone/>
              <a:defRPr/>
            </a:pPr>
            <a:endParaRPr lang="fr-FR" sz="2600" dirty="0" smtClean="0">
              <a:solidFill>
                <a:srgbClr val="000000"/>
              </a:solidFill>
            </a:endParaRPr>
          </a:p>
          <a:p>
            <a:pPr algn="just" eaLnBrk="1" hangingPunct="1">
              <a:buClrTx/>
              <a:buFontTx/>
              <a:buNone/>
              <a:defRPr/>
            </a:pPr>
            <a:r>
              <a:rPr lang="fr-FR" b="1" dirty="0" smtClean="0">
                <a:solidFill>
                  <a:srgbClr val="000000"/>
                </a:solidFill>
              </a:rPr>
              <a:t>Actions menées par le SPPPI Strasbourg-Kehl : </a:t>
            </a:r>
          </a:p>
          <a:p>
            <a:pPr algn="just" eaLnBrk="1" hangingPunct="1">
              <a:buClrTx/>
              <a:buFontTx/>
              <a:buNone/>
              <a:defRPr/>
            </a:pPr>
            <a:endParaRPr lang="fr-FR" b="1" dirty="0" smtClean="0">
              <a:solidFill>
                <a:srgbClr val="000000"/>
              </a:solidFill>
            </a:endParaRPr>
          </a:p>
          <a:p>
            <a:pPr marL="342900" indent="-342900" algn="just" eaLnBrk="1" hangingPunct="1">
              <a:buClrTx/>
              <a:buFontTx/>
              <a:buChar char="-"/>
              <a:defRPr/>
            </a:pPr>
            <a:r>
              <a:rPr lang="fr-FR" b="1" dirty="0" smtClean="0">
                <a:solidFill>
                  <a:srgbClr val="000000"/>
                </a:solidFill>
              </a:rPr>
              <a:t>participation aux groupes de travail thématiques en phase d’élaboration du PRSE3 (en 2017),</a:t>
            </a:r>
          </a:p>
          <a:p>
            <a:pPr algn="just" eaLnBrk="1" hangingPunct="1">
              <a:buClrTx/>
              <a:defRPr/>
            </a:pPr>
            <a:endParaRPr lang="fr-FR" b="1" dirty="0" smtClean="0">
              <a:solidFill>
                <a:srgbClr val="000000"/>
              </a:solidFill>
            </a:endParaRPr>
          </a:p>
          <a:p>
            <a:pPr marL="342900" indent="-342900" algn="just" eaLnBrk="1" hangingPunct="1">
              <a:buClrTx/>
              <a:buFontTx/>
              <a:buChar char="-"/>
              <a:defRPr/>
            </a:pPr>
            <a:r>
              <a:rPr lang="fr-FR" b="1" dirty="0" smtClean="0">
                <a:solidFill>
                  <a:srgbClr val="000000"/>
                </a:solidFill>
              </a:rPr>
              <a:t>a répondu à un appel à projet dans le cadre du PRSE3 Grand Est , communiquer sur la mise en œuvre du plan et agir auprès des acteurs du territoire (en 2018),</a:t>
            </a:r>
          </a:p>
          <a:p>
            <a:pPr algn="just" eaLnBrk="1" hangingPunct="1">
              <a:buClrTx/>
              <a:defRPr/>
            </a:pPr>
            <a:endParaRPr lang="fr-FR" b="1" dirty="0" smtClean="0">
              <a:solidFill>
                <a:srgbClr val="000000"/>
              </a:solidFill>
            </a:endParaRPr>
          </a:p>
          <a:p>
            <a:pPr marL="342900" indent="-342900" algn="just" eaLnBrk="1" hangingPunct="1">
              <a:buClrTx/>
              <a:buFontTx/>
              <a:buChar char="-"/>
              <a:defRPr/>
            </a:pPr>
            <a:r>
              <a:rPr lang="fr-FR" b="1" dirty="0" smtClean="0">
                <a:solidFill>
                  <a:srgbClr val="000000"/>
                </a:solidFill>
              </a:rPr>
              <a:t>a également répondu </a:t>
            </a:r>
            <a:r>
              <a:rPr lang="fr-FR" b="1" dirty="0">
                <a:solidFill>
                  <a:srgbClr val="000000"/>
                </a:solidFill>
              </a:rPr>
              <a:t>à</a:t>
            </a:r>
            <a:r>
              <a:rPr lang="fr-FR" b="1" dirty="0" smtClean="0">
                <a:solidFill>
                  <a:srgbClr val="000000"/>
                </a:solidFill>
              </a:rPr>
              <a:t> un autre appel à projet du PRSE3 dont l’objectif était de communiquer sur le territoire via le site internet sur les actions du PRSE3 Grand Est (2018 – 2019).</a:t>
            </a:r>
          </a:p>
          <a:p>
            <a:pPr marL="342900" indent="-342900" algn="just" eaLnBrk="1" hangingPunct="1">
              <a:buClrTx/>
              <a:buFontTx/>
              <a:buChar char="-"/>
              <a:defRPr/>
            </a:pPr>
            <a:endParaRPr lang="fr-FR" b="1" dirty="0" smtClean="0">
              <a:solidFill>
                <a:srgbClr val="000000"/>
              </a:solidFill>
            </a:endParaRPr>
          </a:p>
          <a:p>
            <a:pPr algn="just" eaLnBrk="1" hangingPunct="1">
              <a:buClrTx/>
              <a:buFontTx/>
              <a:buNone/>
              <a:defRPr/>
            </a:pPr>
            <a:endParaRPr lang="fr-FR" b="1" dirty="0" smtClean="0">
              <a:solidFill>
                <a:srgbClr val="000000"/>
              </a:solidFill>
            </a:endParaRPr>
          </a:p>
          <a:p>
            <a:pPr algn="just"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sz="2600" b="1" dirty="0" smtClean="0">
              <a:solidFill>
                <a:srgbClr val="000000"/>
              </a:solidFill>
            </a:endParaRPr>
          </a:p>
          <a:p>
            <a:pPr algn="ctr" eaLnBrk="1" hangingPunct="1">
              <a:buClrTx/>
              <a:buFontTx/>
              <a:buNone/>
              <a:defRPr/>
            </a:pPr>
            <a:endParaRPr lang="fr-FR" sz="2600" b="1" dirty="0" smtClean="0">
              <a:solidFill>
                <a:srgbClr val="000000"/>
              </a:solidFill>
            </a:endParaRPr>
          </a:p>
          <a:p>
            <a:pPr algn="ctr" eaLnBrk="1" hangingPunct="1">
              <a:buClrTx/>
              <a:buFontTx/>
              <a:buNone/>
              <a:defRPr/>
            </a:pPr>
            <a:endParaRPr lang="fr-FR" sz="2600" b="1" dirty="0" smtClean="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685800" y="2130425"/>
            <a:ext cx="7772400" cy="1470025"/>
          </a:xfrm>
          <a:prstGeom prst="rect">
            <a:avLst/>
          </a:prstGeom>
          <a:noFill/>
          <a:ln w="9525">
            <a:noFill/>
            <a:round/>
            <a:headEnd/>
            <a:tailEnd/>
          </a:ln>
          <a:effectLst/>
        </p:spPr>
        <p:txBody>
          <a:bodyPr wrap="none" anchor="ctr"/>
          <a:lstStyle/>
          <a:p>
            <a:endParaRPr lang="fr-FR"/>
          </a:p>
        </p:txBody>
      </p:sp>
      <p:sp>
        <p:nvSpPr>
          <p:cNvPr id="12291" name="Text Box 2"/>
          <p:cNvSpPr txBox="1">
            <a:spLocks noChangeArrowheads="1"/>
          </p:cNvSpPr>
          <p:nvPr/>
        </p:nvSpPr>
        <p:spPr bwMode="auto">
          <a:xfrm>
            <a:off x="685800" y="3886200"/>
            <a:ext cx="7772400" cy="1376363"/>
          </a:xfrm>
          <a:prstGeom prst="rect">
            <a:avLst/>
          </a:prstGeom>
          <a:noFill/>
          <a:ln w="9525">
            <a:noFill/>
            <a:round/>
            <a:headEnd/>
            <a:tailEnd/>
          </a:ln>
          <a:effectLst/>
        </p:spPr>
        <p:txBody>
          <a:bodyPr wrap="none" anchor="ctr"/>
          <a:lstStyle/>
          <a:p>
            <a:endParaRPr lang="fr-FR"/>
          </a:p>
        </p:txBody>
      </p:sp>
      <p:sp>
        <p:nvSpPr>
          <p:cNvPr id="10244" name="Text Box 3"/>
          <p:cNvSpPr txBox="1">
            <a:spLocks noChangeArrowheads="1"/>
          </p:cNvSpPr>
          <p:nvPr/>
        </p:nvSpPr>
        <p:spPr bwMode="auto">
          <a:xfrm>
            <a:off x="28575" y="1141413"/>
            <a:ext cx="8785225" cy="560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Calibri" charset="0"/>
                <a:ea typeface="ヒラギノ角ゴ Pro W3" charset="0"/>
                <a:cs typeface="ヒラギノ角ゴ Pro W3" charset="0"/>
              </a:defRPr>
            </a:lvl9pPr>
          </a:lstStyle>
          <a:p>
            <a:pPr algn="ctr" eaLnBrk="1" hangingPunct="1">
              <a:buClrTx/>
              <a:buFontTx/>
              <a:buNone/>
              <a:defRPr/>
            </a:pPr>
            <a:endParaRPr lang="fr-FR" sz="2600" dirty="0" smtClean="0">
              <a:solidFill>
                <a:srgbClr val="000000"/>
              </a:solidFill>
            </a:endParaRPr>
          </a:p>
          <a:p>
            <a:pPr algn="just" eaLnBrk="1" hangingPunct="1">
              <a:buClrTx/>
              <a:buFontTx/>
              <a:buNone/>
              <a:defRPr/>
            </a:pPr>
            <a:r>
              <a:rPr lang="fr-FR" b="1" dirty="0" smtClean="0">
                <a:solidFill>
                  <a:srgbClr val="000000"/>
                </a:solidFill>
              </a:rPr>
              <a:t>Les principaux objectifs  : </a:t>
            </a:r>
          </a:p>
          <a:p>
            <a:pPr algn="just" eaLnBrk="1" hangingPunct="1">
              <a:buClrTx/>
              <a:buFontTx/>
              <a:buNone/>
              <a:defRPr/>
            </a:pPr>
            <a:endParaRPr lang="fr-FR" b="1" dirty="0" smtClean="0">
              <a:solidFill>
                <a:srgbClr val="000000"/>
              </a:solidFill>
            </a:endParaRPr>
          </a:p>
          <a:p>
            <a:pPr marL="342900" indent="-342900" algn="just" eaLnBrk="1" hangingPunct="1">
              <a:buClrTx/>
              <a:buFontTx/>
              <a:buChar char="-"/>
              <a:defRPr/>
            </a:pPr>
            <a:r>
              <a:rPr lang="fr-FR" b="1" dirty="0">
                <a:solidFill>
                  <a:srgbClr val="000000"/>
                </a:solidFill>
              </a:rPr>
              <a:t>d</a:t>
            </a:r>
            <a:r>
              <a:rPr lang="fr-FR" b="1" dirty="0" smtClean="0">
                <a:solidFill>
                  <a:srgbClr val="000000"/>
                </a:solidFill>
              </a:rPr>
              <a:t>e permettre d’échanger et communiquer sur l’état d’avancement du PRSE3 avec tous les acteurs du territoire transrhénan, </a:t>
            </a:r>
          </a:p>
          <a:p>
            <a:pPr marL="342900" indent="-342900" algn="just" eaLnBrk="1" hangingPunct="1">
              <a:buClrTx/>
              <a:buFontTx/>
              <a:buChar char="-"/>
              <a:defRPr/>
            </a:pPr>
            <a:r>
              <a:rPr lang="fr-FR" b="1" dirty="0" smtClean="0">
                <a:solidFill>
                  <a:srgbClr val="000000"/>
                </a:solidFill>
              </a:rPr>
              <a:t>promouvoir une culture commune en santé environnement,  </a:t>
            </a:r>
          </a:p>
          <a:p>
            <a:pPr marL="342900" indent="-342900" algn="just" eaLnBrk="1" hangingPunct="1">
              <a:buClrTx/>
              <a:buFontTx/>
              <a:buChar char="-"/>
              <a:defRPr/>
            </a:pPr>
            <a:r>
              <a:rPr lang="fr-FR" b="1" dirty="0" smtClean="0">
                <a:solidFill>
                  <a:srgbClr val="000000"/>
                </a:solidFill>
              </a:rPr>
              <a:t>sensibiliser les acteurs du territoire et les citoyens sur la qualité de l’air intérieur.</a:t>
            </a:r>
          </a:p>
          <a:p>
            <a:pPr algn="just" eaLnBrk="1" hangingPunct="1">
              <a:buClrTx/>
              <a:buFontTx/>
              <a:buNone/>
              <a:defRPr/>
            </a:pPr>
            <a:endParaRPr lang="fr-FR" b="1" dirty="0" smtClean="0">
              <a:solidFill>
                <a:srgbClr val="000000"/>
              </a:solidFill>
            </a:endParaRPr>
          </a:p>
          <a:p>
            <a:pPr algn="just" eaLnBrk="1" hangingPunct="1">
              <a:buClrTx/>
              <a:defRPr/>
            </a:pPr>
            <a:endParaRPr lang="fr-FR" b="1" dirty="0" smtClean="0">
              <a:solidFill>
                <a:srgbClr val="000000"/>
              </a:solidFill>
            </a:endParaRPr>
          </a:p>
          <a:p>
            <a:pPr algn="just" eaLnBrk="1" hangingPunct="1">
              <a:buClrTx/>
              <a:defRPr/>
            </a:pPr>
            <a:endParaRPr lang="fr-FR" b="1" dirty="0" smtClean="0">
              <a:solidFill>
                <a:srgbClr val="000000"/>
              </a:solidFill>
            </a:endParaRPr>
          </a:p>
          <a:p>
            <a:pPr algn="just"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b="1" dirty="0" smtClean="0">
              <a:solidFill>
                <a:srgbClr val="000000"/>
              </a:solidFill>
            </a:endParaRPr>
          </a:p>
          <a:p>
            <a:pPr algn="ctr" eaLnBrk="1" hangingPunct="1">
              <a:buClrTx/>
              <a:buFontTx/>
              <a:buNone/>
              <a:defRPr/>
            </a:pPr>
            <a:endParaRPr lang="fr-FR" sz="2600" b="1" dirty="0" smtClean="0">
              <a:solidFill>
                <a:srgbClr val="000000"/>
              </a:solidFill>
            </a:endParaRPr>
          </a:p>
          <a:p>
            <a:pPr algn="ctr" eaLnBrk="1" hangingPunct="1">
              <a:buClrTx/>
              <a:buFontTx/>
              <a:buNone/>
              <a:defRPr/>
            </a:pPr>
            <a:endParaRPr lang="fr-FR" sz="2600" b="1" dirty="0" smtClean="0">
              <a:solidFill>
                <a:srgbClr val="000000"/>
              </a:solidFill>
            </a:endParaRPr>
          </a:p>
          <a:p>
            <a:pPr algn="ctr" eaLnBrk="1" hangingPunct="1">
              <a:buClrTx/>
              <a:buFontTx/>
              <a:buNone/>
              <a:defRPr/>
            </a:pPr>
            <a:endParaRPr lang="fr-FR" sz="2600" b="1" dirty="0" smtClean="0">
              <a:solidFill>
                <a:srgbClr val="000000"/>
              </a:solidFill>
            </a:endParaRPr>
          </a:p>
        </p:txBody>
      </p:sp>
      <p:pic>
        <p:nvPicPr>
          <p:cNvPr id="12293" name="Picture 6"/>
          <p:cNvPicPr>
            <a:picLocks noChangeAspect="1" noChangeArrowheads="1"/>
          </p:cNvPicPr>
          <p:nvPr/>
        </p:nvPicPr>
        <p:blipFill>
          <a:blip r:embed="rId3"/>
          <a:srcRect/>
          <a:stretch>
            <a:fillRect/>
          </a:stretch>
        </p:blipFill>
        <p:spPr bwMode="auto">
          <a:xfrm>
            <a:off x="179388" y="5030788"/>
            <a:ext cx="2617787" cy="1117600"/>
          </a:xfrm>
          <a:prstGeom prst="rect">
            <a:avLst/>
          </a:prstGeom>
          <a:noFill/>
          <a:ln w="9525">
            <a:noFill/>
            <a:miter lim="800000"/>
            <a:headEnd/>
            <a:tailEnd/>
          </a:ln>
          <a:effectLst/>
        </p:spPr>
      </p:pic>
      <p:pic>
        <p:nvPicPr>
          <p:cNvPr id="12294" name="Image 2"/>
          <p:cNvPicPr>
            <a:picLocks noChangeAspect="1"/>
          </p:cNvPicPr>
          <p:nvPr/>
        </p:nvPicPr>
        <p:blipFill>
          <a:blip r:embed="rId4"/>
          <a:srcRect/>
          <a:stretch>
            <a:fillRect/>
          </a:stretch>
        </p:blipFill>
        <p:spPr bwMode="auto">
          <a:xfrm>
            <a:off x="3101975" y="4775200"/>
            <a:ext cx="1289050" cy="1863725"/>
          </a:xfrm>
          <a:prstGeom prst="rect">
            <a:avLst/>
          </a:prstGeom>
          <a:noFill/>
          <a:ln w="9525">
            <a:noFill/>
            <a:miter lim="800000"/>
            <a:headEnd/>
            <a:tailEnd/>
          </a:ln>
        </p:spPr>
      </p:pic>
      <p:pic>
        <p:nvPicPr>
          <p:cNvPr id="12295" name="Picture 7"/>
          <p:cNvPicPr>
            <a:picLocks noChangeAspect="1" noChangeArrowheads="1"/>
          </p:cNvPicPr>
          <p:nvPr/>
        </p:nvPicPr>
        <p:blipFill>
          <a:blip r:embed="rId5"/>
          <a:srcRect/>
          <a:stretch>
            <a:fillRect/>
          </a:stretch>
        </p:blipFill>
        <p:spPr bwMode="auto">
          <a:xfrm>
            <a:off x="4643438" y="5127625"/>
            <a:ext cx="3440112" cy="116363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1368425" y="3240088"/>
            <a:ext cx="6840538" cy="2232025"/>
          </a:xfrm>
          <a:prstGeom prst="rect">
            <a:avLst/>
          </a:prstGeom>
          <a:noFill/>
          <a:ln w="9525" cap="flat">
            <a:noFill/>
            <a:round/>
            <a:headEnd/>
            <a:tailEnd/>
          </a:ln>
          <a:effectLst/>
        </p:spPr>
        <p:txBody>
          <a:bodyPr lIns="90000" tIns="45000" rIns="90000" bIns="450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smtClean="0">
                <a:solidFill>
                  <a:srgbClr val="000000"/>
                </a:solidFill>
                <a:ea typeface="ヒラギノ角ゴ Pro W3" charset="0"/>
                <a:cs typeface="ヒラギノ角ゴ Pro W3" charset="0"/>
              </a:rPr>
              <a:t>beekast.com</a:t>
            </a:r>
            <a:endParaRPr lang="fr-FR" sz="3600" dirty="0" smtClean="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600" b="1" dirty="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dirty="0" err="1" smtClean="0">
                <a:solidFill>
                  <a:srgbClr val="000000"/>
                </a:solidFill>
                <a:ea typeface="ヒラギノ角ゴ Pro W3" charset="0"/>
                <a:cs typeface="ヒラギノ角ゴ Pro W3" charset="0"/>
              </a:rPr>
              <a:t>Code</a:t>
            </a:r>
            <a:r>
              <a:rPr lang="fr-FR" sz="3600" dirty="0" err="1" smtClean="0">
                <a:solidFill>
                  <a:srgbClr val="000000"/>
                </a:solidFill>
                <a:ea typeface="ヒラギノ角ゴ Pro W3" charset="0"/>
                <a:cs typeface="ヒラギノ角ゴ Pro W3" charset="0"/>
              </a:rPr>
              <a:t>:</a:t>
            </a:r>
            <a:r>
              <a:rPr lang="fr-FR" sz="3600" b="1" dirty="0" err="1" smtClean="0">
                <a:solidFill>
                  <a:srgbClr val="000000"/>
                </a:solidFill>
                <a:ea typeface="ヒラギノ角ゴ Pro W3" charset="0"/>
                <a:cs typeface="ヒラギノ角ゴ Pro W3" charset="0"/>
              </a:rPr>
              <a:t>spppi</a:t>
            </a:r>
            <a:endParaRPr lang="fr-FR" sz="3600" b="1" dirty="0">
              <a:solidFill>
                <a:srgbClr val="000000"/>
              </a:solidFill>
              <a:ea typeface="ヒラギノ角ゴ Pro W3" charset="0"/>
              <a:cs typeface="ヒラギノ角ゴ Pro W3" charset="0"/>
            </a:endParaRPr>
          </a:p>
        </p:txBody>
      </p:sp>
      <p:sp>
        <p:nvSpPr>
          <p:cNvPr id="9220" name="Text Box 4"/>
          <p:cNvSpPr txBox="1">
            <a:spLocks noChangeArrowheads="1"/>
          </p:cNvSpPr>
          <p:nvPr/>
        </p:nvSpPr>
        <p:spPr bwMode="auto">
          <a:xfrm>
            <a:off x="1944688" y="431800"/>
            <a:ext cx="5256212" cy="1797050"/>
          </a:xfrm>
          <a:prstGeom prst="rect">
            <a:avLst/>
          </a:prstGeom>
          <a:noFill/>
          <a:ln w="9525" cap="flat">
            <a:noFill/>
            <a:round/>
            <a:headEnd/>
            <a:tailEnd/>
          </a:ln>
          <a:effectLst/>
        </p:spPr>
        <p:txBody>
          <a:bodyPr lIns="90000" tIns="45000" rIns="90000" bIns="45000"/>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solidFill>
                <a:srgbClr val="FFFFFF"/>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smtClean="0">
                <a:solidFill>
                  <a:srgbClr val="FFFFFF"/>
                </a:solidFill>
                <a:ea typeface="ヒラギノ角ゴ Pro W3" charset="0"/>
                <a:cs typeface="ヒラギノ角ゴ Pro W3" charset="0"/>
              </a:rPr>
              <a:t>Pour poser vos questions</a:t>
            </a:r>
            <a:endParaRPr lang="fr-FR" sz="4400" b="1" dirty="0">
              <a:solidFill>
                <a:srgbClr val="FFFFFF"/>
              </a:solidFill>
              <a:ea typeface="ヒラギノ角ゴ Pro W3" charset="0"/>
              <a:cs typeface="ヒラギノ角ゴ Pro W3" charset="0"/>
            </a:endParaRPr>
          </a:p>
        </p:txBody>
      </p:sp>
      <p:sp>
        <p:nvSpPr>
          <p:cNvPr id="7" name="TextBox 6"/>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31800" y="431800"/>
            <a:ext cx="8280400" cy="42481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smtClean="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rgbClr val="000000"/>
                </a:solidFill>
                <a:ea typeface="ヒラギノ角ゴ Pro W3" charset="0"/>
                <a:cs typeface="ヒラギノ角ゴ Pro W3" charset="0"/>
              </a:rPr>
              <a:t>Merci </a:t>
            </a:r>
            <a:r>
              <a:rPr lang="fr-FR" sz="4000" b="1" dirty="0">
                <a:solidFill>
                  <a:srgbClr val="000000"/>
                </a:solidFill>
                <a:ea typeface="ヒラギノ角ゴ Pro W3" charset="0"/>
                <a:cs typeface="ヒラギノ角ゴ Pro W3" charset="0"/>
              </a:rPr>
              <a:t>pour votre attention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a:solidFill>
                <a:srgbClr val="000000"/>
              </a:solidFill>
              <a:ea typeface="ヒラギノ角ゴ Pro W3" charset="0"/>
              <a:cs typeface="ヒラギノ角ゴ Pro W3"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pPr lvl="0"/>
            <a:r>
              <a:rPr lang="fr-FR" sz="2800" b="1" dirty="0">
                <a:solidFill>
                  <a:schemeClr val="tx1"/>
                </a:solidFill>
              </a:rPr>
              <a:t>Isabelle CHARPIN</a:t>
            </a:r>
            <a:r>
              <a:rPr lang="fr-FR" sz="2800" dirty="0">
                <a:solidFill>
                  <a:schemeClr val="tx1"/>
                </a:solidFill>
              </a:rPr>
              <a:t>, Secrétaire générale d’APORA (Association des entreprises de l’environnement en </a:t>
            </a:r>
            <a:r>
              <a:rPr lang="fr-FR" sz="2800" dirty="0" smtClean="0">
                <a:solidFill>
                  <a:schemeClr val="tx1"/>
                </a:solidFill>
              </a:rPr>
              <a:t>AURA)</a:t>
            </a:r>
          </a:p>
          <a:p>
            <a:pPr lvl="0"/>
            <a:r>
              <a:rPr lang="fr-FR" sz="2800" b="1" dirty="0" smtClean="0">
                <a:solidFill>
                  <a:schemeClr val="tx1"/>
                </a:solidFill>
              </a:rPr>
              <a:t>Louis </a:t>
            </a:r>
            <a:r>
              <a:rPr lang="fr-FR" sz="2800" b="1" dirty="0">
                <a:solidFill>
                  <a:schemeClr val="tx1"/>
                </a:solidFill>
              </a:rPr>
              <a:t>LOUCHE</a:t>
            </a:r>
            <a:r>
              <a:rPr lang="fr-FR" sz="2800" dirty="0">
                <a:solidFill>
                  <a:schemeClr val="tx1"/>
                </a:solidFill>
              </a:rPr>
              <a:t>, Chargé de mission SPI Vallée de </a:t>
            </a:r>
            <a:r>
              <a:rPr lang="fr-FR" sz="2800" dirty="0" smtClean="0">
                <a:solidFill>
                  <a:schemeClr val="tx1"/>
                </a:solidFill>
              </a:rPr>
              <a:t>Seine</a:t>
            </a:r>
          </a:p>
          <a:p>
            <a:pPr lvl="0" algn="ctr"/>
            <a:endParaRPr lang="fr-FR" sz="2800" dirty="0">
              <a:solidFill>
                <a:schemeClr val="tx1"/>
              </a:solidFill>
            </a:endParaRPr>
          </a:p>
          <a:p>
            <a:pPr algn="ctr"/>
            <a:r>
              <a:rPr lang="fr-FR" i="1" dirty="0">
                <a:solidFill>
                  <a:schemeClr val="tx1"/>
                </a:solidFill>
              </a:rPr>
              <a:t>Retours sur les différentes études de zone</a:t>
            </a:r>
            <a:endParaRPr lang="fr-FR" sz="1000" dirty="0">
              <a:solidFill>
                <a:schemeClr val="tx1"/>
              </a:solidFill>
            </a:endParaRPr>
          </a:p>
        </p:txBody>
      </p:sp>
      <p:sp>
        <p:nvSpPr>
          <p:cNvPr id="8" name="TextBox 7"/>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CustomShape 1"/>
          <p:cNvSpPr/>
          <p:nvPr/>
        </p:nvSpPr>
        <p:spPr>
          <a:xfrm>
            <a:off x="731880" y="2163600"/>
            <a:ext cx="7770960" cy="66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60" name="CustomShape 2"/>
          <p:cNvSpPr/>
          <p:nvPr/>
        </p:nvSpPr>
        <p:spPr>
          <a:xfrm>
            <a:off x="731880" y="2982960"/>
            <a:ext cx="7770960" cy="26751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61" name="CustomShape 3"/>
          <p:cNvSpPr/>
          <p:nvPr/>
        </p:nvSpPr>
        <p:spPr>
          <a:xfrm rot="10200">
            <a:off x="230760" y="289440"/>
            <a:ext cx="6316200" cy="214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600" b="0" strike="noStrike" spc="-1">
                <a:solidFill>
                  <a:srgbClr val="FFFFFF"/>
                </a:solidFill>
                <a:uFill>
                  <a:solidFill>
                    <a:srgbClr val="FFFFFF"/>
                  </a:solidFill>
                </a:uFill>
                <a:latin typeface="Calibri"/>
                <a:ea typeface="DejaVu Sans"/>
              </a:rPr>
              <a:t>3 études de zones</a:t>
            </a:r>
            <a:endParaRPr lang="fr-FR" sz="1800" b="0" strike="noStrike" spc="-1">
              <a:solidFill>
                <a:srgbClr val="000000"/>
              </a:solidFill>
              <a:uFill>
                <a:solidFill>
                  <a:srgbClr val="FFFFFF"/>
                </a:solidFill>
              </a:uFill>
              <a:latin typeface="Arial"/>
            </a:endParaRPr>
          </a:p>
          <a:p>
            <a:pPr>
              <a:lnSpc>
                <a:spcPct val="100000"/>
              </a:lnSpc>
            </a:pPr>
            <a:r>
              <a:rPr lang="fr-FR" sz="3600" b="0" strike="noStrike" spc="-1">
                <a:solidFill>
                  <a:srgbClr val="FFFFFF"/>
                </a:solidFill>
                <a:uFill>
                  <a:solidFill>
                    <a:srgbClr val="FFFFFF"/>
                  </a:solidFill>
                </a:uFill>
                <a:latin typeface="Calibri"/>
                <a:ea typeface="DejaVu Sans"/>
              </a:rPr>
              <a:t>portées par des SPPPI</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2600" b="0" strike="noStrike" spc="-1">
                <a:solidFill>
                  <a:srgbClr val="FFFFFF"/>
                </a:solidFill>
                <a:uFill>
                  <a:solidFill>
                    <a:srgbClr val="FFFFFF"/>
                  </a:solidFill>
                </a:uFill>
                <a:latin typeface="Calibri"/>
                <a:ea typeface="DejaVu Sans"/>
              </a:rPr>
              <a:t>Louis LOUCHE – SPPPI Vallée de Seine</a:t>
            </a:r>
            <a:endParaRPr lang="fr-FR" sz="1800" b="0" strike="noStrike" spc="-1">
              <a:solidFill>
                <a:srgbClr val="000000"/>
              </a:solidFill>
              <a:uFill>
                <a:solidFill>
                  <a:srgbClr val="FFFFFF"/>
                </a:solidFill>
              </a:uFill>
              <a:latin typeface="Arial"/>
            </a:endParaRPr>
          </a:p>
          <a:p>
            <a:pPr>
              <a:lnSpc>
                <a:spcPct val="100000"/>
              </a:lnSpc>
            </a:pPr>
            <a:r>
              <a:rPr lang="fr-FR" sz="2600" b="0" strike="noStrike" spc="-1">
                <a:solidFill>
                  <a:srgbClr val="FFFFFF"/>
                </a:solidFill>
                <a:uFill>
                  <a:solidFill>
                    <a:srgbClr val="FFFFFF"/>
                  </a:solidFill>
                </a:uFill>
                <a:latin typeface="Calibri"/>
                <a:ea typeface="DejaVu Sans"/>
              </a:rPr>
              <a:t>Isabelle CHARPIN - APORA</a:t>
            </a:r>
            <a:endParaRPr lang="fr-FR" sz="1800" b="0" strike="noStrike" spc="-1">
              <a:solidFill>
                <a:srgbClr val="000000"/>
              </a:solidFill>
              <a:uFill>
                <a:solidFill>
                  <a:srgbClr val="FFFFFF"/>
                </a:solidFill>
              </a:uFill>
              <a:latin typeface="Arial"/>
            </a:endParaRPr>
          </a:p>
        </p:txBody>
      </p:sp>
      <p:pic>
        <p:nvPicPr>
          <p:cNvPr id="162" name="Image 198"/>
          <p:cNvPicPr/>
          <p:nvPr/>
        </p:nvPicPr>
        <p:blipFill>
          <a:blip r:embed="rId3"/>
          <a:stretch/>
        </p:blipFill>
        <p:spPr>
          <a:xfrm>
            <a:off x="7344000" y="280080"/>
            <a:ext cx="1572120" cy="1375560"/>
          </a:xfrm>
          <a:prstGeom prst="rect">
            <a:avLst/>
          </a:prstGeom>
          <a:ln>
            <a:noFill/>
          </a:ln>
        </p:spPr>
      </p:pic>
      <p:pic>
        <p:nvPicPr>
          <p:cNvPr id="163" name="Image 199"/>
          <p:cNvPicPr/>
          <p:nvPr/>
        </p:nvPicPr>
        <p:blipFill>
          <a:blip r:embed="rId4" cstate="print"/>
          <a:stretch/>
        </p:blipFill>
        <p:spPr>
          <a:xfrm>
            <a:off x="6039360" y="288000"/>
            <a:ext cx="1016280" cy="1367640"/>
          </a:xfrm>
          <a:prstGeom prst="rect">
            <a:avLst/>
          </a:prstGeom>
          <a:ln>
            <a:noFill/>
          </a:ln>
        </p:spPr>
      </p:pic>
      <p:sp>
        <p:nvSpPr>
          <p:cNvPr id="164" name="CustomShape 4"/>
          <p:cNvSpPr/>
          <p:nvPr/>
        </p:nvSpPr>
        <p:spPr>
          <a:xfrm>
            <a:off x="6716160" y="1978920"/>
            <a:ext cx="1642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FFFFFF"/>
                </a:solidFill>
                <a:uFill>
                  <a:solidFill>
                    <a:srgbClr val="FFFFFF"/>
                  </a:solidFill>
                </a:uFill>
                <a:latin typeface="Calibri"/>
                <a:ea typeface="DejaVu Sans"/>
              </a:rPr>
              <a:t>V5 du 11/11/19</a:t>
            </a:r>
            <a:endParaRPr lang="fr-FR" sz="1800" b="0" strike="noStrike" spc="-1">
              <a:solidFill>
                <a:srgbClr val="000000"/>
              </a:solidFill>
              <a:uFill>
                <a:solidFill>
                  <a:srgbClr val="FFFFFF"/>
                </a:solidFill>
              </a:uFill>
              <a:latin typeface="Arial"/>
            </a:endParaRPr>
          </a:p>
        </p:txBody>
      </p:sp>
      <p:pic>
        <p:nvPicPr>
          <p:cNvPr id="165" name="Image 4"/>
          <p:cNvPicPr/>
          <p:nvPr/>
        </p:nvPicPr>
        <p:blipFill>
          <a:blip r:embed="rId5"/>
          <a:srcRect l="3276" t="4128" r="2558" b="6052"/>
          <a:stretch/>
        </p:blipFill>
        <p:spPr>
          <a:xfrm>
            <a:off x="3776400" y="3110040"/>
            <a:ext cx="2593440" cy="2212920"/>
          </a:xfrm>
          <a:prstGeom prst="rect">
            <a:avLst/>
          </a:prstGeom>
          <a:ln>
            <a:noFill/>
          </a:ln>
        </p:spPr>
      </p:pic>
      <p:pic>
        <p:nvPicPr>
          <p:cNvPr id="166" name="Image 6"/>
          <p:cNvPicPr/>
          <p:nvPr/>
        </p:nvPicPr>
        <p:blipFill>
          <a:blip r:embed="rId6"/>
          <a:srcRect l="6861" t="24373" r="16711"/>
          <a:stretch/>
        </p:blipFill>
        <p:spPr>
          <a:xfrm>
            <a:off x="6680520" y="3076560"/>
            <a:ext cx="2210040" cy="2246760"/>
          </a:xfrm>
          <a:prstGeom prst="rect">
            <a:avLst/>
          </a:prstGeom>
          <a:ln>
            <a:noFill/>
          </a:ln>
        </p:spPr>
      </p:pic>
      <p:pic>
        <p:nvPicPr>
          <p:cNvPr id="167" name="Picture 2"/>
          <p:cNvPicPr/>
          <p:nvPr/>
        </p:nvPicPr>
        <p:blipFill>
          <a:blip r:embed="rId7"/>
          <a:stretch/>
        </p:blipFill>
        <p:spPr>
          <a:xfrm>
            <a:off x="77760" y="3198960"/>
            <a:ext cx="3444120" cy="1483920"/>
          </a:xfrm>
          <a:prstGeom prst="rect">
            <a:avLst/>
          </a:prstGeom>
          <a:ln>
            <a:noFill/>
          </a:ln>
        </p:spPr>
      </p:pic>
      <p:sp>
        <p:nvSpPr>
          <p:cNvPr id="168" name="CustomShape 5"/>
          <p:cNvSpPr/>
          <p:nvPr/>
        </p:nvSpPr>
        <p:spPr>
          <a:xfrm>
            <a:off x="77760" y="4683240"/>
            <a:ext cx="34441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200" b="0" i="1" strike="noStrike" spc="-1">
                <a:solidFill>
                  <a:srgbClr val="000000"/>
                </a:solidFill>
                <a:uFill>
                  <a:solidFill>
                    <a:srgbClr val="FFFFFF"/>
                  </a:solidFill>
                </a:uFill>
                <a:latin typeface="Calibri"/>
                <a:ea typeface="DejaVu Sans"/>
              </a:rPr>
              <a:t>Nord du département des Yvelines (78)</a:t>
            </a:r>
            <a:endParaRPr lang="fr-FR" sz="1800" b="0" strike="noStrike" spc="-1">
              <a:solidFill>
                <a:srgbClr val="000000"/>
              </a:solidFill>
              <a:uFill>
                <a:solidFill>
                  <a:srgbClr val="FFFFFF"/>
                </a:solidFill>
              </a:uFill>
              <a:latin typeface="Arial"/>
            </a:endParaRPr>
          </a:p>
        </p:txBody>
      </p:sp>
      <p:sp>
        <p:nvSpPr>
          <p:cNvPr id="169" name="CustomShape 6"/>
          <p:cNvSpPr/>
          <p:nvPr/>
        </p:nvSpPr>
        <p:spPr>
          <a:xfrm>
            <a:off x="4117680" y="5343120"/>
            <a:ext cx="1832760" cy="3711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lstStyle/>
          <a:p>
            <a:pPr algn="ctr"/>
            <a:r>
              <a:rPr lang="fr-FR" sz="1200" b="0" i="1" strike="noStrike" spc="-1">
                <a:solidFill>
                  <a:srgbClr val="000000"/>
                </a:solidFill>
                <a:uFill>
                  <a:solidFill>
                    <a:srgbClr val="FFFFFF"/>
                  </a:solidFill>
                </a:uFill>
                <a:latin typeface="Calibri"/>
              </a:rPr>
              <a:t>Suivi Environnemental Global </a:t>
            </a:r>
            <a:endParaRPr lang="fr-FR" sz="1200" b="0" i="1" strike="noStrike" spc="-1">
              <a:solidFill>
                <a:srgbClr val="000000"/>
              </a:solidFill>
              <a:uFill>
                <a:solidFill>
                  <a:srgbClr val="FFFFFF"/>
                </a:solidFill>
              </a:uFill>
              <a:latin typeface="Calibri"/>
              <a:ea typeface="DejaVu Sans"/>
            </a:endParaRPr>
          </a:p>
          <a:p>
            <a:pPr algn="ctr"/>
            <a:r>
              <a:rPr lang="fr-FR" sz="1200" b="0" i="1" strike="noStrike" spc="-1">
                <a:solidFill>
                  <a:srgbClr val="000000"/>
                </a:solidFill>
                <a:uFill>
                  <a:solidFill>
                    <a:srgbClr val="FFFFFF"/>
                  </a:solidFill>
                </a:uFill>
                <a:latin typeface="Calibri"/>
              </a:rPr>
              <a:t>du Pays Roussillonnais (38)</a:t>
            </a:r>
            <a:endParaRPr lang="fr-FR" sz="1200" b="0" i="1" strike="noStrike" spc="-1">
              <a:solidFill>
                <a:srgbClr val="000000"/>
              </a:solidFill>
              <a:uFill>
                <a:solidFill>
                  <a:srgbClr val="FFFFFF"/>
                </a:solidFill>
              </a:uFill>
              <a:latin typeface="Calibri"/>
              <a:ea typeface="DejaVu Sans"/>
            </a:endParaRPr>
          </a:p>
        </p:txBody>
      </p:sp>
      <p:sp>
        <p:nvSpPr>
          <p:cNvPr id="170" name="CustomShape 7"/>
          <p:cNvSpPr/>
          <p:nvPr/>
        </p:nvSpPr>
        <p:spPr>
          <a:xfrm>
            <a:off x="7044480" y="5343120"/>
            <a:ext cx="1474920" cy="371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lstStyle/>
          <a:p>
            <a:pPr algn="ctr">
              <a:lnSpc>
                <a:spcPct val="100000"/>
              </a:lnSpc>
            </a:pPr>
            <a:r>
              <a:rPr lang="fr-FR" sz="1200" b="0" i="1" strike="noStrike" spc="-1">
                <a:solidFill>
                  <a:srgbClr val="000000"/>
                </a:solidFill>
                <a:uFill>
                  <a:solidFill>
                    <a:srgbClr val="FFFFFF"/>
                  </a:solidFill>
                </a:uFill>
                <a:latin typeface="Calibri"/>
              </a:rPr>
              <a:t>EZSG : Etude de zone du</a:t>
            </a:r>
            <a:endParaRPr lang="fr-FR" sz="1200" b="0" i="1" strike="noStrike" spc="-1">
              <a:solidFill>
                <a:srgbClr val="000000"/>
              </a:solidFill>
              <a:uFill>
                <a:solidFill>
                  <a:srgbClr val="FFFFFF"/>
                </a:solidFill>
              </a:uFill>
              <a:latin typeface="Calibri"/>
              <a:ea typeface="DejaVu Sans"/>
            </a:endParaRPr>
          </a:p>
          <a:p>
            <a:pPr algn="ctr">
              <a:lnSpc>
                <a:spcPct val="100000"/>
              </a:lnSpc>
            </a:pPr>
            <a:r>
              <a:rPr lang="fr-FR" sz="1200" b="0" i="1" strike="noStrike" spc="-1">
                <a:solidFill>
                  <a:srgbClr val="000000"/>
                </a:solidFill>
                <a:uFill>
                  <a:solidFill>
                    <a:srgbClr val="FFFFFF"/>
                  </a:solidFill>
                </a:uFill>
                <a:latin typeface="Calibri"/>
              </a:rPr>
              <a:t> sud-Grenoblois (38)</a:t>
            </a:r>
            <a:endParaRPr lang="fr-FR" sz="1200" b="0" i="1" strike="noStrike" spc="-1">
              <a:solidFill>
                <a:srgbClr val="000000"/>
              </a:solidFill>
              <a:uFill>
                <a:solidFill>
                  <a:srgbClr val="FFFFFF"/>
                </a:solidFill>
              </a:uFill>
              <a:latin typeface="Calibri"/>
              <a:ea typeface="DejaVu Sans"/>
            </a:endParaRPr>
          </a:p>
        </p:txBody>
      </p:sp>
      <p:sp>
        <p:nvSpPr>
          <p:cNvPr id="14" name="TextBox 13"/>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173" name="Image 202"/>
          <p:cNvPicPr/>
          <p:nvPr/>
        </p:nvPicPr>
        <p:blipFill>
          <a:blip r:embed="rId3"/>
          <a:stretch/>
        </p:blipFill>
        <p:spPr>
          <a:xfrm>
            <a:off x="6984000" y="5760000"/>
            <a:ext cx="714600" cy="947880"/>
          </a:xfrm>
          <a:prstGeom prst="rect">
            <a:avLst/>
          </a:prstGeom>
          <a:ln>
            <a:noFill/>
          </a:ln>
        </p:spPr>
      </p:pic>
      <p:sp>
        <p:nvSpPr>
          <p:cNvPr id="174"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175" name="CustomShape 4"/>
          <p:cNvSpPr/>
          <p:nvPr/>
        </p:nvSpPr>
        <p:spPr>
          <a:xfrm>
            <a:off x="2304000" y="423000"/>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Qu’est ce qu’une étude de zone ?</a:t>
            </a:r>
            <a:endParaRPr lang="fr-FR" sz="1800" b="0" strike="noStrike" spc="-1">
              <a:solidFill>
                <a:srgbClr val="000000"/>
              </a:solidFill>
              <a:uFill>
                <a:solidFill>
                  <a:srgbClr val="FFFFFF"/>
                </a:solidFill>
              </a:uFill>
              <a:latin typeface="Arial"/>
            </a:endParaRPr>
          </a:p>
        </p:txBody>
      </p:sp>
      <p:pic>
        <p:nvPicPr>
          <p:cNvPr id="176" name="Image 205"/>
          <p:cNvPicPr/>
          <p:nvPr/>
        </p:nvPicPr>
        <p:blipFill>
          <a:blip r:embed="rId4" cstate="print"/>
          <a:stretch/>
        </p:blipFill>
        <p:spPr>
          <a:xfrm>
            <a:off x="7776000" y="5751000"/>
            <a:ext cx="1079640" cy="944640"/>
          </a:xfrm>
          <a:prstGeom prst="rect">
            <a:avLst/>
          </a:prstGeom>
          <a:ln>
            <a:noFill/>
          </a:ln>
        </p:spPr>
      </p:pic>
      <p:sp>
        <p:nvSpPr>
          <p:cNvPr id="177" name="CustomShape 5"/>
          <p:cNvSpPr/>
          <p:nvPr/>
        </p:nvSpPr>
        <p:spPr>
          <a:xfrm>
            <a:off x="507960" y="1295280"/>
            <a:ext cx="8457120" cy="4753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dirty="0">
                <a:solidFill>
                  <a:srgbClr val="000000"/>
                </a:solidFill>
                <a:uFill>
                  <a:solidFill>
                    <a:srgbClr val="FFFFFF"/>
                  </a:solidFill>
                </a:uFill>
                <a:latin typeface="Calibri"/>
                <a:ea typeface="DejaVu Sans"/>
              </a:rPr>
              <a:t>			</a:t>
            </a:r>
            <a:r>
              <a:rPr lang="fr-FR" sz="1800" b="0" strike="noStrike" spc="-1" dirty="0" smtClean="0">
                <a:solidFill>
                  <a:srgbClr val="000000"/>
                </a:solidFill>
                <a:uFill>
                  <a:solidFill>
                    <a:srgbClr val="FFFFFF"/>
                  </a:solidFill>
                </a:uFill>
                <a:latin typeface="Calibri"/>
                <a:ea typeface="DejaVu Sans"/>
              </a:rPr>
              <a:t>Homme               </a:t>
            </a:r>
            <a:r>
              <a:rPr lang="fr-FR" sz="1800" b="0" strike="noStrike" spc="-1" dirty="0">
                <a:solidFill>
                  <a:srgbClr val="000000"/>
                </a:solidFill>
                <a:uFill>
                  <a:solidFill>
                    <a:srgbClr val="FFFFFF"/>
                  </a:solidFill>
                </a:uFill>
                <a:latin typeface="Calibri"/>
                <a:ea typeface="DejaVu Sans"/>
              </a:rPr>
              <a:t>Environnement  </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			</a:t>
            </a:r>
            <a:r>
              <a:rPr lang="fr-FR" sz="2400" b="1" strike="noStrike" spc="-1" dirty="0">
                <a:solidFill>
                  <a:srgbClr val="008000"/>
                </a:solidFill>
                <a:uFill>
                  <a:solidFill>
                    <a:srgbClr val="FFFFFF"/>
                  </a:solidFill>
                </a:uFill>
                <a:latin typeface="Calibri"/>
                <a:ea typeface="DejaVu Sans"/>
              </a:rPr>
              <a:t>Les usages avérés sont </a:t>
            </a:r>
            <a:r>
              <a:rPr lang="fr-FR" sz="2400" b="1" strike="noStrike" spc="-1" dirty="0" smtClean="0">
                <a:solidFill>
                  <a:srgbClr val="008000"/>
                </a:solidFill>
                <a:uFill>
                  <a:solidFill>
                    <a:srgbClr val="FFFFFF"/>
                  </a:solidFill>
                </a:uFill>
                <a:latin typeface="Calibri"/>
                <a:ea typeface="DejaVu Sans"/>
              </a:rPr>
              <a:t>compatibles</a:t>
            </a:r>
            <a:endParaRPr lang="fr-FR" sz="1800" b="0" strike="noStrike" spc="-1" dirty="0" smtClean="0">
              <a:solidFill>
                <a:srgbClr val="000000"/>
              </a:solidFill>
              <a:uFill>
                <a:solidFill>
                  <a:srgbClr val="FFFFFF"/>
                </a:solidFill>
              </a:uFill>
              <a:latin typeface="Arial"/>
            </a:endParaRPr>
          </a:p>
          <a:p>
            <a:pPr>
              <a:lnSpc>
                <a:spcPct val="100000"/>
              </a:lnSpc>
            </a:pPr>
            <a:r>
              <a:rPr lang="fr-FR" sz="2400" b="1" strike="noStrike" spc="-1" dirty="0" smtClean="0">
                <a:solidFill>
                  <a:srgbClr val="008000"/>
                </a:solidFill>
                <a:uFill>
                  <a:solidFill>
                    <a:srgbClr val="FFFFFF"/>
                  </a:solidFill>
                </a:uFill>
                <a:latin typeface="Calibri"/>
                <a:ea typeface="DejaVu Sans"/>
              </a:rPr>
              <a:t>			Avec l'état des milieux ? </a:t>
            </a:r>
            <a:endParaRPr lang="fr-FR" sz="1800" b="0" strike="noStrike" spc="-1" dirty="0" smtClean="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1" strike="noStrike" spc="-1" dirty="0">
                <a:solidFill>
                  <a:srgbClr val="0033CC"/>
                </a:solidFill>
                <a:uFill>
                  <a:solidFill>
                    <a:srgbClr val="FFFFFF"/>
                  </a:solidFill>
                </a:uFill>
                <a:latin typeface="Calibri"/>
                <a:ea typeface="DejaVu Sans"/>
              </a:rPr>
              <a:t>Au niveau local : l'étude de zone </a:t>
            </a:r>
            <a:r>
              <a:rPr lang="fr-FR" sz="1800" b="0" strike="noStrike" spc="-1" dirty="0">
                <a:solidFill>
                  <a:srgbClr val="000000"/>
                </a:solidFill>
                <a:uFill>
                  <a:solidFill>
                    <a:srgbClr val="FFFFFF"/>
                  </a:solidFill>
                </a:uFill>
                <a:latin typeface="Calibri"/>
                <a:ea typeface="DejaVu Sans"/>
              </a:rPr>
              <a:t>= un des outils pour y répondre :</a:t>
            </a: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	démarche collective des acteurs d'un territoire</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1" strike="noStrike" spc="-1" dirty="0">
                <a:solidFill>
                  <a:srgbClr val="000000"/>
                </a:solidFill>
                <a:uFill>
                  <a:solidFill>
                    <a:srgbClr val="FFFFFF"/>
                  </a:solidFill>
                </a:uFill>
                <a:latin typeface="Calibri"/>
                <a:ea typeface="DejaVu Sans"/>
              </a:rPr>
              <a:t>Objectif  d'une étude de zone </a:t>
            </a:r>
            <a:r>
              <a:rPr lang="fr-FR" sz="1800" b="0" strike="noStrike" spc="-1" dirty="0">
                <a:solidFill>
                  <a:srgbClr val="000000"/>
                </a:solidFill>
                <a:uFill>
                  <a:solidFill>
                    <a:srgbClr val="FFFFFF"/>
                  </a:solidFill>
                </a:uFill>
                <a:latin typeface="Calibri"/>
                <a:ea typeface="DejaVu Sans"/>
              </a:rPr>
              <a:t>:</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Evaluer l'impact cumulé des émissions de l'ensemble des activités actuelles et passées</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Proposer le cas échéant des modalités de suivi et/ou de gestion adaptées</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Elle s'inscrit dans les</a:t>
            </a:r>
            <a:r>
              <a:rPr lang="fr-FR" sz="1800" b="1" strike="noStrike" spc="-1" dirty="0">
                <a:solidFill>
                  <a:srgbClr val="000000"/>
                </a:solidFill>
                <a:uFill>
                  <a:solidFill>
                    <a:srgbClr val="FFFFFF"/>
                  </a:solidFill>
                </a:uFill>
                <a:latin typeface="Calibri"/>
                <a:ea typeface="DejaVu Sans"/>
              </a:rPr>
              <a:t> PRSE2 puis PRSE3</a:t>
            </a:r>
            <a:r>
              <a:rPr lang="fr-FR" sz="1800" b="0" strike="noStrike" spc="-1" dirty="0">
                <a:solidFill>
                  <a:srgbClr val="000000"/>
                </a:solidFill>
                <a:uFill>
                  <a:solidFill>
                    <a:srgbClr val="FFFFFF"/>
                  </a:solidFill>
                </a:uFill>
                <a:latin typeface="Calibri"/>
                <a:ea typeface="DejaVu Sans"/>
              </a:rPr>
              <a:t> au niveau régional </a:t>
            </a: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encadrés au niveau national par les </a:t>
            </a:r>
            <a:r>
              <a:rPr lang="fr-FR" sz="1800" b="1" strike="noStrike" spc="-1" dirty="0">
                <a:solidFill>
                  <a:srgbClr val="000000"/>
                </a:solidFill>
                <a:uFill>
                  <a:solidFill>
                    <a:srgbClr val="FFFFFF"/>
                  </a:solidFill>
                </a:uFill>
                <a:latin typeface="Calibri"/>
                <a:ea typeface="DejaVu Sans"/>
              </a:rPr>
              <a:t>PNSE</a:t>
            </a:r>
            <a:endParaRPr lang="fr-FR" sz="1800" b="0" strike="noStrike" spc="-1" dirty="0">
              <a:solidFill>
                <a:srgbClr val="000000"/>
              </a:solidFill>
              <a:uFill>
                <a:solidFill>
                  <a:srgbClr val="FFFFFF"/>
                </a:solidFill>
              </a:uFill>
              <a:latin typeface="Arial"/>
            </a:endParaRPr>
          </a:p>
        </p:txBody>
      </p:sp>
      <p:pic>
        <p:nvPicPr>
          <p:cNvPr id="178" name="Image 3"/>
          <p:cNvPicPr/>
          <p:nvPr/>
        </p:nvPicPr>
        <p:blipFill>
          <a:blip r:embed="rId5"/>
          <a:stretch/>
        </p:blipFill>
        <p:spPr>
          <a:xfrm>
            <a:off x="97518" y="1124744"/>
            <a:ext cx="1688400" cy="2090880"/>
          </a:xfrm>
          <a:prstGeom prst="rect">
            <a:avLst/>
          </a:prstGeom>
          <a:ln>
            <a:noFill/>
          </a:ln>
        </p:spPr>
      </p:pic>
      <p:sp>
        <p:nvSpPr>
          <p:cNvPr id="179" name="CustomShape 6"/>
          <p:cNvSpPr/>
          <p:nvPr/>
        </p:nvSpPr>
        <p:spPr>
          <a:xfrm>
            <a:off x="2786050" y="1403000"/>
            <a:ext cx="576000" cy="144000"/>
          </a:xfrm>
          <a:custGeom>
            <a:avLst/>
            <a:gdLst/>
            <a:ahLst/>
            <a:cxnLst/>
            <a:rect l="0" t="0" r="r" b="b"/>
            <a:pathLst>
              <a:path w="1601" h="402">
                <a:moveTo>
                  <a:pt x="0" y="200"/>
                </a:moveTo>
                <a:lnTo>
                  <a:pt x="318" y="0"/>
                </a:lnTo>
                <a:lnTo>
                  <a:pt x="318" y="100"/>
                </a:lnTo>
                <a:lnTo>
                  <a:pt x="1282" y="100"/>
                </a:lnTo>
                <a:lnTo>
                  <a:pt x="1282" y="0"/>
                </a:lnTo>
                <a:lnTo>
                  <a:pt x="1600" y="200"/>
                </a:lnTo>
                <a:lnTo>
                  <a:pt x="1282" y="401"/>
                </a:lnTo>
                <a:lnTo>
                  <a:pt x="1282" y="300"/>
                </a:lnTo>
                <a:lnTo>
                  <a:pt x="318" y="300"/>
                </a:lnTo>
                <a:lnTo>
                  <a:pt x="318" y="401"/>
                </a:lnTo>
                <a:lnTo>
                  <a:pt x="0" y="200"/>
                </a:ln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81"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182" name="Image 214"/>
          <p:cNvPicPr/>
          <p:nvPr/>
        </p:nvPicPr>
        <p:blipFill>
          <a:blip r:embed="rId3"/>
          <a:stretch/>
        </p:blipFill>
        <p:spPr>
          <a:xfrm>
            <a:off x="6984000" y="5760000"/>
            <a:ext cx="714600" cy="947880"/>
          </a:xfrm>
          <a:prstGeom prst="rect">
            <a:avLst/>
          </a:prstGeom>
          <a:ln>
            <a:noFill/>
          </a:ln>
        </p:spPr>
      </p:pic>
      <p:sp>
        <p:nvSpPr>
          <p:cNvPr id="183"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184" name="CustomShape 4"/>
          <p:cNvSpPr/>
          <p:nvPr/>
        </p:nvSpPr>
        <p:spPr>
          <a:xfrm>
            <a:off x="2304000" y="208080"/>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La plus-value des SPPPI pour mener une Etude de zone.</a:t>
            </a:r>
            <a:endParaRPr lang="fr-FR" sz="1800" b="0" strike="noStrike" spc="-1">
              <a:solidFill>
                <a:srgbClr val="000000"/>
              </a:solidFill>
              <a:uFill>
                <a:solidFill>
                  <a:srgbClr val="FFFFFF"/>
                </a:solidFill>
              </a:uFill>
              <a:latin typeface="Arial"/>
            </a:endParaRPr>
          </a:p>
        </p:txBody>
      </p:sp>
      <p:pic>
        <p:nvPicPr>
          <p:cNvPr id="185" name="Image 217"/>
          <p:cNvPicPr/>
          <p:nvPr/>
        </p:nvPicPr>
        <p:blipFill>
          <a:blip r:embed="rId4" cstate="print"/>
          <a:stretch/>
        </p:blipFill>
        <p:spPr>
          <a:xfrm>
            <a:off x="7776000" y="5751000"/>
            <a:ext cx="1079640" cy="944640"/>
          </a:xfrm>
          <a:prstGeom prst="rect">
            <a:avLst/>
          </a:prstGeom>
          <a:ln>
            <a:noFill/>
          </a:ln>
        </p:spPr>
      </p:pic>
      <p:sp>
        <p:nvSpPr>
          <p:cNvPr id="186" name="CustomShape 5"/>
          <p:cNvSpPr/>
          <p:nvPr/>
        </p:nvSpPr>
        <p:spPr>
          <a:xfrm>
            <a:off x="5291640" y="1208880"/>
            <a:ext cx="3717720" cy="1187640"/>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marL="285840" indent="-285480">
              <a:lnSpc>
                <a:spcPct val="100000"/>
              </a:lnSpc>
              <a:buClr>
                <a:srgbClr val="0070C0"/>
              </a:buClr>
              <a:buFont typeface="Arial"/>
              <a:buChar char="•"/>
            </a:pPr>
            <a:r>
              <a:rPr lang="fr-FR" sz="1800" b="0" u="sng" strike="noStrike" spc="-1">
                <a:solidFill>
                  <a:srgbClr val="0070C0"/>
                </a:solidFill>
                <a:uFill>
                  <a:solidFill>
                    <a:srgbClr val="FFFFFF"/>
                  </a:solidFill>
                </a:uFill>
                <a:latin typeface="Calibri"/>
                <a:ea typeface="DejaVu Sans"/>
              </a:rPr>
              <a:t>Transparence de la démarche: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Compte rendus de réunions</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Publication des livrables</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Mise en place de COPIL</a:t>
            </a:r>
            <a:endParaRPr lang="fr-FR" sz="1800" b="0" strike="noStrike" spc="-1">
              <a:solidFill>
                <a:srgbClr val="000000"/>
              </a:solidFill>
              <a:uFill>
                <a:solidFill>
                  <a:srgbClr val="FFFFFF"/>
                </a:solidFill>
              </a:uFill>
              <a:latin typeface="Arial"/>
            </a:endParaRPr>
          </a:p>
        </p:txBody>
      </p:sp>
      <p:sp>
        <p:nvSpPr>
          <p:cNvPr id="187" name="CustomShape 6"/>
          <p:cNvSpPr/>
          <p:nvPr/>
        </p:nvSpPr>
        <p:spPr>
          <a:xfrm>
            <a:off x="39600" y="1208880"/>
            <a:ext cx="4865040" cy="4479480"/>
          </a:xfrm>
          <a:prstGeom prst="rect">
            <a:avLst/>
          </a:prstGeom>
          <a:ln>
            <a:round/>
          </a:ln>
        </p:spPr>
        <p:style>
          <a:lnRef idx="2">
            <a:schemeClr val="accent3"/>
          </a:lnRef>
          <a:fillRef idx="1">
            <a:schemeClr val="lt1"/>
          </a:fillRef>
          <a:effectRef idx="0">
            <a:schemeClr val="accent3"/>
          </a:effectRef>
          <a:fontRef idx="minor"/>
        </p:style>
        <p:txBody>
          <a:bodyPr lIns="90000" tIns="45000" rIns="90000" bIns="45000"/>
          <a:lstStyle/>
          <a:p>
            <a:pPr marL="285840" indent="-285480">
              <a:lnSpc>
                <a:spcPct val="100000"/>
              </a:lnSpc>
              <a:buClr>
                <a:srgbClr val="92D050"/>
              </a:buClr>
              <a:buFont typeface="Arial"/>
              <a:buChar char="•"/>
            </a:pPr>
            <a:r>
              <a:rPr lang="fr-FR" sz="1800" b="0" u="sng" strike="noStrike" spc="-1">
                <a:solidFill>
                  <a:srgbClr val="92D050"/>
                </a:solidFill>
                <a:uFill>
                  <a:solidFill>
                    <a:srgbClr val="FFFFFF"/>
                  </a:solidFill>
                </a:uFill>
                <a:latin typeface="Calibri"/>
                <a:ea typeface="DejaVu Sans"/>
              </a:rPr>
              <a:t>Un organe de concertation des acteurs locaux</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Connaissance des acteurs locaux</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Connaissance du territoire</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Capacité de mobilisation et accompagnement</a:t>
            </a:r>
            <a:endParaRPr lang="fr-FR" sz="1800" b="0" strike="noStrike" spc="-1">
              <a:solidFill>
                <a:srgbClr val="000000"/>
              </a:solidFill>
              <a:uFill>
                <a:solidFill>
                  <a:srgbClr val="FFFFFF"/>
                </a:solidFill>
              </a:uFill>
              <a:latin typeface="Arial"/>
            </a:endParaRPr>
          </a:p>
        </p:txBody>
      </p:sp>
      <p:pic>
        <p:nvPicPr>
          <p:cNvPr id="188" name="Picture 3"/>
          <p:cNvPicPr/>
          <p:nvPr/>
        </p:nvPicPr>
        <p:blipFill>
          <a:blip r:embed="rId5"/>
          <a:stretch/>
        </p:blipFill>
        <p:spPr>
          <a:xfrm>
            <a:off x="613080" y="1536840"/>
            <a:ext cx="3718440" cy="3300120"/>
          </a:xfrm>
          <a:prstGeom prst="rect">
            <a:avLst/>
          </a:prstGeom>
          <a:ln>
            <a:noFill/>
          </a:ln>
        </p:spPr>
      </p:pic>
      <p:sp>
        <p:nvSpPr>
          <p:cNvPr id="189" name="CustomShape 7"/>
          <p:cNvSpPr/>
          <p:nvPr/>
        </p:nvSpPr>
        <p:spPr>
          <a:xfrm>
            <a:off x="5291640" y="2592360"/>
            <a:ext cx="3717720" cy="3107880"/>
          </a:xfrm>
          <a:prstGeom prst="rect">
            <a:avLst/>
          </a:prstGeom>
          <a:ln>
            <a:round/>
          </a:ln>
        </p:spPr>
        <p:style>
          <a:lnRef idx="2">
            <a:schemeClr val="accent6"/>
          </a:lnRef>
          <a:fillRef idx="1">
            <a:schemeClr val="lt1"/>
          </a:fillRef>
          <a:effectRef idx="0">
            <a:schemeClr val="accent6"/>
          </a:effectRef>
          <a:fontRef idx="minor"/>
        </p:style>
        <p:txBody>
          <a:bodyPr lIns="90000" tIns="45000" rIns="90000" bIns="45000"/>
          <a:lstStyle/>
          <a:p>
            <a:pPr marL="285840" indent="-285480">
              <a:lnSpc>
                <a:spcPct val="100000"/>
              </a:lnSpc>
              <a:buClr>
                <a:srgbClr val="F79646"/>
              </a:buClr>
              <a:buFont typeface="Arial"/>
              <a:buChar char="•"/>
            </a:pPr>
            <a:r>
              <a:rPr lang="fr-FR" sz="1800" b="0" u="sng" strike="noStrike" spc="-1">
                <a:solidFill>
                  <a:srgbClr val="F79646"/>
                </a:solidFill>
                <a:uFill>
                  <a:solidFill>
                    <a:srgbClr val="FFFFFF"/>
                  </a:solidFill>
                </a:uFill>
                <a:latin typeface="Calibri"/>
                <a:ea typeface="DejaVu Sans"/>
              </a:rPr>
              <a:t>Diffusion et communication: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Rédaction de document de communication.</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Diffusion locale des résultats</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Capacité de suivre dans le temps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pic>
        <p:nvPicPr>
          <p:cNvPr id="190" name="Picture 4"/>
          <p:cNvPicPr/>
          <p:nvPr/>
        </p:nvPicPr>
        <p:blipFill>
          <a:blip r:embed="rId6"/>
          <a:stretch/>
        </p:blipFill>
        <p:spPr>
          <a:xfrm rot="936600">
            <a:off x="5429520" y="4119480"/>
            <a:ext cx="949320" cy="2023920"/>
          </a:xfrm>
          <a:prstGeom prst="rect">
            <a:avLst/>
          </a:prstGeom>
          <a:ln>
            <a:noFill/>
          </a:ln>
        </p:spPr>
      </p:pic>
      <p:pic>
        <p:nvPicPr>
          <p:cNvPr id="191" name="Picture 5"/>
          <p:cNvPicPr/>
          <p:nvPr/>
        </p:nvPicPr>
        <p:blipFill>
          <a:blip r:embed="rId7"/>
          <a:stretch/>
        </p:blipFill>
        <p:spPr>
          <a:xfrm>
            <a:off x="7406640" y="4038480"/>
            <a:ext cx="1128240" cy="1596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193"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194" name="Image 208"/>
          <p:cNvPicPr/>
          <p:nvPr/>
        </p:nvPicPr>
        <p:blipFill>
          <a:blip r:embed="rId3"/>
          <a:stretch/>
        </p:blipFill>
        <p:spPr>
          <a:xfrm>
            <a:off x="6984000" y="5760000"/>
            <a:ext cx="714600" cy="947880"/>
          </a:xfrm>
          <a:prstGeom prst="rect">
            <a:avLst/>
          </a:prstGeom>
          <a:ln>
            <a:noFill/>
          </a:ln>
        </p:spPr>
      </p:pic>
      <p:sp>
        <p:nvSpPr>
          <p:cNvPr id="195"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196" name="CustomShape 4"/>
          <p:cNvSpPr/>
          <p:nvPr/>
        </p:nvSpPr>
        <p:spPr>
          <a:xfrm>
            <a:off x="2664000" y="216000"/>
            <a:ext cx="309564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La méthodologie des études de zone</a:t>
            </a:r>
            <a:endParaRPr lang="fr-FR" sz="1800" b="0" strike="noStrike" spc="-1">
              <a:solidFill>
                <a:srgbClr val="000000"/>
              </a:solidFill>
              <a:uFill>
                <a:solidFill>
                  <a:srgbClr val="FFFFFF"/>
                </a:solidFill>
              </a:uFill>
              <a:latin typeface="Arial"/>
            </a:endParaRPr>
          </a:p>
        </p:txBody>
      </p:sp>
      <p:pic>
        <p:nvPicPr>
          <p:cNvPr id="197" name="Image 211"/>
          <p:cNvPicPr/>
          <p:nvPr/>
        </p:nvPicPr>
        <p:blipFill>
          <a:blip r:embed="rId4" cstate="print"/>
          <a:stretch/>
        </p:blipFill>
        <p:spPr>
          <a:xfrm>
            <a:off x="7776000" y="5751000"/>
            <a:ext cx="1079640" cy="944640"/>
          </a:xfrm>
          <a:prstGeom prst="rect">
            <a:avLst/>
          </a:prstGeom>
          <a:ln>
            <a:noFill/>
          </a:ln>
        </p:spPr>
      </p:pic>
      <p:sp>
        <p:nvSpPr>
          <p:cNvPr id="198" name="CustomShape 5"/>
          <p:cNvSpPr/>
          <p:nvPr/>
        </p:nvSpPr>
        <p:spPr>
          <a:xfrm>
            <a:off x="286200" y="1296000"/>
            <a:ext cx="388980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Calibri"/>
                <a:ea typeface="DejaVu Sans"/>
              </a:rPr>
              <a:t>Une méthodologie nationale, rigoureuse et scientifique qui s’appuie sur les travaux de L’INERIS.</a:t>
            </a:r>
            <a:endParaRPr lang="fr-FR" sz="1800" b="0" strike="noStrike" spc="-1">
              <a:solidFill>
                <a:srgbClr val="000000"/>
              </a:solidFill>
              <a:uFill>
                <a:solidFill>
                  <a:srgbClr val="FFFFFF"/>
                </a:solidFill>
              </a:uFill>
              <a:latin typeface="Arial"/>
            </a:endParaRPr>
          </a:p>
        </p:txBody>
      </p:sp>
      <p:pic>
        <p:nvPicPr>
          <p:cNvPr id="199" name="Picture 2"/>
          <p:cNvPicPr/>
          <p:nvPr/>
        </p:nvPicPr>
        <p:blipFill>
          <a:blip r:embed="rId5"/>
          <a:stretch/>
        </p:blipFill>
        <p:spPr>
          <a:xfrm>
            <a:off x="4826520" y="1104120"/>
            <a:ext cx="4305240" cy="4614480"/>
          </a:xfrm>
          <a:prstGeom prst="rect">
            <a:avLst/>
          </a:prstGeom>
          <a:ln>
            <a:noFill/>
          </a:ln>
        </p:spPr>
      </p:pic>
      <p:pic>
        <p:nvPicPr>
          <p:cNvPr id="200" name="Picture 3"/>
          <p:cNvPicPr/>
          <p:nvPr/>
        </p:nvPicPr>
        <p:blipFill>
          <a:blip r:embed="rId6"/>
          <a:stretch/>
        </p:blipFill>
        <p:spPr>
          <a:xfrm>
            <a:off x="880920" y="2450880"/>
            <a:ext cx="2559960" cy="3625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02"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03" name="Image 220"/>
          <p:cNvPicPr/>
          <p:nvPr/>
        </p:nvPicPr>
        <p:blipFill>
          <a:blip r:embed="rId3"/>
          <a:stretch/>
        </p:blipFill>
        <p:spPr>
          <a:xfrm>
            <a:off x="6984000" y="5760000"/>
            <a:ext cx="714600" cy="947880"/>
          </a:xfrm>
          <a:prstGeom prst="rect">
            <a:avLst/>
          </a:prstGeom>
          <a:ln>
            <a:noFill/>
          </a:ln>
        </p:spPr>
      </p:pic>
      <p:sp>
        <p:nvSpPr>
          <p:cNvPr id="204"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205" name="CustomShape 4"/>
          <p:cNvSpPr/>
          <p:nvPr/>
        </p:nvSpPr>
        <p:spPr>
          <a:xfrm>
            <a:off x="2304000" y="216000"/>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Suivi Environnemental Global du Pays Roussillonnais (38)</a:t>
            </a:r>
            <a:endParaRPr lang="fr-FR" sz="1800" b="0" strike="noStrike" spc="-1">
              <a:solidFill>
                <a:srgbClr val="000000"/>
              </a:solidFill>
              <a:uFill>
                <a:solidFill>
                  <a:srgbClr val="FFFFFF"/>
                </a:solidFill>
              </a:uFill>
              <a:latin typeface="Arial"/>
            </a:endParaRPr>
          </a:p>
        </p:txBody>
      </p:sp>
      <p:pic>
        <p:nvPicPr>
          <p:cNvPr id="206" name="Image 223"/>
          <p:cNvPicPr/>
          <p:nvPr/>
        </p:nvPicPr>
        <p:blipFill>
          <a:blip r:embed="rId4" cstate="print"/>
          <a:stretch/>
        </p:blipFill>
        <p:spPr>
          <a:xfrm>
            <a:off x="7776000" y="5751000"/>
            <a:ext cx="1079640" cy="944640"/>
          </a:xfrm>
          <a:prstGeom prst="rect">
            <a:avLst/>
          </a:prstGeom>
          <a:ln>
            <a:noFill/>
          </a:ln>
        </p:spPr>
      </p:pic>
      <p:sp>
        <p:nvSpPr>
          <p:cNvPr id="207" name="CustomShape 5"/>
          <p:cNvSpPr/>
          <p:nvPr/>
        </p:nvSpPr>
        <p:spPr>
          <a:xfrm>
            <a:off x="398520" y="1068840"/>
            <a:ext cx="3135240" cy="1432800"/>
          </a:xfrm>
          <a:prstGeom prst="chevron">
            <a:avLst>
              <a:gd name="adj" fmla="val 50000"/>
            </a:avLst>
          </a:prstGeom>
          <a:solidFill>
            <a:schemeClr val="accent6">
              <a:lumMod val="60000"/>
              <a:lumOff val="4000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75960" tIns="25200" rIns="25200" bIns="25200" anchor="ctr"/>
          <a:lstStyle/>
          <a:p>
            <a:pPr algn="ctr">
              <a:lnSpc>
                <a:spcPct val="90000"/>
              </a:lnSpc>
              <a:spcAft>
                <a:spcPts val="666"/>
              </a:spcAft>
            </a:pPr>
            <a:r>
              <a:rPr lang="fr-FR" sz="1900" b="0" strike="noStrike" spc="-1">
                <a:solidFill>
                  <a:srgbClr val="000000"/>
                </a:solidFill>
                <a:uFill>
                  <a:solidFill>
                    <a:srgbClr val="FFFFFF"/>
                  </a:solidFill>
                </a:uFill>
                <a:latin typeface="Calibri"/>
                <a:ea typeface="DejaVu Sans"/>
              </a:rPr>
              <a:t>Phase 1 : </a:t>
            </a:r>
            <a:endParaRPr lang="fr-FR" sz="1800" b="0" strike="noStrike" spc="-1">
              <a:solidFill>
                <a:srgbClr val="000000"/>
              </a:solidFill>
              <a:uFill>
                <a:solidFill>
                  <a:srgbClr val="FFFFFF"/>
                </a:solidFill>
              </a:uFill>
              <a:latin typeface="Arial"/>
            </a:endParaRPr>
          </a:p>
          <a:p>
            <a:pPr algn="ctr">
              <a:lnSpc>
                <a:spcPct val="90000"/>
              </a:lnSpc>
              <a:spcAft>
                <a:spcPts val="666"/>
              </a:spcAft>
            </a:pPr>
            <a:r>
              <a:rPr lang="fr-FR" sz="1900" b="0" strike="noStrike" spc="-1">
                <a:solidFill>
                  <a:srgbClr val="000000"/>
                </a:solidFill>
                <a:uFill>
                  <a:solidFill>
                    <a:srgbClr val="FFFFFF"/>
                  </a:solidFill>
                </a:uFill>
                <a:latin typeface="Calibri"/>
                <a:ea typeface="DejaVu Sans"/>
              </a:rPr>
              <a:t>2010 - 2012</a:t>
            </a:r>
            <a:endParaRPr lang="fr-FR" sz="1800" b="0" strike="noStrike" spc="-1">
              <a:solidFill>
                <a:srgbClr val="000000"/>
              </a:solidFill>
              <a:uFill>
                <a:solidFill>
                  <a:srgbClr val="FFFFFF"/>
                </a:solidFill>
              </a:uFill>
              <a:latin typeface="Arial"/>
            </a:endParaRPr>
          </a:p>
        </p:txBody>
      </p:sp>
      <p:sp>
        <p:nvSpPr>
          <p:cNvPr id="208" name="CustomShape 6"/>
          <p:cNvSpPr/>
          <p:nvPr/>
        </p:nvSpPr>
        <p:spPr>
          <a:xfrm>
            <a:off x="3175920" y="1029600"/>
            <a:ext cx="3582000" cy="1432800"/>
          </a:xfrm>
          <a:prstGeom prst="chevron">
            <a:avLst>
              <a:gd name="adj" fmla="val 50000"/>
            </a:avLst>
          </a:prstGeom>
          <a:solidFill>
            <a:srgbClr val="92D05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64080" tIns="21240" rIns="21240" bIns="21240" anchor="ctr"/>
          <a:lstStyle/>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Phase 2 : </a:t>
            </a:r>
            <a:endParaRPr lang="fr-FR" sz="1800" b="0" strike="noStrike" spc="-1">
              <a:solidFill>
                <a:srgbClr val="000000"/>
              </a:solidFill>
              <a:uFill>
                <a:solidFill>
                  <a:srgbClr val="FFFFFF"/>
                </a:solidFill>
              </a:uFill>
              <a:latin typeface="Arial"/>
            </a:endParaRPr>
          </a:p>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2013-2015 analyses air</a:t>
            </a:r>
            <a:endParaRPr lang="fr-FR" sz="1800" b="0" strike="noStrike" spc="-1">
              <a:solidFill>
                <a:srgbClr val="000000"/>
              </a:solidFill>
              <a:uFill>
                <a:solidFill>
                  <a:srgbClr val="FFFFFF"/>
                </a:solidFill>
              </a:uFill>
              <a:latin typeface="Arial"/>
            </a:endParaRPr>
          </a:p>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2016 – 2017 investigations sols, végétaux, sédiments</a:t>
            </a:r>
            <a:endParaRPr lang="fr-FR" sz="1800" b="0" strike="noStrike" spc="-1">
              <a:solidFill>
                <a:srgbClr val="000000"/>
              </a:solidFill>
              <a:uFill>
                <a:solidFill>
                  <a:srgbClr val="FFFFFF"/>
                </a:solidFill>
              </a:uFill>
              <a:latin typeface="Arial"/>
            </a:endParaRPr>
          </a:p>
        </p:txBody>
      </p:sp>
      <p:sp>
        <p:nvSpPr>
          <p:cNvPr id="209" name="CustomShape 7"/>
          <p:cNvSpPr/>
          <p:nvPr/>
        </p:nvSpPr>
        <p:spPr>
          <a:xfrm>
            <a:off x="6332040" y="1068840"/>
            <a:ext cx="2639880" cy="1432800"/>
          </a:xfrm>
          <a:prstGeom prst="chevron">
            <a:avLst>
              <a:gd name="adj" fmla="val 50000"/>
            </a:avLst>
          </a:prstGeom>
          <a:solidFill>
            <a:srgbClr val="00B0F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75960" tIns="25200" rIns="25200" bIns="25200" anchor="ctr"/>
          <a:lstStyle/>
          <a:p>
            <a:pPr algn="ctr">
              <a:lnSpc>
                <a:spcPct val="90000"/>
              </a:lnSpc>
              <a:spcAft>
                <a:spcPts val="666"/>
              </a:spcAft>
            </a:pPr>
            <a:r>
              <a:rPr lang="fr-FR" sz="1900" b="0" strike="noStrike" spc="-1">
                <a:solidFill>
                  <a:srgbClr val="000000"/>
                </a:solidFill>
                <a:uFill>
                  <a:solidFill>
                    <a:srgbClr val="FFFFFF"/>
                  </a:solidFill>
                </a:uFill>
                <a:latin typeface="Calibri"/>
                <a:ea typeface="DejaVu Sans"/>
              </a:rPr>
              <a:t>COPIL 12/11/19 : lancement phase 3 prévu</a:t>
            </a:r>
            <a:endParaRPr lang="fr-FR" sz="1800" b="0" strike="noStrike" spc="-1">
              <a:solidFill>
                <a:srgbClr val="000000"/>
              </a:solidFill>
              <a:uFill>
                <a:solidFill>
                  <a:srgbClr val="FFFFFF"/>
                </a:solidFill>
              </a:uFill>
              <a:latin typeface="Arial"/>
            </a:endParaRPr>
          </a:p>
        </p:txBody>
      </p:sp>
      <p:sp>
        <p:nvSpPr>
          <p:cNvPr id="210" name="CustomShape 8"/>
          <p:cNvSpPr/>
          <p:nvPr/>
        </p:nvSpPr>
        <p:spPr>
          <a:xfrm>
            <a:off x="307080" y="2648520"/>
            <a:ext cx="48142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000000"/>
                </a:solidFill>
                <a:uFill>
                  <a:solidFill>
                    <a:srgbClr val="FFFFFF"/>
                  </a:solidFill>
                </a:uFill>
                <a:latin typeface="Calibri"/>
                <a:ea typeface="DejaVu Sans"/>
              </a:rPr>
              <a:t>COPIL</a:t>
            </a:r>
            <a:r>
              <a:rPr lang="fr-FR" sz="1800" b="0" strike="noStrike" spc="-1">
                <a:solidFill>
                  <a:srgbClr val="000000"/>
                </a:solidFill>
                <a:uFill>
                  <a:solidFill>
                    <a:srgbClr val="FFFFFF"/>
                  </a:solidFill>
                </a:uFill>
                <a:latin typeface="Calibri"/>
                <a:ea typeface="DejaVu Sans"/>
              </a:rPr>
              <a:t> présidé par le sous-Préfet de Vienne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20 km x 20 km - 13 communes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41 430 habitants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sols superficiels : 28 points de mesure</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végétaux et sols associés : 19 points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sédiments : 4 points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les teneurs relevées sont homogènes et faibles à part quelques teneurs plus importantes et localisées</a:t>
            </a:r>
            <a:endParaRPr lang="fr-FR" sz="1800" b="0" strike="noStrike" spc="-1">
              <a:solidFill>
                <a:srgbClr val="000000"/>
              </a:solidFill>
              <a:uFill>
                <a:solidFill>
                  <a:srgbClr val="FFFFFF"/>
                </a:solidFill>
              </a:uFill>
              <a:latin typeface="Arial"/>
            </a:endParaRPr>
          </a:p>
        </p:txBody>
      </p:sp>
      <p:pic>
        <p:nvPicPr>
          <p:cNvPr id="211" name="Image 4"/>
          <p:cNvPicPr/>
          <p:nvPr/>
        </p:nvPicPr>
        <p:blipFill>
          <a:blip r:embed="rId5"/>
          <a:stretch/>
        </p:blipFill>
        <p:spPr>
          <a:xfrm>
            <a:off x="5077080" y="2808000"/>
            <a:ext cx="3810600" cy="2819520"/>
          </a:xfrm>
          <a:prstGeom prst="rect">
            <a:avLst/>
          </a:prstGeom>
          <a:ln>
            <a:noFill/>
          </a:ln>
        </p:spPr>
      </p:pic>
      <p:sp>
        <p:nvSpPr>
          <p:cNvPr id="212" name="CustomShape 9"/>
          <p:cNvSpPr/>
          <p:nvPr/>
        </p:nvSpPr>
        <p:spPr>
          <a:xfrm>
            <a:off x="149040" y="5256000"/>
            <a:ext cx="642960" cy="131040"/>
          </a:xfrm>
          <a:prstGeom prst="rightArrow">
            <a:avLst>
              <a:gd name="adj1" fmla="val 50000"/>
              <a:gd name="adj2" fmla="val 50000"/>
            </a:avLst>
          </a:prstGeom>
          <a:solidFill>
            <a:srgbClr val="4220EC"/>
          </a:solidFill>
          <a:ln>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3"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14"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15" name="Image 226"/>
          <p:cNvPicPr/>
          <p:nvPr/>
        </p:nvPicPr>
        <p:blipFill>
          <a:blip r:embed="rId3"/>
          <a:stretch/>
        </p:blipFill>
        <p:spPr>
          <a:xfrm>
            <a:off x="6984000" y="5760000"/>
            <a:ext cx="714600" cy="947880"/>
          </a:xfrm>
          <a:prstGeom prst="rect">
            <a:avLst/>
          </a:prstGeom>
          <a:ln>
            <a:noFill/>
          </a:ln>
        </p:spPr>
      </p:pic>
      <p:sp>
        <p:nvSpPr>
          <p:cNvPr id="216" name="CustomShape 3"/>
          <p:cNvSpPr/>
          <p:nvPr/>
        </p:nvSpPr>
        <p:spPr>
          <a:xfrm>
            <a:off x="196560" y="132372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217" name="CustomShape 4"/>
          <p:cNvSpPr/>
          <p:nvPr/>
        </p:nvSpPr>
        <p:spPr>
          <a:xfrm>
            <a:off x="2411640" y="217440"/>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EZSG : Etude de zone du</a:t>
            </a:r>
            <a:endParaRPr lang="fr-FR" sz="1800" b="0" strike="noStrike" spc="-1">
              <a:solidFill>
                <a:srgbClr val="000000"/>
              </a:solidFill>
              <a:uFill>
                <a:solidFill>
                  <a:srgbClr val="FFFFFF"/>
                </a:solidFill>
              </a:uFill>
              <a:latin typeface="Arial"/>
            </a:endParaRPr>
          </a:p>
          <a:p>
            <a:pPr>
              <a:lnSpc>
                <a:spcPct val="100000"/>
              </a:lnSpc>
            </a:pPr>
            <a:r>
              <a:rPr lang="fr-FR" sz="2000" b="0" strike="noStrike" spc="-1">
                <a:solidFill>
                  <a:srgbClr val="FFFFFF"/>
                </a:solidFill>
                <a:uFill>
                  <a:solidFill>
                    <a:srgbClr val="FFFFFF"/>
                  </a:solidFill>
                </a:uFill>
                <a:latin typeface="Calibri"/>
                <a:ea typeface="DejaVu Sans"/>
              </a:rPr>
              <a:t> sud-Grenoblois (38)</a:t>
            </a:r>
            <a:endParaRPr lang="fr-FR" sz="1800" b="0" strike="noStrike" spc="-1">
              <a:solidFill>
                <a:srgbClr val="000000"/>
              </a:solidFill>
              <a:uFill>
                <a:solidFill>
                  <a:srgbClr val="FFFFFF"/>
                </a:solidFill>
              </a:uFill>
              <a:latin typeface="Arial"/>
            </a:endParaRPr>
          </a:p>
        </p:txBody>
      </p:sp>
      <p:pic>
        <p:nvPicPr>
          <p:cNvPr id="218" name="Image 229"/>
          <p:cNvPicPr/>
          <p:nvPr/>
        </p:nvPicPr>
        <p:blipFill>
          <a:blip r:embed="rId4" cstate="print"/>
          <a:stretch/>
        </p:blipFill>
        <p:spPr>
          <a:xfrm>
            <a:off x="7776000" y="5751000"/>
            <a:ext cx="1079640" cy="944640"/>
          </a:xfrm>
          <a:prstGeom prst="rect">
            <a:avLst/>
          </a:prstGeom>
          <a:ln>
            <a:noFill/>
          </a:ln>
        </p:spPr>
      </p:pic>
      <p:sp>
        <p:nvSpPr>
          <p:cNvPr id="219" name="CustomShape 5"/>
          <p:cNvSpPr/>
          <p:nvPr/>
        </p:nvSpPr>
        <p:spPr>
          <a:xfrm>
            <a:off x="426600" y="1194480"/>
            <a:ext cx="3178080" cy="1216080"/>
          </a:xfrm>
          <a:prstGeom prst="chevron">
            <a:avLst>
              <a:gd name="adj" fmla="val 50000"/>
            </a:avLst>
          </a:prstGeom>
          <a:solidFill>
            <a:schemeClr val="accent6">
              <a:lumMod val="60000"/>
              <a:lumOff val="4000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92160" tIns="30600" rIns="30600" bIns="30600" anchor="ctr"/>
          <a:lstStyle/>
          <a:p>
            <a:pPr algn="ctr">
              <a:lnSpc>
                <a:spcPct val="90000"/>
              </a:lnSpc>
              <a:spcAft>
                <a:spcPts val="805"/>
              </a:spcAft>
            </a:pPr>
            <a:r>
              <a:rPr lang="fr-FR" sz="2300" b="0" strike="noStrike" spc="-1">
                <a:solidFill>
                  <a:srgbClr val="000000"/>
                </a:solidFill>
                <a:uFill>
                  <a:solidFill>
                    <a:srgbClr val="FFFFFF"/>
                  </a:solidFill>
                </a:uFill>
                <a:latin typeface="Calibri"/>
                <a:ea typeface="DejaVu Sans"/>
              </a:rPr>
              <a:t>Phase 1 : </a:t>
            </a:r>
            <a:endParaRPr lang="fr-FR" sz="1800" b="0" strike="noStrike" spc="-1">
              <a:solidFill>
                <a:srgbClr val="000000"/>
              </a:solidFill>
              <a:uFill>
                <a:solidFill>
                  <a:srgbClr val="FFFFFF"/>
                </a:solidFill>
              </a:uFill>
              <a:latin typeface="Arial"/>
            </a:endParaRPr>
          </a:p>
          <a:p>
            <a:pPr algn="ctr">
              <a:lnSpc>
                <a:spcPct val="90000"/>
              </a:lnSpc>
              <a:spcAft>
                <a:spcPts val="805"/>
              </a:spcAft>
            </a:pPr>
            <a:r>
              <a:rPr lang="fr-FR" sz="2300" b="0" strike="noStrike" spc="-1">
                <a:solidFill>
                  <a:srgbClr val="000000"/>
                </a:solidFill>
                <a:uFill>
                  <a:solidFill>
                    <a:srgbClr val="FFFFFF"/>
                  </a:solidFill>
                </a:uFill>
                <a:latin typeface="Calibri"/>
                <a:ea typeface="DejaVu Sans"/>
              </a:rPr>
              <a:t>2013 -2014</a:t>
            </a:r>
            <a:endParaRPr lang="fr-FR" sz="1800" b="0" strike="noStrike" spc="-1">
              <a:solidFill>
                <a:srgbClr val="000000"/>
              </a:solidFill>
              <a:uFill>
                <a:solidFill>
                  <a:srgbClr val="FFFFFF"/>
                </a:solidFill>
              </a:uFill>
              <a:latin typeface="Arial"/>
            </a:endParaRPr>
          </a:p>
        </p:txBody>
      </p:sp>
      <p:sp>
        <p:nvSpPr>
          <p:cNvPr id="220" name="CustomShape 6"/>
          <p:cNvSpPr/>
          <p:nvPr/>
        </p:nvSpPr>
        <p:spPr>
          <a:xfrm>
            <a:off x="3227760" y="1194480"/>
            <a:ext cx="3518280" cy="1186200"/>
          </a:xfrm>
          <a:prstGeom prst="chevron">
            <a:avLst>
              <a:gd name="adj" fmla="val 50000"/>
            </a:avLst>
          </a:prstGeom>
          <a:solidFill>
            <a:srgbClr val="92D05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64080" tIns="21240" rIns="21240" bIns="21240" anchor="ctr"/>
          <a:lstStyle/>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Phase 2 : </a:t>
            </a:r>
            <a:endParaRPr lang="fr-FR" sz="1800" b="0" strike="noStrike" spc="-1">
              <a:solidFill>
                <a:srgbClr val="000000"/>
              </a:solidFill>
              <a:uFill>
                <a:solidFill>
                  <a:srgbClr val="FFFFFF"/>
                </a:solidFill>
              </a:uFill>
              <a:latin typeface="Arial"/>
            </a:endParaRPr>
          </a:p>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2015-2016 analyses air</a:t>
            </a:r>
            <a:endParaRPr lang="fr-FR" sz="1800" b="0" strike="noStrike" spc="-1">
              <a:solidFill>
                <a:srgbClr val="000000"/>
              </a:solidFill>
              <a:uFill>
                <a:solidFill>
                  <a:srgbClr val="FFFFFF"/>
                </a:solidFill>
              </a:uFill>
              <a:latin typeface="Arial"/>
            </a:endParaRPr>
          </a:p>
          <a:p>
            <a:pPr algn="ctr">
              <a:lnSpc>
                <a:spcPct val="90000"/>
              </a:lnSpc>
              <a:spcAft>
                <a:spcPts val="561"/>
              </a:spcAft>
            </a:pPr>
            <a:r>
              <a:rPr lang="fr-FR" sz="1600" b="0" strike="noStrike" spc="-1">
                <a:solidFill>
                  <a:srgbClr val="000000"/>
                </a:solidFill>
                <a:uFill>
                  <a:solidFill>
                    <a:srgbClr val="FFFFFF"/>
                  </a:solidFill>
                </a:uFill>
                <a:latin typeface="Calibri"/>
                <a:ea typeface="DejaVu Sans"/>
              </a:rPr>
              <a:t>2017 – 2019 investigations sols, végétaux, sédiments</a:t>
            </a:r>
            <a:endParaRPr lang="fr-FR" sz="1800" b="0" strike="noStrike" spc="-1">
              <a:solidFill>
                <a:srgbClr val="000000"/>
              </a:solidFill>
              <a:uFill>
                <a:solidFill>
                  <a:srgbClr val="FFFFFF"/>
                </a:solidFill>
              </a:uFill>
              <a:latin typeface="Arial"/>
            </a:endParaRPr>
          </a:p>
        </p:txBody>
      </p:sp>
      <p:sp>
        <p:nvSpPr>
          <p:cNvPr id="221" name="CustomShape 7"/>
          <p:cNvSpPr/>
          <p:nvPr/>
        </p:nvSpPr>
        <p:spPr>
          <a:xfrm>
            <a:off x="6327720" y="1194480"/>
            <a:ext cx="2746080" cy="1184400"/>
          </a:xfrm>
          <a:prstGeom prst="chevron">
            <a:avLst>
              <a:gd name="adj" fmla="val 50000"/>
            </a:avLst>
          </a:prstGeom>
          <a:solidFill>
            <a:srgbClr val="00B0F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92160" tIns="30600" rIns="30600" bIns="30600" anchor="ctr"/>
          <a:lstStyle/>
          <a:p>
            <a:pPr algn="ctr">
              <a:lnSpc>
                <a:spcPct val="90000"/>
              </a:lnSpc>
              <a:spcAft>
                <a:spcPts val="805"/>
              </a:spcAft>
            </a:pPr>
            <a:r>
              <a:rPr lang="fr-FR" sz="2300" b="0" strike="noStrike" spc="-1">
                <a:solidFill>
                  <a:srgbClr val="000000"/>
                </a:solidFill>
                <a:uFill>
                  <a:solidFill>
                    <a:srgbClr val="FFFFFF"/>
                  </a:solidFill>
                </a:uFill>
                <a:latin typeface="Calibri"/>
                <a:ea typeface="DejaVu Sans"/>
              </a:rPr>
              <a:t>phase 3 :</a:t>
            </a:r>
            <a:endParaRPr lang="fr-FR" sz="1800" b="0" strike="noStrike" spc="-1">
              <a:solidFill>
                <a:srgbClr val="000000"/>
              </a:solidFill>
              <a:uFill>
                <a:solidFill>
                  <a:srgbClr val="FFFFFF"/>
                </a:solidFill>
              </a:uFill>
              <a:latin typeface="Arial"/>
            </a:endParaRPr>
          </a:p>
          <a:p>
            <a:pPr algn="ctr">
              <a:lnSpc>
                <a:spcPct val="90000"/>
              </a:lnSpc>
              <a:spcAft>
                <a:spcPts val="805"/>
              </a:spcAft>
            </a:pPr>
            <a:r>
              <a:rPr lang="fr-FR" sz="2300" b="0" strike="noStrike" spc="-1">
                <a:solidFill>
                  <a:srgbClr val="000000"/>
                </a:solidFill>
                <a:uFill>
                  <a:solidFill>
                    <a:srgbClr val="FFFFFF"/>
                  </a:solidFill>
                </a:uFill>
                <a:latin typeface="Calibri"/>
                <a:ea typeface="DejaVu Sans"/>
              </a:rPr>
              <a:t>lancée été 2019</a:t>
            </a:r>
            <a:endParaRPr lang="fr-FR" sz="1800" b="0" strike="noStrike" spc="-1">
              <a:solidFill>
                <a:srgbClr val="000000"/>
              </a:solidFill>
              <a:uFill>
                <a:solidFill>
                  <a:srgbClr val="FFFFFF"/>
                </a:solidFill>
              </a:uFill>
              <a:latin typeface="Arial"/>
            </a:endParaRPr>
          </a:p>
        </p:txBody>
      </p:sp>
      <p:sp>
        <p:nvSpPr>
          <p:cNvPr id="222" name="CustomShape 8"/>
          <p:cNvSpPr/>
          <p:nvPr/>
        </p:nvSpPr>
        <p:spPr>
          <a:xfrm>
            <a:off x="217800" y="2606760"/>
            <a:ext cx="4928760" cy="393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000000"/>
                </a:solidFill>
                <a:uFill>
                  <a:solidFill>
                    <a:srgbClr val="FFFFFF"/>
                  </a:solidFill>
                </a:uFill>
                <a:latin typeface="Calibri"/>
                <a:ea typeface="DejaVu Sans"/>
              </a:rPr>
              <a:t>COPIL</a:t>
            </a:r>
            <a:r>
              <a:rPr lang="fr-FR" sz="1800" b="0" strike="noStrike" spc="-1">
                <a:solidFill>
                  <a:srgbClr val="000000"/>
                </a:solidFill>
                <a:uFill>
                  <a:solidFill>
                    <a:srgbClr val="FFFFFF"/>
                  </a:solidFill>
                </a:uFill>
                <a:latin typeface="Calibri"/>
                <a:ea typeface="DejaVu Sans"/>
              </a:rPr>
              <a:t> présidé par la DREAL UD Isère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200 km</a:t>
            </a:r>
            <a:r>
              <a:rPr lang="fr-FR" sz="1800" b="0" strike="noStrike" spc="-1" baseline="30000">
                <a:solidFill>
                  <a:srgbClr val="000000"/>
                </a:solidFill>
                <a:uFill>
                  <a:solidFill>
                    <a:srgbClr val="FFFFFF"/>
                  </a:solidFill>
                </a:uFill>
                <a:latin typeface="Calibri"/>
                <a:ea typeface="DejaVu Sans"/>
              </a:rPr>
              <a:t>2</a:t>
            </a:r>
            <a:r>
              <a:rPr lang="fr-FR" sz="1800" b="0" strike="noStrike" spc="-1">
                <a:solidFill>
                  <a:srgbClr val="000000"/>
                </a:solidFill>
                <a:uFill>
                  <a:solidFill>
                    <a:srgbClr val="FFFFFF"/>
                  </a:solidFill>
                </a:uFill>
                <a:latin typeface="Calibri"/>
                <a:ea typeface="DejaVu Sans"/>
              </a:rPr>
              <a:t> - 18 communes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100 000 habitants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Sols 5 aires de jeux et 2 écoles :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RAS</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Végétaux et sols associés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Nombreux points sur 6 communes</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1 point singulier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Air des sols : 9 points. </a:t>
            </a:r>
            <a:endParaRPr lang="fr-FR" sz="1800" b="0" strike="noStrike" spc="-1">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a:solidFill>
                  <a:srgbClr val="000000"/>
                </a:solidFill>
                <a:uFill>
                  <a:solidFill>
                    <a:srgbClr val="FFFFFF"/>
                  </a:solidFill>
                </a:uFill>
                <a:latin typeface="Calibri"/>
                <a:ea typeface="DejaVu Sans"/>
              </a:rPr>
              <a:t>Concentrations faibles mesurées.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a:t>
            </a:r>
            <a:endParaRPr lang="fr-FR" sz="1800" b="0" strike="noStrike" spc="-1">
              <a:solidFill>
                <a:srgbClr val="000000"/>
              </a:solidFill>
              <a:uFill>
                <a:solidFill>
                  <a:srgbClr val="FFFFFF"/>
                </a:solidFill>
              </a:uFill>
              <a:latin typeface="Arial"/>
            </a:endParaRPr>
          </a:p>
        </p:txBody>
      </p:sp>
      <p:pic>
        <p:nvPicPr>
          <p:cNvPr id="223" name="Image 11"/>
          <p:cNvPicPr/>
          <p:nvPr/>
        </p:nvPicPr>
        <p:blipFill>
          <a:blip r:embed="rId5"/>
          <a:stretch/>
        </p:blipFill>
        <p:spPr>
          <a:xfrm>
            <a:off x="5767200" y="2516040"/>
            <a:ext cx="2918160" cy="2883960"/>
          </a:xfrm>
          <a:prstGeom prst="rect">
            <a:avLst/>
          </a:prstGeom>
          <a:ln>
            <a:noFill/>
          </a:ln>
        </p:spPr>
      </p:pic>
      <p:pic>
        <p:nvPicPr>
          <p:cNvPr id="224" name="Image 2"/>
          <p:cNvPicPr/>
          <p:nvPr/>
        </p:nvPicPr>
        <p:blipFill>
          <a:blip r:embed="rId6"/>
          <a:stretch/>
        </p:blipFill>
        <p:spPr>
          <a:xfrm>
            <a:off x="3816000" y="4067280"/>
            <a:ext cx="1951200" cy="19087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 name="CustomShape 1"/>
          <p:cNvSpPr/>
          <p:nvPr/>
        </p:nvSpPr>
        <p:spPr>
          <a:xfrm>
            <a:off x="17280" y="1219680"/>
            <a:ext cx="3263400" cy="1305000"/>
          </a:xfrm>
          <a:prstGeom prst="chevron">
            <a:avLst>
              <a:gd name="adj" fmla="val 50000"/>
            </a:avLst>
          </a:prstGeom>
          <a:solidFill>
            <a:schemeClr val="accent6">
              <a:lumMod val="60000"/>
              <a:lumOff val="4000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15920" tIns="38520" rIns="38520" bIns="38520" anchor="ctr"/>
          <a:lstStyle/>
          <a:p>
            <a:pPr algn="ctr">
              <a:lnSpc>
                <a:spcPct val="90000"/>
              </a:lnSpc>
              <a:spcAft>
                <a:spcPts val="1015"/>
              </a:spcAft>
            </a:pPr>
            <a:r>
              <a:rPr lang="fr-FR" sz="2900" b="0" strike="noStrike" spc="-1">
                <a:solidFill>
                  <a:srgbClr val="000000"/>
                </a:solidFill>
                <a:uFill>
                  <a:solidFill>
                    <a:srgbClr val="FFFFFF"/>
                  </a:solidFill>
                </a:uFill>
                <a:latin typeface="Calibri"/>
                <a:ea typeface="DejaVu Sans"/>
              </a:rPr>
              <a:t>Phase 1: 2010 - 2014</a:t>
            </a:r>
            <a:endParaRPr lang="fr-FR" sz="1800" b="0" strike="noStrike" spc="-1">
              <a:solidFill>
                <a:srgbClr val="000000"/>
              </a:solidFill>
              <a:uFill>
                <a:solidFill>
                  <a:srgbClr val="FFFFFF"/>
                </a:solidFill>
              </a:uFill>
              <a:latin typeface="Arial"/>
            </a:endParaRPr>
          </a:p>
        </p:txBody>
      </p:sp>
      <p:sp>
        <p:nvSpPr>
          <p:cNvPr id="226" name="CustomShape 2"/>
          <p:cNvSpPr/>
          <p:nvPr/>
        </p:nvSpPr>
        <p:spPr>
          <a:xfrm>
            <a:off x="2954520" y="1219680"/>
            <a:ext cx="3263400" cy="1305000"/>
          </a:xfrm>
          <a:prstGeom prst="chevron">
            <a:avLst>
              <a:gd name="adj" fmla="val 50000"/>
            </a:avLst>
          </a:prstGeom>
          <a:solidFill>
            <a:srgbClr val="92D05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15920" tIns="38520" rIns="38520" bIns="38520" anchor="ctr"/>
          <a:lstStyle/>
          <a:p>
            <a:pPr algn="ctr">
              <a:lnSpc>
                <a:spcPct val="90000"/>
              </a:lnSpc>
              <a:spcAft>
                <a:spcPts val="1015"/>
              </a:spcAft>
            </a:pPr>
            <a:r>
              <a:rPr lang="fr-FR" sz="2900" b="0" strike="noStrike" spc="-1">
                <a:solidFill>
                  <a:srgbClr val="000000"/>
                </a:solidFill>
                <a:uFill>
                  <a:solidFill>
                    <a:srgbClr val="FFFFFF"/>
                  </a:solidFill>
                </a:uFill>
                <a:latin typeface="Calibri"/>
                <a:ea typeface="DejaVu Sans"/>
              </a:rPr>
              <a:t>Phase 2: 2015 - 2017</a:t>
            </a:r>
            <a:endParaRPr lang="fr-FR" sz="1800" b="0" strike="noStrike" spc="-1">
              <a:solidFill>
                <a:srgbClr val="000000"/>
              </a:solidFill>
              <a:uFill>
                <a:solidFill>
                  <a:srgbClr val="FFFFFF"/>
                </a:solidFill>
              </a:uFill>
              <a:latin typeface="Arial"/>
            </a:endParaRPr>
          </a:p>
        </p:txBody>
      </p:sp>
      <p:sp>
        <p:nvSpPr>
          <p:cNvPr id="227" name="CustomShape 3"/>
          <p:cNvSpPr/>
          <p:nvPr/>
        </p:nvSpPr>
        <p:spPr>
          <a:xfrm>
            <a:off x="5892120" y="1219680"/>
            <a:ext cx="3263400" cy="1305000"/>
          </a:xfrm>
          <a:prstGeom prst="chevron">
            <a:avLst>
              <a:gd name="adj" fmla="val 50000"/>
            </a:avLst>
          </a:prstGeom>
          <a:solidFill>
            <a:srgbClr val="00B0F0"/>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115920" tIns="38520" rIns="38520" bIns="38520" anchor="ctr"/>
          <a:lstStyle/>
          <a:p>
            <a:pPr algn="ctr">
              <a:lnSpc>
                <a:spcPct val="90000"/>
              </a:lnSpc>
              <a:spcAft>
                <a:spcPts val="1015"/>
              </a:spcAft>
            </a:pPr>
            <a:r>
              <a:rPr lang="fr-FR" sz="2900" b="0" strike="noStrike" spc="-1">
                <a:solidFill>
                  <a:srgbClr val="000000"/>
                </a:solidFill>
                <a:uFill>
                  <a:solidFill>
                    <a:srgbClr val="FFFFFF"/>
                  </a:solidFill>
                </a:uFill>
                <a:latin typeface="Calibri"/>
                <a:ea typeface="DejaVu Sans"/>
              </a:rPr>
              <a:t>Phase 3: 2018</a:t>
            </a:r>
            <a:endParaRPr lang="fr-FR" sz="1800" b="0" strike="noStrike" spc="-1">
              <a:solidFill>
                <a:srgbClr val="000000"/>
              </a:solidFill>
              <a:uFill>
                <a:solidFill>
                  <a:srgbClr val="FFFFFF"/>
                </a:solidFill>
              </a:uFill>
              <a:latin typeface="Arial"/>
            </a:endParaRPr>
          </a:p>
        </p:txBody>
      </p:sp>
      <p:sp>
        <p:nvSpPr>
          <p:cNvPr id="228" name="CustomShape 4"/>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29" name="CustomShape 5"/>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30" name="Image 232"/>
          <p:cNvPicPr/>
          <p:nvPr/>
        </p:nvPicPr>
        <p:blipFill>
          <a:blip r:embed="rId3"/>
          <a:stretch/>
        </p:blipFill>
        <p:spPr>
          <a:xfrm>
            <a:off x="6984000" y="5760000"/>
            <a:ext cx="714600" cy="947880"/>
          </a:xfrm>
          <a:prstGeom prst="rect">
            <a:avLst/>
          </a:prstGeom>
          <a:ln>
            <a:noFill/>
          </a:ln>
        </p:spPr>
      </p:pic>
      <p:sp>
        <p:nvSpPr>
          <p:cNvPr id="231" name="CustomShape 6"/>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232" name="CustomShape 7"/>
          <p:cNvSpPr/>
          <p:nvPr/>
        </p:nvSpPr>
        <p:spPr>
          <a:xfrm>
            <a:off x="2304000" y="423000"/>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EDZ en Vallée de Seine</a:t>
            </a:r>
            <a:endParaRPr lang="fr-FR" sz="1800" b="0" strike="noStrike" spc="-1">
              <a:solidFill>
                <a:srgbClr val="000000"/>
              </a:solidFill>
              <a:uFill>
                <a:solidFill>
                  <a:srgbClr val="FFFFFF"/>
                </a:solidFill>
              </a:uFill>
              <a:latin typeface="Arial"/>
            </a:endParaRPr>
          </a:p>
        </p:txBody>
      </p:sp>
      <p:pic>
        <p:nvPicPr>
          <p:cNvPr id="233" name="Image 235"/>
          <p:cNvPicPr/>
          <p:nvPr/>
        </p:nvPicPr>
        <p:blipFill>
          <a:blip r:embed="rId4" cstate="print"/>
          <a:stretch/>
        </p:blipFill>
        <p:spPr>
          <a:xfrm>
            <a:off x="7776000" y="5751000"/>
            <a:ext cx="1079640" cy="944640"/>
          </a:xfrm>
          <a:prstGeom prst="rect">
            <a:avLst/>
          </a:prstGeom>
          <a:ln>
            <a:noFill/>
          </a:ln>
        </p:spPr>
      </p:pic>
      <p:pic>
        <p:nvPicPr>
          <p:cNvPr id="234" name="Picture 2"/>
          <p:cNvPicPr/>
          <p:nvPr/>
        </p:nvPicPr>
        <p:blipFill>
          <a:blip r:embed="rId5"/>
          <a:stretch/>
        </p:blipFill>
        <p:spPr>
          <a:xfrm>
            <a:off x="4311000" y="2804400"/>
            <a:ext cx="4545000" cy="2904120"/>
          </a:xfrm>
          <a:prstGeom prst="rect">
            <a:avLst/>
          </a:prstGeom>
          <a:ln>
            <a:noFill/>
          </a:ln>
        </p:spPr>
      </p:pic>
      <p:sp>
        <p:nvSpPr>
          <p:cNvPr id="235" name="CustomShape 8"/>
          <p:cNvSpPr/>
          <p:nvPr/>
        </p:nvSpPr>
        <p:spPr>
          <a:xfrm>
            <a:off x="217800" y="2606760"/>
            <a:ext cx="492876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000000"/>
                </a:solidFill>
                <a:uFill>
                  <a:solidFill>
                    <a:srgbClr val="FFFFFF"/>
                  </a:solidFill>
                </a:uFill>
                <a:latin typeface="Calibri"/>
                <a:ea typeface="DejaVu Sans"/>
              </a:rPr>
              <a:t>COPIL</a:t>
            </a:r>
            <a:r>
              <a:rPr lang="fr-FR" sz="1800" b="0" strike="noStrike" spc="-1">
                <a:solidFill>
                  <a:srgbClr val="000000"/>
                </a:solidFill>
                <a:uFill>
                  <a:solidFill>
                    <a:srgbClr val="FFFFFF"/>
                  </a:solidFill>
                </a:uFill>
                <a:latin typeface="Calibri"/>
                <a:ea typeface="DejaVu Sans"/>
              </a:rPr>
              <a:t> présidé par la sous préfecture de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Mantes-la-Jolie</a:t>
            </a:r>
            <a:endParaRPr lang="fr-FR" sz="1800" b="0" strike="noStrike" spc="-1">
              <a:solidFill>
                <a:srgbClr val="000000"/>
              </a:solidFill>
              <a:uFill>
                <a:solidFill>
                  <a:srgbClr val="FFFFFF"/>
                </a:solidFill>
              </a:uFill>
              <a:latin typeface="Arial"/>
            </a:endParaRPr>
          </a:p>
          <a:p>
            <a:pPr>
              <a:lnSpc>
                <a:spcPct val="100000"/>
              </a:lnSpc>
            </a:pPr>
            <a:r>
              <a:rPr lang="fr-FR" sz="1800" b="1" strike="noStrike" spc="-1">
                <a:solidFill>
                  <a:srgbClr val="000000"/>
                </a:solidFill>
                <a:uFill>
                  <a:solidFill>
                    <a:srgbClr val="FFFFFF"/>
                  </a:solidFill>
                </a:uFill>
                <a:latin typeface="Calibri"/>
                <a:ea typeface="DejaVu Sans"/>
              </a:rPr>
              <a:t>COTECH </a:t>
            </a:r>
            <a:r>
              <a:rPr lang="fr-FR" sz="1800" b="0" strike="noStrike" spc="-1">
                <a:solidFill>
                  <a:srgbClr val="000000"/>
                </a:solidFill>
                <a:uFill>
                  <a:solidFill>
                    <a:srgbClr val="FFFFFF"/>
                  </a:solidFill>
                </a:uFill>
                <a:latin typeface="Calibri"/>
                <a:ea typeface="DejaVu Sans"/>
              </a:rPr>
              <a:t>piloté par le SPI VdS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38 km x 13,5 km - 28 communes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200 000 habitants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- 5 zones identifiées suite à la phase 1</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Campagnes de mesures complémentaires</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dans l’air, l’eau, les sols et les végétaux.</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Étude finalisée fin 2018 avec l’IEM de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l’étape 3.</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37"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38" name="CustomShape 3"/>
          <p:cNvSpPr/>
          <p:nvPr/>
        </p:nvSpPr>
        <p:spPr>
          <a:xfrm>
            <a:off x="0" y="164160"/>
            <a:ext cx="820800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FFFFFF"/>
                </a:solidFill>
                <a:uFill>
                  <a:solidFill>
                    <a:srgbClr val="FFFFFF"/>
                  </a:solidFill>
                </a:uFill>
                <a:latin typeface="Calibri"/>
                <a:ea typeface="DejaVu Sans"/>
              </a:rPr>
              <a:t>Les résultats de l’étude de </a:t>
            </a:r>
            <a:endParaRPr lang="fr-FR" sz="1800" b="0" strike="noStrike" spc="-1">
              <a:solidFill>
                <a:srgbClr val="000000"/>
              </a:solidFill>
              <a:uFill>
                <a:solidFill>
                  <a:srgbClr val="FFFFFF"/>
                </a:solidFill>
              </a:uFill>
              <a:latin typeface="Arial"/>
            </a:endParaRPr>
          </a:p>
          <a:p>
            <a:pPr algn="ctr">
              <a:lnSpc>
                <a:spcPct val="100000"/>
              </a:lnSpc>
            </a:pPr>
            <a:r>
              <a:rPr lang="fr-FR" sz="2000" b="0" strike="noStrike" spc="-1">
                <a:solidFill>
                  <a:srgbClr val="FFFFFF"/>
                </a:solidFill>
                <a:uFill>
                  <a:solidFill>
                    <a:srgbClr val="FFFFFF"/>
                  </a:solidFill>
                </a:uFill>
                <a:latin typeface="Calibri"/>
                <a:ea typeface="DejaVu Sans"/>
              </a:rPr>
              <a:t>zone en Vallée de Seine</a:t>
            </a:r>
            <a:endParaRPr lang="fr-FR" sz="1800" b="0" strike="noStrike" spc="-1">
              <a:solidFill>
                <a:srgbClr val="000000"/>
              </a:solidFill>
              <a:uFill>
                <a:solidFill>
                  <a:srgbClr val="FFFFFF"/>
                </a:solidFill>
              </a:uFill>
              <a:latin typeface="Arial"/>
            </a:endParaRPr>
          </a:p>
        </p:txBody>
      </p:sp>
      <p:sp>
        <p:nvSpPr>
          <p:cNvPr id="239" name="CustomShape 4"/>
          <p:cNvSpPr/>
          <p:nvPr/>
        </p:nvSpPr>
        <p:spPr>
          <a:xfrm>
            <a:off x="216000" y="1224000"/>
            <a:ext cx="8819280" cy="1369440"/>
          </a:xfrm>
          <a:prstGeom prst="rect">
            <a:avLst/>
          </a:prstGeom>
          <a:noFill/>
          <a:ln>
            <a:noFill/>
          </a:ln>
        </p:spPr>
        <p:style>
          <a:lnRef idx="0">
            <a:scrgbClr r="0" g="0" b="0"/>
          </a:lnRef>
          <a:fillRef idx="0">
            <a:scrgbClr r="0" g="0" b="0"/>
          </a:fillRef>
          <a:effectRef idx="0">
            <a:scrgbClr r="0" g="0" b="0"/>
          </a:effectRef>
          <a:fontRef idx="minor"/>
        </p:style>
      </p:sp>
      <p:pic>
        <p:nvPicPr>
          <p:cNvPr id="240" name="Picture 3"/>
          <p:cNvPicPr/>
          <p:nvPr/>
        </p:nvPicPr>
        <p:blipFill>
          <a:blip r:embed="rId3"/>
          <a:stretch/>
        </p:blipFill>
        <p:spPr>
          <a:xfrm>
            <a:off x="350640" y="1144800"/>
            <a:ext cx="3532320" cy="2574360"/>
          </a:xfrm>
          <a:prstGeom prst="rect">
            <a:avLst/>
          </a:prstGeom>
          <a:ln>
            <a:noFill/>
          </a:ln>
        </p:spPr>
      </p:pic>
      <p:pic>
        <p:nvPicPr>
          <p:cNvPr id="241" name="Picture 4"/>
          <p:cNvPicPr/>
          <p:nvPr/>
        </p:nvPicPr>
        <p:blipFill>
          <a:blip r:embed="rId4"/>
          <a:stretch/>
        </p:blipFill>
        <p:spPr>
          <a:xfrm>
            <a:off x="4219200" y="1115280"/>
            <a:ext cx="4237560" cy="2603880"/>
          </a:xfrm>
          <a:prstGeom prst="rect">
            <a:avLst/>
          </a:prstGeom>
          <a:ln>
            <a:noFill/>
          </a:ln>
        </p:spPr>
      </p:pic>
      <p:pic>
        <p:nvPicPr>
          <p:cNvPr id="242" name="Picture 5"/>
          <p:cNvPicPr/>
          <p:nvPr/>
        </p:nvPicPr>
        <p:blipFill>
          <a:blip r:embed="rId5"/>
          <a:stretch/>
        </p:blipFill>
        <p:spPr>
          <a:xfrm>
            <a:off x="338040" y="3719520"/>
            <a:ext cx="3557520" cy="2294640"/>
          </a:xfrm>
          <a:prstGeom prst="rect">
            <a:avLst/>
          </a:prstGeom>
          <a:ln>
            <a:noFill/>
          </a:ln>
        </p:spPr>
      </p:pic>
      <p:sp>
        <p:nvSpPr>
          <p:cNvPr id="243" name="CustomShape 5"/>
          <p:cNvSpPr/>
          <p:nvPr/>
        </p:nvSpPr>
        <p:spPr>
          <a:xfrm>
            <a:off x="4290120" y="3825360"/>
            <a:ext cx="4624920" cy="1736280"/>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marL="285840" indent="-285480">
              <a:lnSpc>
                <a:spcPct val="100000"/>
              </a:lnSpc>
              <a:buClr>
                <a:srgbClr val="0070C0"/>
              </a:buClr>
              <a:buFont typeface="Arial"/>
              <a:buChar char="•"/>
            </a:pPr>
            <a:r>
              <a:rPr lang="fr-FR" sz="1800" b="1" strike="noStrike" spc="-1" dirty="0">
                <a:solidFill>
                  <a:srgbClr val="0070C0"/>
                </a:solidFill>
                <a:uFill>
                  <a:solidFill>
                    <a:srgbClr val="FFFFFF"/>
                  </a:solidFill>
                </a:uFill>
                <a:latin typeface="Calibri"/>
                <a:ea typeface="DejaVu Sans"/>
              </a:rPr>
              <a:t>Résultats globalement très satisfaisants </a:t>
            </a:r>
            <a:r>
              <a:rPr lang="fr-FR" sz="1800" b="0" strike="noStrike" spc="-1" dirty="0">
                <a:solidFill>
                  <a:srgbClr val="0070C0"/>
                </a:solidFill>
                <a:uFill>
                  <a:solidFill>
                    <a:srgbClr val="FFFFFF"/>
                  </a:solidFill>
                </a:uFill>
                <a:latin typeface="Calibri"/>
                <a:ea typeface="DejaVu Sans"/>
              </a:rPr>
              <a:t>mais des limites de l’étude de zone en Vallée de Seine qui doivent être bien comprises :</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dirty="0">
                <a:solidFill>
                  <a:srgbClr val="000000"/>
                </a:solidFill>
                <a:uFill>
                  <a:solidFill>
                    <a:srgbClr val="FFFFFF"/>
                  </a:solidFill>
                </a:uFill>
                <a:latin typeface="Calibri"/>
                <a:ea typeface="DejaVu Sans"/>
              </a:rPr>
              <a:t>Des limites techniques et financières</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dirty="0">
                <a:solidFill>
                  <a:srgbClr val="000000"/>
                </a:solidFill>
                <a:uFill>
                  <a:solidFill>
                    <a:srgbClr val="FFFFFF"/>
                  </a:solidFill>
                </a:uFill>
                <a:latin typeface="Calibri"/>
                <a:ea typeface="DejaVu Sans"/>
              </a:rPr>
              <a:t>Des limites pratiques</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fr-FR" sz="1800" b="0" strike="noStrike" spc="-1" dirty="0">
                <a:solidFill>
                  <a:srgbClr val="000000"/>
                </a:solidFill>
                <a:uFill>
                  <a:solidFill>
                    <a:srgbClr val="FFFFFF"/>
                  </a:solidFill>
                </a:uFill>
                <a:latin typeface="Calibri"/>
                <a:ea typeface="DejaVu Sans"/>
              </a:rPr>
              <a:t>Un temps d’étude long</a:t>
            </a:r>
            <a:endParaRPr lang="fr-FR" sz="1800" b="0" strike="noStrike" spc="-1" dirty="0">
              <a:solidFill>
                <a:srgbClr val="000000"/>
              </a:solidFill>
              <a:uFill>
                <a:solidFill>
                  <a:srgbClr val="FFFFFF"/>
                </a:solidFill>
              </a:uFill>
              <a:latin typeface="Arial"/>
            </a:endParaRPr>
          </a:p>
        </p:txBody>
      </p:sp>
      <p:pic>
        <p:nvPicPr>
          <p:cNvPr id="244" name="Image 244"/>
          <p:cNvPicPr/>
          <p:nvPr/>
        </p:nvPicPr>
        <p:blipFill>
          <a:blip r:embed="rId6"/>
          <a:stretch/>
        </p:blipFill>
        <p:spPr>
          <a:xfrm>
            <a:off x="6984000" y="5760000"/>
            <a:ext cx="714600" cy="947880"/>
          </a:xfrm>
          <a:prstGeom prst="rect">
            <a:avLst/>
          </a:prstGeom>
          <a:ln>
            <a:noFill/>
          </a:ln>
        </p:spPr>
      </p:pic>
      <p:pic>
        <p:nvPicPr>
          <p:cNvPr id="245" name="Image 247"/>
          <p:cNvPicPr/>
          <p:nvPr/>
        </p:nvPicPr>
        <p:blipFill>
          <a:blip r:embed="rId7" cstate="print"/>
          <a:stretch/>
        </p:blipFill>
        <p:spPr>
          <a:xfrm>
            <a:off x="7776000" y="5751000"/>
            <a:ext cx="1079640" cy="944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2928934"/>
            <a:ext cx="8153456" cy="2403490"/>
          </a:xfrm>
          <a:prstGeom prst="rect">
            <a:avLst/>
          </a:prstGeom>
          <a:noFill/>
          <a:ln w="9525" cap="flat">
            <a:noFill/>
            <a:round/>
            <a:headEnd/>
            <a:tailEnd/>
          </a:ln>
          <a:effectLst/>
        </p:spPr>
        <p:txBody>
          <a:bodyPr lIns="90000" tIns="45000" rIns="90000" bIns="45000" anchor="ctr"/>
          <a:lstStyle/>
          <a:p>
            <a:pPr lvl="0" algn="ctr"/>
            <a:r>
              <a:rPr lang="fr-FR" sz="3200" b="1" dirty="0">
                <a:solidFill>
                  <a:schemeClr val="tx1"/>
                </a:solidFill>
              </a:rPr>
              <a:t>Marie-Laure METAYER</a:t>
            </a:r>
            <a:r>
              <a:rPr lang="fr-FR" sz="3200" dirty="0">
                <a:solidFill>
                  <a:schemeClr val="tx1"/>
                </a:solidFill>
              </a:rPr>
              <a:t>, Direction générale de la Prévention des risques (DGPR</a:t>
            </a:r>
            <a:r>
              <a:rPr lang="fr-FR" sz="3200" dirty="0" smtClean="0">
                <a:solidFill>
                  <a:schemeClr val="tx1"/>
                </a:solidFill>
              </a:rPr>
              <a:t>)</a:t>
            </a:r>
          </a:p>
          <a:p>
            <a:pPr lvl="0" algn="ctr"/>
            <a:endParaRPr lang="fr-FR" sz="3200" dirty="0">
              <a:solidFill>
                <a:schemeClr val="tx1"/>
              </a:solidFill>
            </a:endParaRPr>
          </a:p>
          <a:p>
            <a:pPr algn="ctr"/>
            <a:r>
              <a:rPr lang="fr-FR" sz="2800" i="1" dirty="0">
                <a:solidFill>
                  <a:schemeClr val="tx1"/>
                </a:solidFill>
              </a:rPr>
              <a:t>PNSE 4 et plate-forme du CEREMA, </a:t>
            </a:r>
            <a:endParaRPr lang="fr-FR" sz="2800" i="1" dirty="0" smtClean="0">
              <a:solidFill>
                <a:schemeClr val="tx1"/>
              </a:solidFill>
            </a:endParaRPr>
          </a:p>
          <a:p>
            <a:pPr algn="ctr"/>
            <a:r>
              <a:rPr lang="fr-FR" sz="2800" i="1" dirty="0" smtClean="0">
                <a:solidFill>
                  <a:schemeClr val="tx1"/>
                </a:solidFill>
              </a:rPr>
              <a:t>exemples </a:t>
            </a:r>
            <a:r>
              <a:rPr lang="fr-FR" sz="2800" i="1" dirty="0">
                <a:solidFill>
                  <a:schemeClr val="tx1"/>
                </a:solidFill>
              </a:rPr>
              <a:t>d’actions concrètes</a:t>
            </a:r>
            <a:endParaRPr lang="fr-FR" sz="1400" dirty="0">
              <a:solidFill>
                <a:schemeClr val="tx1"/>
              </a:solidFill>
            </a:endParaRPr>
          </a:p>
        </p:txBody>
      </p:sp>
      <p:pic>
        <p:nvPicPr>
          <p:cNvPr id="8"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58946" y="5534782"/>
            <a:ext cx="758319" cy="13232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43306" y="5572140"/>
            <a:ext cx="983375" cy="12858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47"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48" name="Image 244"/>
          <p:cNvPicPr/>
          <p:nvPr/>
        </p:nvPicPr>
        <p:blipFill>
          <a:blip r:embed="rId3"/>
          <a:stretch/>
        </p:blipFill>
        <p:spPr>
          <a:xfrm>
            <a:off x="6984000" y="5760000"/>
            <a:ext cx="714600" cy="947880"/>
          </a:xfrm>
          <a:prstGeom prst="rect">
            <a:avLst/>
          </a:prstGeom>
          <a:ln>
            <a:noFill/>
          </a:ln>
        </p:spPr>
      </p:pic>
      <p:sp>
        <p:nvSpPr>
          <p:cNvPr id="249"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Calibri" pitchFamily="34" charset="0"/>
              <a:cs typeface="Calibri" pitchFamily="34" charset="0"/>
            </a:endParaRPr>
          </a:p>
          <a:p>
            <a:pPr>
              <a:lnSpc>
                <a:spcPct val="100000"/>
              </a:lnSpc>
            </a:pPr>
            <a:endParaRPr lang="fr-FR" sz="1800" b="0" strike="noStrike" spc="-1">
              <a:solidFill>
                <a:srgbClr val="000000"/>
              </a:solidFill>
              <a:uFill>
                <a:solidFill>
                  <a:srgbClr val="FFFFFF"/>
                </a:solidFill>
              </a:uFill>
              <a:latin typeface="Calibri" pitchFamily="34" charset="0"/>
              <a:cs typeface="Calibri" pitchFamily="34" charset="0"/>
            </a:endParaRPr>
          </a:p>
        </p:txBody>
      </p:sp>
      <p:sp>
        <p:nvSpPr>
          <p:cNvPr id="250" name="CustomShape 4"/>
          <p:cNvSpPr/>
          <p:nvPr/>
        </p:nvSpPr>
        <p:spPr>
          <a:xfrm>
            <a:off x="0" y="300960"/>
            <a:ext cx="845676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FFFFFF"/>
                </a:solidFill>
                <a:uFill>
                  <a:solidFill>
                    <a:srgbClr val="FFFFFF"/>
                  </a:solidFill>
                </a:uFill>
                <a:latin typeface="Calibri" pitchFamily="34" charset="0"/>
                <a:ea typeface="DejaVu Sans"/>
                <a:cs typeface="Calibri" pitchFamily="34" charset="0"/>
              </a:rPr>
              <a:t>La communication des résultats</a:t>
            </a:r>
            <a:endParaRPr lang="fr-FR" sz="1800" b="0" strike="noStrike" spc="-1">
              <a:solidFill>
                <a:srgbClr val="000000"/>
              </a:solidFill>
              <a:uFill>
                <a:solidFill>
                  <a:srgbClr val="FFFFFF"/>
                </a:solidFill>
              </a:uFill>
              <a:latin typeface="Calibri" pitchFamily="34" charset="0"/>
              <a:cs typeface="Calibri" pitchFamily="34" charset="0"/>
            </a:endParaRPr>
          </a:p>
        </p:txBody>
      </p:sp>
      <p:pic>
        <p:nvPicPr>
          <p:cNvPr id="251" name="Image 247"/>
          <p:cNvPicPr/>
          <p:nvPr/>
        </p:nvPicPr>
        <p:blipFill>
          <a:blip r:embed="rId4" cstate="print"/>
          <a:stretch/>
        </p:blipFill>
        <p:spPr>
          <a:xfrm>
            <a:off x="7776000" y="5751000"/>
            <a:ext cx="1079640" cy="944640"/>
          </a:xfrm>
          <a:prstGeom prst="rect">
            <a:avLst/>
          </a:prstGeom>
          <a:ln>
            <a:noFill/>
          </a:ln>
        </p:spPr>
      </p:pic>
      <p:sp>
        <p:nvSpPr>
          <p:cNvPr id="252" name="CustomShape 5"/>
          <p:cNvSpPr/>
          <p:nvPr/>
        </p:nvSpPr>
        <p:spPr>
          <a:xfrm>
            <a:off x="72207" y="1124744"/>
            <a:ext cx="4403160" cy="2376264"/>
          </a:xfrm>
          <a:prstGeom prst="rect">
            <a:avLst/>
          </a:prstGeom>
          <a:ln/>
        </p:spPr>
        <p:style>
          <a:lnRef idx="2">
            <a:schemeClr val="accent3"/>
          </a:lnRef>
          <a:fillRef idx="1">
            <a:schemeClr val="lt1"/>
          </a:fillRef>
          <a:effectRef idx="0">
            <a:schemeClr val="accent3"/>
          </a:effectRef>
          <a:fontRef idx="minor">
            <a:schemeClr val="dk1"/>
          </a:fontRef>
        </p:style>
        <p:txBody>
          <a:bodyPr lIns="90000" tIns="45000" rIns="90000" bIns="45000"/>
          <a:lstStyle/>
          <a:p>
            <a:pPr marL="286110" indent="-285750">
              <a:lnSpc>
                <a:spcPct val="100000"/>
              </a:lnSpc>
              <a:buClr>
                <a:srgbClr val="000000"/>
              </a:buClr>
              <a:buSzPct val="45000"/>
              <a:buFont typeface="Arial" pitchFamily="34" charset="0"/>
              <a:buChar char="•"/>
            </a:pPr>
            <a:r>
              <a:rPr lang="fr-FR" sz="1800" b="1" strike="noStrike" spc="-1" dirty="0">
                <a:solidFill>
                  <a:srgbClr val="92D050"/>
                </a:solidFill>
                <a:uFill>
                  <a:solidFill>
                    <a:srgbClr val="FFFFFF"/>
                  </a:solidFill>
                </a:uFill>
                <a:latin typeface="Calibri" pitchFamily="34" charset="0"/>
                <a:ea typeface="DejaVu Sans"/>
                <a:cs typeface="Calibri" pitchFamily="34" charset="0"/>
              </a:rPr>
              <a:t>Impliquer le COPIL dans la démarche</a:t>
            </a:r>
            <a:endParaRPr lang="fr-FR" sz="1800" b="1" strike="noStrike" spc="-1" dirty="0">
              <a:solidFill>
                <a:srgbClr val="92D050"/>
              </a:solidFill>
              <a:uFill>
                <a:solidFill>
                  <a:srgbClr val="FFFFFF"/>
                </a:solidFill>
              </a:uFill>
              <a:latin typeface="Calibri" pitchFamily="34" charset="0"/>
              <a:cs typeface="Calibri" pitchFamily="34" charset="0"/>
            </a:endParaRPr>
          </a:p>
          <a:p>
            <a:pPr marL="285840" indent="-285480">
              <a:lnSpc>
                <a:spcPct val="100000"/>
              </a:lnSpc>
              <a:buClr>
                <a:srgbClr val="000000"/>
              </a:buClr>
              <a:buSzPct val="45000"/>
              <a:buFont typeface="Symbol" charset="2"/>
              <a:buChar char=""/>
            </a:pPr>
            <a:endParaRPr lang="fr-FR" sz="1800" b="0" strike="noStrike" spc="-1" dirty="0">
              <a:solidFill>
                <a:srgbClr val="000000"/>
              </a:solidFill>
              <a:uFill>
                <a:solidFill>
                  <a:srgbClr val="FFFFFF"/>
                </a:solidFill>
              </a:uFill>
              <a:latin typeface="Calibri" pitchFamily="34" charset="0"/>
              <a:cs typeface="Calibri" pitchFamily="34" charset="0"/>
            </a:endParaRPr>
          </a:p>
          <a:p>
            <a:pPr marL="285840" indent="-285480">
              <a:lnSpc>
                <a:spcPct val="100000"/>
              </a:lnSpc>
              <a:buClr>
                <a:srgbClr val="000000"/>
              </a:buClr>
              <a:buSzPct val="45000"/>
              <a:buFont typeface="Symbol" charset="2"/>
              <a:buChar char=""/>
            </a:pPr>
            <a:r>
              <a:rPr lang="fr-FR" sz="1800" b="0" strike="noStrike" spc="-1" dirty="0">
                <a:solidFill>
                  <a:srgbClr val="000000"/>
                </a:solidFill>
                <a:uFill>
                  <a:solidFill>
                    <a:srgbClr val="FFFFFF"/>
                  </a:solidFill>
                </a:uFill>
                <a:latin typeface="Calibri" pitchFamily="34" charset="0"/>
                <a:ea typeface="DejaVu Sans"/>
                <a:cs typeface="Calibri" pitchFamily="34" charset="0"/>
              </a:rPr>
              <a:t>Adapter son support de communication</a:t>
            </a:r>
            <a:endParaRPr lang="fr-FR" sz="1800" b="0" strike="noStrike" spc="-1" dirty="0">
              <a:solidFill>
                <a:srgbClr val="000000"/>
              </a:solidFill>
              <a:uFill>
                <a:solidFill>
                  <a:srgbClr val="FFFFFF"/>
                </a:solidFill>
              </a:uFill>
              <a:latin typeface="Calibri" pitchFamily="34" charset="0"/>
              <a:cs typeface="Calibri" pitchFamily="34" charset="0"/>
            </a:endParaRPr>
          </a:p>
          <a:p>
            <a:pPr marL="285840" indent="-285480">
              <a:lnSpc>
                <a:spcPct val="100000"/>
              </a:lnSpc>
              <a:buClr>
                <a:srgbClr val="000000"/>
              </a:buClr>
              <a:buSzPct val="45000"/>
              <a:buFont typeface="Symbol" charset="2"/>
              <a:buChar char=""/>
            </a:pPr>
            <a:r>
              <a:rPr lang="fr-FR" sz="1800" b="0" strike="noStrike" spc="-1" dirty="0" smtClean="0">
                <a:solidFill>
                  <a:srgbClr val="000000"/>
                </a:solidFill>
                <a:uFill>
                  <a:solidFill>
                    <a:srgbClr val="FFFFFF"/>
                  </a:solidFill>
                </a:uFill>
                <a:latin typeface="Calibri" pitchFamily="34" charset="0"/>
                <a:ea typeface="DejaVu Sans"/>
                <a:cs typeface="Calibri" pitchFamily="34" charset="0"/>
              </a:rPr>
              <a:t>Adapter </a:t>
            </a:r>
            <a:r>
              <a:rPr lang="fr-FR" sz="1800" b="0" strike="noStrike" spc="-1" dirty="0">
                <a:solidFill>
                  <a:srgbClr val="000000"/>
                </a:solidFill>
                <a:uFill>
                  <a:solidFill>
                    <a:srgbClr val="FFFFFF"/>
                  </a:solidFill>
                </a:uFill>
                <a:latin typeface="Calibri" pitchFamily="34" charset="0"/>
                <a:ea typeface="DejaVu Sans"/>
                <a:cs typeface="Calibri" pitchFamily="34" charset="0"/>
              </a:rPr>
              <a:t>la diffusion des outils de communication</a:t>
            </a:r>
            <a:endParaRPr lang="fr-FR" sz="1800" b="0" strike="noStrike" spc="-1" dirty="0">
              <a:solidFill>
                <a:srgbClr val="000000"/>
              </a:solidFill>
              <a:uFill>
                <a:solidFill>
                  <a:srgbClr val="FFFFFF"/>
                </a:solidFill>
              </a:uFill>
              <a:latin typeface="Calibri" pitchFamily="34" charset="0"/>
              <a:cs typeface="Calibri" pitchFamily="34" charset="0"/>
            </a:endParaRPr>
          </a:p>
          <a:p>
            <a:pPr marL="285840" indent="-285480">
              <a:lnSpc>
                <a:spcPct val="100000"/>
              </a:lnSpc>
              <a:buClr>
                <a:srgbClr val="000000"/>
              </a:buClr>
              <a:buSzPct val="45000"/>
              <a:buFont typeface="Symbol" charset="2"/>
              <a:buChar char=""/>
            </a:pPr>
            <a:r>
              <a:rPr lang="fr-FR" sz="1800" b="0" strike="noStrike" spc="-1" dirty="0" smtClean="0">
                <a:solidFill>
                  <a:srgbClr val="000000"/>
                </a:solidFill>
                <a:uFill>
                  <a:solidFill>
                    <a:srgbClr val="FFFFFF"/>
                  </a:solidFill>
                </a:uFill>
                <a:latin typeface="Calibri" pitchFamily="34" charset="0"/>
                <a:ea typeface="DejaVu Sans"/>
                <a:cs typeface="Calibri" pitchFamily="34" charset="0"/>
              </a:rPr>
              <a:t>Rappeler </a:t>
            </a:r>
            <a:r>
              <a:rPr lang="fr-FR" sz="1800" b="0" strike="noStrike" spc="-1" dirty="0">
                <a:solidFill>
                  <a:srgbClr val="000000"/>
                </a:solidFill>
                <a:uFill>
                  <a:solidFill>
                    <a:srgbClr val="FFFFFF"/>
                  </a:solidFill>
                </a:uFill>
                <a:latin typeface="Calibri" pitchFamily="34" charset="0"/>
                <a:ea typeface="DejaVu Sans"/>
                <a:cs typeface="Calibri" pitchFamily="34" charset="0"/>
              </a:rPr>
              <a:t>les objectifs de l’étude</a:t>
            </a:r>
            <a:endParaRPr lang="fr-FR" sz="1800" b="0" strike="noStrike" spc="-1" dirty="0">
              <a:solidFill>
                <a:srgbClr val="000000"/>
              </a:solidFill>
              <a:uFill>
                <a:solidFill>
                  <a:srgbClr val="FFFFFF"/>
                </a:solidFill>
              </a:uFill>
              <a:latin typeface="Calibri" pitchFamily="34" charset="0"/>
              <a:cs typeface="Calibri" pitchFamily="34" charset="0"/>
            </a:endParaRPr>
          </a:p>
          <a:p>
            <a:pPr marL="285840" indent="-285480">
              <a:lnSpc>
                <a:spcPct val="100000"/>
              </a:lnSpc>
              <a:buClr>
                <a:srgbClr val="000000"/>
              </a:buClr>
              <a:buSzPct val="45000"/>
              <a:buFont typeface="Symbol" charset="2"/>
              <a:buChar char=""/>
            </a:pPr>
            <a:r>
              <a:rPr lang="fr-FR" sz="1800" b="0" strike="noStrike" spc="-1" dirty="0" smtClean="0">
                <a:solidFill>
                  <a:srgbClr val="000000"/>
                </a:solidFill>
                <a:uFill>
                  <a:solidFill>
                    <a:srgbClr val="FFFFFF"/>
                  </a:solidFill>
                </a:uFill>
                <a:latin typeface="Calibri" pitchFamily="34" charset="0"/>
                <a:ea typeface="DejaVu Sans"/>
                <a:cs typeface="Calibri" pitchFamily="34" charset="0"/>
              </a:rPr>
              <a:t>Communiquer </a:t>
            </a:r>
            <a:r>
              <a:rPr lang="fr-FR" sz="1800" b="0" strike="noStrike" spc="-1" dirty="0">
                <a:solidFill>
                  <a:srgbClr val="000000"/>
                </a:solidFill>
                <a:uFill>
                  <a:solidFill>
                    <a:srgbClr val="FFFFFF"/>
                  </a:solidFill>
                </a:uFill>
                <a:latin typeface="Calibri" pitchFamily="34" charset="0"/>
                <a:ea typeface="DejaVu Sans"/>
                <a:cs typeface="Calibri" pitchFamily="34" charset="0"/>
              </a:rPr>
              <a:t>en cas de résultats </a:t>
            </a:r>
            <a:r>
              <a:rPr lang="fr-FR" sz="1800" b="0" strike="noStrike" spc="-1" dirty="0" smtClean="0">
                <a:solidFill>
                  <a:srgbClr val="000000"/>
                </a:solidFill>
                <a:uFill>
                  <a:solidFill>
                    <a:srgbClr val="FFFFFF"/>
                  </a:solidFill>
                </a:uFill>
                <a:latin typeface="Calibri" pitchFamily="34" charset="0"/>
                <a:ea typeface="DejaVu Sans"/>
                <a:cs typeface="Calibri" pitchFamily="34" charset="0"/>
              </a:rPr>
              <a:t>positifs</a:t>
            </a:r>
            <a:endParaRPr lang="fr-FR" sz="1800" b="0" strike="noStrike" spc="-1" dirty="0">
              <a:solidFill>
                <a:srgbClr val="000000"/>
              </a:solidFill>
              <a:uFill>
                <a:solidFill>
                  <a:srgbClr val="FFFFFF"/>
                </a:solidFill>
              </a:uFill>
              <a:latin typeface="Calibri" pitchFamily="34" charset="0"/>
              <a:cs typeface="Calibri" pitchFamily="34" charset="0"/>
            </a:endParaRPr>
          </a:p>
        </p:txBody>
      </p:sp>
      <p:sp>
        <p:nvSpPr>
          <p:cNvPr id="253" name="CustomShape 6"/>
          <p:cNvSpPr/>
          <p:nvPr/>
        </p:nvSpPr>
        <p:spPr>
          <a:xfrm>
            <a:off x="4733845" y="3212976"/>
            <a:ext cx="4157640" cy="2142863"/>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lstStyle/>
          <a:p>
            <a:pPr marL="285840" indent="-285480">
              <a:lnSpc>
                <a:spcPct val="100000"/>
              </a:lnSpc>
              <a:buClr>
                <a:srgbClr val="000000"/>
              </a:buClr>
              <a:buFont typeface="StarSymbol"/>
              <a:buChar char="-"/>
            </a:pPr>
            <a:r>
              <a:rPr lang="fr-FR" sz="1800" b="0" strike="noStrike" spc="-1" dirty="0">
                <a:solidFill>
                  <a:srgbClr val="002060"/>
                </a:solidFill>
                <a:uFill>
                  <a:solidFill>
                    <a:srgbClr val="FFFFFF"/>
                  </a:solidFill>
                </a:uFill>
                <a:latin typeface="Calibri" pitchFamily="34" charset="0"/>
                <a:ea typeface="DejaVu Sans"/>
                <a:cs typeface="Calibri" pitchFamily="34" charset="0"/>
              </a:rPr>
              <a:t>Et après l’étude ...</a:t>
            </a:r>
            <a:endParaRPr lang="fr-FR" sz="1800" b="0" strike="noStrike" spc="-1" dirty="0">
              <a:solidFill>
                <a:srgbClr val="002060"/>
              </a:solidFill>
              <a:uFill>
                <a:solidFill>
                  <a:srgbClr val="FFFFFF"/>
                </a:solidFill>
              </a:uFill>
              <a:latin typeface="Calibri" pitchFamily="34" charset="0"/>
              <a:cs typeface="Calibri" pitchFamily="34" charset="0"/>
            </a:endParaRPr>
          </a:p>
          <a:p>
            <a:pPr marL="285840" indent="-285480">
              <a:lnSpc>
                <a:spcPct val="100000"/>
              </a:lnSpc>
              <a:buClr>
                <a:srgbClr val="000000"/>
              </a:buClr>
              <a:buFont typeface="StarSymbol"/>
              <a:buChar char="-"/>
            </a:pPr>
            <a:r>
              <a:rPr lang="fr-FR" sz="1800" b="0" strike="noStrike" spc="-1" dirty="0">
                <a:solidFill>
                  <a:srgbClr val="002060"/>
                </a:solidFill>
                <a:uFill>
                  <a:solidFill>
                    <a:srgbClr val="FFFFFF"/>
                  </a:solidFill>
                </a:uFill>
                <a:latin typeface="Calibri" pitchFamily="34" charset="0"/>
                <a:ea typeface="DejaVu Sans"/>
                <a:cs typeface="Calibri" pitchFamily="34" charset="0"/>
              </a:rPr>
              <a:t>Valoriser et capitaliser les travaux des études de </a:t>
            </a:r>
            <a:r>
              <a:rPr lang="fr-FR" sz="1800" b="0" strike="noStrike" spc="-1" dirty="0" smtClean="0">
                <a:solidFill>
                  <a:srgbClr val="002060"/>
                </a:solidFill>
                <a:uFill>
                  <a:solidFill>
                    <a:srgbClr val="FFFFFF"/>
                  </a:solidFill>
                </a:uFill>
                <a:latin typeface="Calibri" pitchFamily="34" charset="0"/>
                <a:ea typeface="DejaVu Sans"/>
                <a:cs typeface="Calibri" pitchFamily="34" charset="0"/>
              </a:rPr>
              <a:t>zones</a:t>
            </a:r>
            <a:endParaRPr lang="fr-FR" sz="1800" b="0" strike="noStrike" spc="-1" dirty="0">
              <a:solidFill>
                <a:srgbClr val="002060"/>
              </a:solidFill>
              <a:uFill>
                <a:solidFill>
                  <a:srgbClr val="FFFFFF"/>
                </a:solidFill>
              </a:uFill>
              <a:latin typeface="Calibri" pitchFamily="34" charset="0"/>
              <a:cs typeface="Calibri" pitchFamily="34" charset="0"/>
            </a:endParaRPr>
          </a:p>
          <a:p>
            <a:pPr marL="285840" indent="-285480">
              <a:lnSpc>
                <a:spcPct val="100000"/>
              </a:lnSpc>
              <a:buClr>
                <a:srgbClr val="000000"/>
              </a:buClr>
              <a:buFont typeface="StarSymbol"/>
              <a:buChar char="-"/>
            </a:pPr>
            <a:r>
              <a:rPr lang="fr-FR" sz="1800" b="0" strike="noStrike" spc="-1" dirty="0">
                <a:solidFill>
                  <a:srgbClr val="002060"/>
                </a:solidFill>
                <a:uFill>
                  <a:solidFill>
                    <a:srgbClr val="FFFFFF"/>
                  </a:solidFill>
                </a:uFill>
                <a:latin typeface="Calibri" pitchFamily="34" charset="0"/>
                <a:ea typeface="DejaVu Sans"/>
                <a:cs typeface="Calibri" pitchFamily="34" charset="0"/>
              </a:rPr>
              <a:t>Se servir des PRSE comme d’un levier pour le suivi et la réalisation d’action en s’inscrivant dans la dynamique santé environnement</a:t>
            </a:r>
            <a:endParaRPr lang="fr-FR" sz="1800" b="0" strike="noStrike" spc="-1" dirty="0">
              <a:solidFill>
                <a:srgbClr val="002060"/>
              </a:solidFill>
              <a:uFill>
                <a:solidFill>
                  <a:srgbClr val="FFFFFF"/>
                </a:solidFill>
              </a:uFill>
              <a:latin typeface="Calibri" pitchFamily="34" charset="0"/>
              <a:cs typeface="Calibri" pitchFamily="34" charset="0"/>
            </a:endParaRPr>
          </a:p>
          <a:p>
            <a:pPr marL="285840" indent="-285480">
              <a:lnSpc>
                <a:spcPct val="100000"/>
              </a:lnSpc>
              <a:buClr>
                <a:srgbClr val="000000"/>
              </a:buClr>
              <a:buFont typeface="StarSymbol"/>
              <a:buChar char="-"/>
            </a:pPr>
            <a:endParaRPr lang="fr-FR" sz="1800" b="0" strike="noStrike" spc="-1" dirty="0">
              <a:solidFill>
                <a:srgbClr val="002060"/>
              </a:solidFill>
              <a:uFill>
                <a:solidFill>
                  <a:srgbClr val="FFFFFF"/>
                </a:solidFill>
              </a:uFill>
              <a:latin typeface="Calibri" pitchFamily="34" charset="0"/>
              <a:cs typeface="Calibri" pitchFamily="34" charset="0"/>
            </a:endParaRPr>
          </a:p>
        </p:txBody>
      </p:sp>
      <p:pic>
        <p:nvPicPr>
          <p:cNvPr id="254" name="Picture 253"/>
          <p:cNvPicPr/>
          <p:nvPr/>
        </p:nvPicPr>
        <p:blipFill>
          <a:blip r:embed="rId5"/>
          <a:stretch/>
        </p:blipFill>
        <p:spPr>
          <a:xfrm>
            <a:off x="4865400" y="1656000"/>
            <a:ext cx="3774600" cy="1346760"/>
          </a:xfrm>
          <a:prstGeom prst="rect">
            <a:avLst/>
          </a:prstGeom>
          <a:ln>
            <a:noFill/>
          </a:ln>
        </p:spPr>
      </p:pic>
      <p:pic>
        <p:nvPicPr>
          <p:cNvPr id="255" name="Picture 254"/>
          <p:cNvPicPr/>
          <p:nvPr/>
        </p:nvPicPr>
        <p:blipFill>
          <a:blip r:embed="rId6"/>
          <a:stretch/>
        </p:blipFill>
        <p:spPr>
          <a:xfrm rot="21594000">
            <a:off x="278128" y="3792521"/>
            <a:ext cx="3991320" cy="2672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57"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58" name="Image 250"/>
          <p:cNvPicPr/>
          <p:nvPr/>
        </p:nvPicPr>
        <p:blipFill>
          <a:blip r:embed="rId3"/>
          <a:stretch/>
        </p:blipFill>
        <p:spPr>
          <a:xfrm>
            <a:off x="6984000" y="5760000"/>
            <a:ext cx="714600" cy="947880"/>
          </a:xfrm>
          <a:prstGeom prst="rect">
            <a:avLst/>
          </a:prstGeom>
          <a:ln>
            <a:noFill/>
          </a:ln>
        </p:spPr>
      </p:pic>
      <p:sp>
        <p:nvSpPr>
          <p:cNvPr id="259" name="CustomShape 3"/>
          <p:cNvSpPr/>
          <p:nvPr/>
        </p:nvSpPr>
        <p:spPr>
          <a:xfrm>
            <a:off x="216000" y="1295280"/>
            <a:ext cx="4390920" cy="562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260" name="CustomShape 4"/>
          <p:cNvSpPr/>
          <p:nvPr/>
        </p:nvSpPr>
        <p:spPr>
          <a:xfrm>
            <a:off x="2612782" y="332656"/>
            <a:ext cx="4030920" cy="43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dirty="0" smtClean="0">
                <a:solidFill>
                  <a:srgbClr val="FFFFFF"/>
                </a:solidFill>
                <a:uFill>
                  <a:solidFill>
                    <a:srgbClr val="FFFFFF"/>
                  </a:solidFill>
                </a:uFill>
                <a:latin typeface="Calibri"/>
                <a:ea typeface="DejaVu Sans"/>
              </a:rPr>
              <a:t>Quelques retours d’expérience</a:t>
            </a:r>
            <a:endParaRPr lang="fr-FR" sz="1800" b="0" strike="noStrike" spc="-1" dirty="0">
              <a:solidFill>
                <a:srgbClr val="000000"/>
              </a:solidFill>
              <a:uFill>
                <a:solidFill>
                  <a:srgbClr val="FFFFFF"/>
                </a:solidFill>
              </a:uFill>
              <a:latin typeface="Arial"/>
            </a:endParaRPr>
          </a:p>
        </p:txBody>
      </p:sp>
      <p:pic>
        <p:nvPicPr>
          <p:cNvPr id="261" name="Image 253"/>
          <p:cNvPicPr/>
          <p:nvPr/>
        </p:nvPicPr>
        <p:blipFill>
          <a:blip r:embed="rId4" cstate="print"/>
          <a:stretch/>
        </p:blipFill>
        <p:spPr>
          <a:xfrm>
            <a:off x="7776000" y="5751000"/>
            <a:ext cx="1079640" cy="944640"/>
          </a:xfrm>
          <a:prstGeom prst="rect">
            <a:avLst/>
          </a:prstGeom>
          <a:ln>
            <a:noFill/>
          </a:ln>
        </p:spPr>
      </p:pic>
      <p:sp>
        <p:nvSpPr>
          <p:cNvPr id="262" name="CustomShape 5"/>
          <p:cNvSpPr/>
          <p:nvPr/>
        </p:nvSpPr>
        <p:spPr>
          <a:xfrm>
            <a:off x="635760" y="1295280"/>
            <a:ext cx="7477560" cy="4204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1" strike="noStrike" spc="-1" dirty="0">
                <a:solidFill>
                  <a:srgbClr val="0033CC"/>
                </a:solidFill>
                <a:uFill>
                  <a:solidFill>
                    <a:srgbClr val="FFFFFF"/>
                  </a:solidFill>
                </a:uFill>
                <a:latin typeface="Calibri"/>
                <a:ea typeface="DejaVu Sans"/>
              </a:rPr>
              <a:t>Quelques points en guise  de REX :</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Une méthodologie </a:t>
            </a:r>
            <a:r>
              <a:rPr lang="fr-FR" sz="1800" b="0" strike="noStrike" spc="-1" dirty="0" smtClean="0">
                <a:solidFill>
                  <a:srgbClr val="000000"/>
                </a:solidFill>
                <a:uFill>
                  <a:solidFill>
                    <a:srgbClr val="FFFFFF"/>
                  </a:solidFill>
                </a:uFill>
                <a:latin typeface="Calibri"/>
                <a:ea typeface="DejaVu Sans"/>
              </a:rPr>
              <a:t>nationale	 </a:t>
            </a:r>
            <a:r>
              <a:rPr lang="fr-FR" spc="-1" dirty="0">
                <a:solidFill>
                  <a:srgbClr val="000000"/>
                </a:solidFill>
                <a:uFill>
                  <a:solidFill>
                    <a:srgbClr val="FFFFFF"/>
                  </a:solidFill>
                </a:uFill>
                <a:latin typeface="Calibri"/>
                <a:ea typeface="DejaVu Sans"/>
              </a:rPr>
              <a:t>	</a:t>
            </a:r>
            <a:r>
              <a:rPr lang="fr-FR" spc="-1" dirty="0" smtClean="0">
                <a:solidFill>
                  <a:srgbClr val="000000"/>
                </a:solidFill>
                <a:uFill>
                  <a:solidFill>
                    <a:srgbClr val="FFFFFF"/>
                  </a:solidFill>
                </a:uFill>
                <a:latin typeface="Calibri"/>
                <a:ea typeface="DejaVu Sans"/>
              </a:rPr>
              <a:t>    </a:t>
            </a:r>
            <a:r>
              <a:rPr lang="fr-FR" sz="1800" b="0" strike="noStrike" spc="-1" dirty="0" smtClean="0">
                <a:solidFill>
                  <a:srgbClr val="000000"/>
                </a:solidFill>
                <a:uFill>
                  <a:solidFill>
                    <a:srgbClr val="FFFFFF"/>
                  </a:solidFill>
                </a:uFill>
                <a:latin typeface="Calibri"/>
                <a:ea typeface="DejaVu Sans"/>
              </a:rPr>
              <a:t>ce </a:t>
            </a:r>
            <a:r>
              <a:rPr lang="fr-FR" sz="1800" b="0" strike="noStrike" spc="-1" dirty="0">
                <a:solidFill>
                  <a:srgbClr val="000000"/>
                </a:solidFill>
                <a:uFill>
                  <a:solidFill>
                    <a:srgbClr val="FFFFFF"/>
                  </a:solidFill>
                </a:uFill>
                <a:latin typeface="Calibri"/>
                <a:ea typeface="DejaVu Sans"/>
              </a:rPr>
              <a:t>sont des études longues et chères</a:t>
            </a: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Elles permettent de conclure sur la compatibilité usages avérés / milieux </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Un plus inestimable : l'implication les acteurs locaux</a:t>
            </a:r>
            <a:endParaRPr lang="fr-FR" sz="1800" b="0" strike="noStrike" spc="-1" dirty="0">
              <a:solidFill>
                <a:srgbClr val="000000"/>
              </a:solidFill>
              <a:uFill>
                <a:solidFill>
                  <a:srgbClr val="FFFFFF"/>
                </a:solidFill>
              </a:uFill>
              <a:latin typeface="Arial"/>
            </a:endParaRPr>
          </a:p>
          <a:p>
            <a:pPr marL="360">
              <a:lnSpc>
                <a:spcPct val="100000"/>
              </a:lnSpc>
              <a:buClr>
                <a:srgbClr val="000000"/>
              </a:buClr>
            </a:pP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Des attentes individuelles : or ce n'est pas une étude </a:t>
            </a: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concernant des cas spécifiques. Actions relevant du</a:t>
            </a: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Calibri"/>
                <a:ea typeface="DejaVu Sans"/>
              </a:rPr>
              <a:t>comportement individuel : transport, chauffage au bois</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StarSymbol"/>
              <a:buChar char="-"/>
            </a:pPr>
            <a:r>
              <a:rPr lang="fr-FR" sz="1800" b="0" strike="noStrike" spc="-1" dirty="0">
                <a:solidFill>
                  <a:srgbClr val="000000"/>
                </a:solidFill>
                <a:uFill>
                  <a:solidFill>
                    <a:srgbClr val="FFFFFF"/>
                  </a:solidFill>
                </a:uFill>
                <a:latin typeface="Calibri"/>
                <a:ea typeface="DejaVu Sans"/>
              </a:rPr>
              <a:t>Communication tout au long de l'étude : </a:t>
            </a:r>
            <a:endParaRPr lang="fr-FR" spc="-1" dirty="0">
              <a:solidFill>
                <a:srgbClr val="000000"/>
              </a:solidFill>
              <a:uFill>
                <a:solidFill>
                  <a:srgbClr val="FFFFFF"/>
                </a:solidFill>
              </a:uFill>
              <a:latin typeface="Arial"/>
            </a:endParaRPr>
          </a:p>
          <a:p>
            <a:pPr marL="360">
              <a:lnSpc>
                <a:spcPct val="100000"/>
              </a:lnSpc>
              <a:buClr>
                <a:srgbClr val="000000"/>
              </a:buClr>
            </a:pPr>
            <a:r>
              <a:rPr lang="fr-FR" sz="1800" b="0" strike="noStrike" spc="-1" dirty="0" smtClean="0">
                <a:solidFill>
                  <a:srgbClr val="000000"/>
                </a:solidFill>
                <a:uFill>
                  <a:solidFill>
                    <a:srgbClr val="FFFFFF"/>
                  </a:solidFill>
                </a:uFill>
                <a:latin typeface="Calibri"/>
                <a:ea typeface="DejaVu Sans"/>
              </a:rPr>
              <a:t>effort </a:t>
            </a:r>
            <a:r>
              <a:rPr lang="fr-FR" sz="1800" b="0" strike="noStrike" spc="-1" dirty="0">
                <a:solidFill>
                  <a:srgbClr val="000000"/>
                </a:solidFill>
                <a:uFill>
                  <a:solidFill>
                    <a:srgbClr val="FFFFFF"/>
                  </a:solidFill>
                </a:uFill>
                <a:latin typeface="Calibri"/>
                <a:ea typeface="DejaVu Sans"/>
              </a:rPr>
              <a:t>de pédagogie nécessaire, </a:t>
            </a:r>
            <a:endParaRPr lang="fr-FR" sz="1800" b="0" strike="noStrike" spc="-1" dirty="0">
              <a:solidFill>
                <a:srgbClr val="000000"/>
              </a:solidFill>
              <a:uFill>
                <a:solidFill>
                  <a:srgbClr val="FFFFFF"/>
                </a:solidFill>
              </a:uFill>
              <a:latin typeface="Arial"/>
            </a:endParaRPr>
          </a:p>
          <a:p>
            <a:pPr marL="360">
              <a:lnSpc>
                <a:spcPct val="100000"/>
              </a:lnSpc>
              <a:buClr>
                <a:srgbClr val="000000"/>
              </a:buClr>
            </a:pPr>
            <a:r>
              <a:rPr lang="fr-FR" sz="1800" b="0" strike="noStrike" spc="-1" dirty="0">
                <a:solidFill>
                  <a:srgbClr val="000000"/>
                </a:solidFill>
                <a:uFill>
                  <a:solidFill>
                    <a:srgbClr val="FFFFFF"/>
                  </a:solidFill>
                </a:uFill>
                <a:latin typeface="Calibri"/>
                <a:ea typeface="DejaVu Sans"/>
              </a:rPr>
              <a:t>comprendre les limites et interpréter les résultats </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sp>
        <p:nvSpPr>
          <p:cNvPr id="263" name="CustomShape 6"/>
          <p:cNvSpPr/>
          <p:nvPr/>
        </p:nvSpPr>
        <p:spPr>
          <a:xfrm>
            <a:off x="3786182" y="2071678"/>
            <a:ext cx="642960" cy="131040"/>
          </a:xfrm>
          <a:prstGeom prst="rightArrow">
            <a:avLst>
              <a:gd name="adj1" fmla="val 50000"/>
              <a:gd name="adj2" fmla="val 50000"/>
            </a:avLst>
          </a:prstGeom>
          <a:solidFill>
            <a:srgbClr val="4220EC"/>
          </a:solidFill>
          <a:ln>
            <a:round/>
          </a:ln>
        </p:spPr>
        <p:style>
          <a:lnRef idx="2">
            <a:schemeClr val="accent1">
              <a:shade val="50000"/>
            </a:schemeClr>
          </a:lnRef>
          <a:fillRef idx="1">
            <a:schemeClr val="accent1"/>
          </a:fillRef>
          <a:effectRef idx="0">
            <a:schemeClr val="accent1"/>
          </a:effectRef>
          <a:fontRef idx="minor"/>
        </p:style>
      </p:sp>
      <p:pic>
        <p:nvPicPr>
          <p:cNvPr id="264" name="Picture 263"/>
          <p:cNvPicPr/>
          <p:nvPr/>
        </p:nvPicPr>
        <p:blipFill>
          <a:blip r:embed="rId5" cstate="print"/>
          <a:stretch/>
        </p:blipFill>
        <p:spPr>
          <a:xfrm>
            <a:off x="6400260" y="2800101"/>
            <a:ext cx="1915560" cy="2696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31800" y="431800"/>
            <a:ext cx="8280400" cy="42481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smtClean="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rgbClr val="000000"/>
                </a:solidFill>
                <a:ea typeface="ヒラギノ角ゴ Pro W3" charset="0"/>
                <a:cs typeface="ヒラギノ角ゴ Pro W3" charset="0"/>
              </a:rPr>
              <a:t>Merci </a:t>
            </a:r>
            <a:r>
              <a:rPr lang="fr-FR" sz="4000" b="1" dirty="0">
                <a:solidFill>
                  <a:srgbClr val="000000"/>
                </a:solidFill>
                <a:ea typeface="ヒラギノ角ゴ Pro W3" charset="0"/>
                <a:cs typeface="ヒラギノ角ゴ Pro W3" charset="0"/>
              </a:rPr>
              <a:t>pour votre attention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a:solidFill>
                <a:srgbClr val="000000"/>
              </a:solidFill>
              <a:ea typeface="ヒラギノ角ゴ Pro W3" charset="0"/>
              <a:cs typeface="ヒラギノ角ゴ Pro W3"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 name="CustomShape 1"/>
          <p:cNvSpPr/>
          <p:nvPr/>
        </p:nvSpPr>
        <p:spPr>
          <a:xfrm>
            <a:off x="685800" y="2130480"/>
            <a:ext cx="7770960" cy="146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71" name="CustomShape 2"/>
          <p:cNvSpPr/>
          <p:nvPr/>
        </p:nvSpPr>
        <p:spPr>
          <a:xfrm>
            <a:off x="685800" y="3886200"/>
            <a:ext cx="7770960" cy="1374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pic>
        <p:nvPicPr>
          <p:cNvPr id="272" name="Image 253"/>
          <p:cNvPicPr/>
          <p:nvPr/>
        </p:nvPicPr>
        <p:blipFill>
          <a:blip r:embed="rId3" cstate="print"/>
          <a:stretch/>
        </p:blipFill>
        <p:spPr>
          <a:xfrm>
            <a:off x="7776360" y="5751000"/>
            <a:ext cx="1079640" cy="944640"/>
          </a:xfrm>
          <a:prstGeom prst="rect">
            <a:avLst/>
          </a:prstGeom>
          <a:ln>
            <a:noFill/>
          </a:ln>
        </p:spPr>
      </p:pic>
      <p:sp>
        <p:nvSpPr>
          <p:cNvPr id="273" name="CustomShape 3"/>
          <p:cNvSpPr/>
          <p:nvPr/>
        </p:nvSpPr>
        <p:spPr>
          <a:xfrm>
            <a:off x="2808000" y="216000"/>
            <a:ext cx="2878920" cy="72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FFFFFF"/>
                </a:solidFill>
                <a:uFill>
                  <a:solidFill>
                    <a:srgbClr val="FFFFFF"/>
                  </a:solidFill>
                </a:uFill>
                <a:latin typeface="Calibri"/>
                <a:ea typeface="DejaVu Sans"/>
              </a:rPr>
              <a:t>Santé-Environnement et étude de zone</a:t>
            </a:r>
            <a:endParaRPr lang="fr-FR" sz="1800" b="0" strike="noStrike" spc="-1">
              <a:solidFill>
                <a:srgbClr val="000000"/>
              </a:solidFill>
              <a:uFill>
                <a:solidFill>
                  <a:srgbClr val="FFFFFF"/>
                </a:solidFill>
              </a:uFill>
              <a:latin typeface="Arial"/>
            </a:endParaRPr>
          </a:p>
        </p:txBody>
      </p:sp>
      <p:sp>
        <p:nvSpPr>
          <p:cNvPr id="274" name="CustomShape 4"/>
          <p:cNvSpPr/>
          <p:nvPr/>
        </p:nvSpPr>
        <p:spPr>
          <a:xfrm>
            <a:off x="72000" y="1152000"/>
            <a:ext cx="8568000" cy="393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dirty="0">
                <a:solidFill>
                  <a:srgbClr val="000000"/>
                </a:solidFill>
                <a:uFill>
                  <a:solidFill>
                    <a:srgbClr val="FFFFFF"/>
                  </a:solidFill>
                </a:uFill>
                <a:latin typeface="Arial"/>
                <a:ea typeface="DejaVu Sans"/>
              </a:rPr>
              <a:t>Un outils pour répondre à des problématiques locales.</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Arial"/>
                <a:ea typeface="DejaVu Sans"/>
              </a:rPr>
              <a:t>Identification des points noirs environnementaux et connaissance de son territoire.</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Arial"/>
                <a:ea typeface="DejaVu Sans"/>
              </a:rPr>
              <a:t>Mesures complémentaires et analyses ciblées. </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Arial"/>
                <a:ea typeface="DejaVu Sans"/>
              </a:rPr>
              <a:t>Valorisation des mesures  dans le cadre d’études sociétale Santé-Environnement : </a:t>
            </a: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Arial"/>
                <a:ea typeface="DejaVu Sans"/>
              </a:rPr>
              <a:t>Étude perceptions médecins et riverains menées par la Cire et l’ARS sur le même territoire que la l’EDZ en Vallée de Seine.</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r>
              <a:rPr lang="fr-FR" sz="1800" b="0" strike="noStrike" spc="-1" dirty="0">
                <a:solidFill>
                  <a:srgbClr val="000000"/>
                </a:solidFill>
                <a:uFill>
                  <a:solidFill>
                    <a:srgbClr val="FFFFFF"/>
                  </a:solidFill>
                </a:uFill>
                <a:latin typeface="Arial"/>
                <a:ea typeface="DejaVu Sans"/>
              </a:rPr>
              <a:t>La complexité du risque Santé Environnement</a:t>
            </a:r>
            <a:r>
              <a:rPr lang="fr-FR" sz="1800" b="0" strike="noStrike" spc="-1" dirty="0" smtClean="0">
                <a:solidFill>
                  <a:srgbClr val="000000"/>
                </a:solidFill>
                <a:uFill>
                  <a:solidFill>
                    <a:srgbClr val="FFFFFF"/>
                  </a:solidFill>
                </a:uFill>
                <a:latin typeface="Arial"/>
                <a:ea typeface="DejaVu Sans"/>
              </a:rPr>
              <a:t>.</a:t>
            </a: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a:p>
            <a:pPr>
              <a:lnSpc>
                <a:spcPct val="100000"/>
              </a:lnSpc>
            </a:pPr>
            <a:endParaRPr lang="fr-FR" sz="1800" b="0" strike="noStrike" spc="-1" dirty="0">
              <a:solidFill>
                <a:srgbClr val="000000"/>
              </a:solidFill>
              <a:uFill>
                <a:solidFill>
                  <a:srgbClr val="FFFFFF"/>
                </a:solidFill>
              </a:uFill>
              <a:latin typeface="Arial"/>
            </a:endParaRPr>
          </a:p>
        </p:txBody>
      </p:sp>
      <p:pic>
        <p:nvPicPr>
          <p:cNvPr id="275" name="Picture 274"/>
          <p:cNvPicPr/>
          <p:nvPr/>
        </p:nvPicPr>
        <p:blipFill>
          <a:blip r:embed="rId4"/>
          <a:stretch/>
        </p:blipFill>
        <p:spPr>
          <a:xfrm>
            <a:off x="27421" y="4573620"/>
            <a:ext cx="6886800" cy="1886400"/>
          </a:xfrm>
          <a:prstGeom prst="rect">
            <a:avLst/>
          </a:prstGeom>
          <a:ln>
            <a:noFill/>
          </a:ln>
        </p:spPr>
      </p:pic>
      <p:pic>
        <p:nvPicPr>
          <p:cNvPr id="276" name="Image 250"/>
          <p:cNvPicPr/>
          <p:nvPr/>
        </p:nvPicPr>
        <p:blipFill>
          <a:blip r:embed="rId5"/>
          <a:stretch/>
        </p:blipFill>
        <p:spPr>
          <a:xfrm>
            <a:off x="6984360" y="5760360"/>
            <a:ext cx="714600" cy="9478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pPr lvl="0" algn="ctr"/>
            <a:r>
              <a:rPr lang="fr-FR" sz="3200" b="1" dirty="0">
                <a:solidFill>
                  <a:schemeClr val="tx1"/>
                </a:solidFill>
              </a:rPr>
              <a:t>Adélaïde CREUSOT</a:t>
            </a:r>
            <a:r>
              <a:rPr lang="fr-FR" sz="3200" dirty="0">
                <a:solidFill>
                  <a:schemeClr val="tx1"/>
                </a:solidFill>
              </a:rPr>
              <a:t>, animatrice du SPPPI </a:t>
            </a:r>
            <a:r>
              <a:rPr lang="fr-FR" sz="3200" dirty="0" smtClean="0">
                <a:solidFill>
                  <a:schemeClr val="tx1"/>
                </a:solidFill>
              </a:rPr>
              <a:t>PACA</a:t>
            </a:r>
          </a:p>
          <a:p>
            <a:pPr lvl="0" algn="ctr"/>
            <a:endParaRPr lang="fr-FR" sz="3200" dirty="0">
              <a:solidFill>
                <a:schemeClr val="tx1"/>
              </a:solidFill>
            </a:endParaRPr>
          </a:p>
          <a:p>
            <a:pPr algn="ctr"/>
            <a:r>
              <a:rPr lang="fr-FR" sz="2800" i="1" dirty="0">
                <a:solidFill>
                  <a:schemeClr val="tx1"/>
                </a:solidFill>
              </a:rPr>
              <a:t>Présentation du dispositif REPONSES</a:t>
            </a:r>
            <a:endParaRPr lang="fr-FR" sz="1000" dirty="0">
              <a:solidFill>
                <a:schemeClr val="tx1"/>
              </a:solidFill>
            </a:endParaRPr>
          </a:p>
        </p:txBody>
      </p:sp>
      <p:sp>
        <p:nvSpPr>
          <p:cNvPr id="8" name="TextBox 7"/>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52902" y="2180180"/>
            <a:ext cx="499163" cy="549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3"/>
          <a:srcRect l="5081" t="2460" r="11060"/>
          <a:stretch/>
        </p:blipFill>
        <p:spPr>
          <a:xfrm>
            <a:off x="785786" y="1093356"/>
            <a:ext cx="7072362" cy="5806762"/>
          </a:xfrm>
          <a:prstGeom prst="rect">
            <a:avLst/>
          </a:prstGeom>
        </p:spPr>
      </p:pic>
    </p:spTree>
    <p:extLst>
      <p:ext uri="{BB962C8B-B14F-4D97-AF65-F5344CB8AC3E}">
        <p14:creationId xmlns="" xmlns:p14="http://schemas.microsoft.com/office/powerpoint/2010/main" val="29913262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76" y="-71462"/>
            <a:ext cx="8229600" cy="1143000"/>
          </a:xfrm>
        </p:spPr>
        <p:txBody>
          <a:bodyPr>
            <a:normAutofit/>
          </a:bodyPr>
          <a:lstStyle/>
          <a:p>
            <a:pPr algn="ctr">
              <a:tabLst>
                <a:tab pos="2784475" algn="l"/>
              </a:tabLst>
            </a:pPr>
            <a:r>
              <a:rPr lang="fr-FR" sz="2400" dirty="0">
                <a:solidFill>
                  <a:schemeClr val="bg1"/>
                </a:solidFill>
              </a:rPr>
              <a:t>Etang de Berre :</a:t>
            </a:r>
            <a:br>
              <a:rPr lang="fr-FR" sz="2400" dirty="0">
                <a:solidFill>
                  <a:schemeClr val="bg1"/>
                </a:solidFill>
              </a:rPr>
            </a:br>
            <a:r>
              <a:rPr lang="fr-FR" sz="2400" dirty="0">
                <a:solidFill>
                  <a:schemeClr val="bg1"/>
                </a:solidFill>
              </a:rPr>
              <a:t>Forts enjeux en </a:t>
            </a:r>
            <a:r>
              <a:rPr lang="fr-FR" sz="2400" dirty="0" smtClean="0">
                <a:solidFill>
                  <a:schemeClr val="bg1"/>
                </a:solidFill>
              </a:rPr>
              <a:t/>
            </a:r>
            <a:br>
              <a:rPr lang="fr-FR" sz="2400" dirty="0" smtClean="0">
                <a:solidFill>
                  <a:schemeClr val="bg1"/>
                </a:solidFill>
              </a:rPr>
            </a:br>
            <a:r>
              <a:rPr lang="fr-FR" sz="2400" dirty="0" smtClean="0">
                <a:solidFill>
                  <a:schemeClr val="bg1"/>
                </a:solidFill>
              </a:rPr>
              <a:t>Santé </a:t>
            </a:r>
            <a:r>
              <a:rPr lang="fr-FR" sz="2000" dirty="0">
                <a:solidFill>
                  <a:schemeClr val="bg1"/>
                </a:solidFill>
              </a:rPr>
              <a:t>Environnement</a:t>
            </a:r>
            <a:endParaRPr lang="fr-FR" sz="2400" dirty="0">
              <a:solidFill>
                <a:schemeClr val="bg1"/>
              </a:solidFill>
            </a:endParaRPr>
          </a:p>
        </p:txBody>
      </p:sp>
      <p:pic>
        <p:nvPicPr>
          <p:cNvPr id="5" name="Image 4"/>
          <p:cNvPicPr>
            <a:picLocks noChangeAspect="1"/>
          </p:cNvPicPr>
          <p:nvPr/>
        </p:nvPicPr>
        <p:blipFill>
          <a:blip r:embed="rId3"/>
          <a:stretch>
            <a:fillRect/>
          </a:stretch>
        </p:blipFill>
        <p:spPr>
          <a:xfrm>
            <a:off x="755576" y="1071546"/>
            <a:ext cx="7072966" cy="5093699"/>
          </a:xfrm>
          <a:prstGeom prst="rect">
            <a:avLst/>
          </a:prstGeom>
        </p:spPr>
      </p:pic>
      <p:sp>
        <p:nvSpPr>
          <p:cNvPr id="6" name="Rectangle 5"/>
          <p:cNvSpPr/>
          <p:nvPr/>
        </p:nvSpPr>
        <p:spPr>
          <a:xfrm>
            <a:off x="6444208" y="1897821"/>
            <a:ext cx="504056" cy="56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0" y="5929330"/>
            <a:ext cx="9290920" cy="1015663"/>
          </a:xfrm>
          <a:prstGeom prst="rect">
            <a:avLst/>
          </a:prstGeom>
          <a:noFill/>
        </p:spPr>
        <p:txBody>
          <a:bodyPr wrap="square" rtlCol="0">
            <a:spAutoFit/>
          </a:bodyPr>
          <a:lstStyle/>
          <a:p>
            <a:endParaRPr lang="fr-FR" sz="2000" dirty="0">
              <a:solidFill>
                <a:schemeClr val="tx1"/>
              </a:solidFill>
            </a:endParaRPr>
          </a:p>
          <a:p>
            <a:r>
              <a:rPr lang="fr-FR" sz="2000" dirty="0">
                <a:solidFill>
                  <a:schemeClr val="tx1"/>
                </a:solidFill>
              </a:rPr>
              <a:t>&gt; Forte industrialisation, forte urbanisation, infrastructures de transports multiples, aéroport… </a:t>
            </a:r>
          </a:p>
        </p:txBody>
      </p:sp>
    </p:spTree>
    <p:extLst>
      <p:ext uri="{BB962C8B-B14F-4D97-AF65-F5344CB8AC3E}">
        <p14:creationId xmlns="" xmlns:p14="http://schemas.microsoft.com/office/powerpoint/2010/main" val="2291738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11">
            <a:extLst>
              <a:ext uri="{FF2B5EF4-FFF2-40B4-BE49-F238E27FC236}">
                <a16:creationId xmlns:a16="http://schemas.microsoft.com/office/drawing/2014/main" xmlns="" id="{22D1286A-8DD1-47C2-952E-0E94ED38879D}"/>
              </a:ext>
            </a:extLst>
          </p:cNvPr>
          <p:cNvGrpSpPr/>
          <p:nvPr/>
        </p:nvGrpSpPr>
        <p:grpSpPr>
          <a:xfrm>
            <a:off x="172886" y="1383314"/>
            <a:ext cx="3227540" cy="2439887"/>
            <a:chOff x="878215" y="3271037"/>
            <a:chExt cx="4303386" cy="3253183"/>
          </a:xfrm>
        </p:grpSpPr>
        <p:pic>
          <p:nvPicPr>
            <p:cNvPr id="10" name="Image 9">
              <a:extLst>
                <a:ext uri="{FF2B5EF4-FFF2-40B4-BE49-F238E27FC236}">
                  <a16:creationId xmlns:a16="http://schemas.microsoft.com/office/drawing/2014/main" xmlns="" id="{187EE268-63DD-4D12-93DE-5C7EF552082D}"/>
                </a:ext>
              </a:extLst>
            </p:cNvPr>
            <p:cNvPicPr>
              <a:picLocks noChangeAspect="1"/>
            </p:cNvPicPr>
            <p:nvPr/>
          </p:nvPicPr>
          <p:blipFill>
            <a:blip r:embed="rId3"/>
            <a:stretch>
              <a:fillRect/>
            </a:stretch>
          </p:blipFill>
          <p:spPr>
            <a:xfrm>
              <a:off x="878215" y="3720380"/>
              <a:ext cx="4303386" cy="2803840"/>
            </a:xfrm>
            <a:prstGeom prst="rect">
              <a:avLst/>
            </a:prstGeom>
          </p:spPr>
        </p:pic>
        <p:pic>
          <p:nvPicPr>
            <p:cNvPr id="11" name="Image 10">
              <a:extLst>
                <a:ext uri="{FF2B5EF4-FFF2-40B4-BE49-F238E27FC236}">
                  <a16:creationId xmlns:a16="http://schemas.microsoft.com/office/drawing/2014/main" xmlns="" id="{6A084BDE-6C16-40FF-BC30-4FE895A2FEBC}"/>
                </a:ext>
              </a:extLst>
            </p:cNvPr>
            <p:cNvPicPr>
              <a:picLocks noChangeAspect="1"/>
            </p:cNvPicPr>
            <p:nvPr/>
          </p:nvPicPr>
          <p:blipFill>
            <a:blip r:embed="rId4"/>
            <a:stretch>
              <a:fillRect/>
            </a:stretch>
          </p:blipFill>
          <p:spPr>
            <a:xfrm>
              <a:off x="891947" y="3271037"/>
              <a:ext cx="981782" cy="458067"/>
            </a:xfrm>
            <a:prstGeom prst="rect">
              <a:avLst/>
            </a:prstGeom>
          </p:spPr>
        </p:pic>
      </p:grpSp>
      <p:grpSp>
        <p:nvGrpSpPr>
          <p:cNvPr id="4" name="Groupe 8">
            <a:extLst>
              <a:ext uri="{FF2B5EF4-FFF2-40B4-BE49-F238E27FC236}">
                <a16:creationId xmlns:a16="http://schemas.microsoft.com/office/drawing/2014/main" xmlns="" id="{25CAAF4C-DD77-4289-B811-5C4B23F9A016}"/>
              </a:ext>
            </a:extLst>
          </p:cNvPr>
          <p:cNvGrpSpPr/>
          <p:nvPr/>
        </p:nvGrpSpPr>
        <p:grpSpPr>
          <a:xfrm rot="20327184">
            <a:off x="3783997" y="1493409"/>
            <a:ext cx="1663970" cy="2759716"/>
            <a:chOff x="4510087" y="894483"/>
            <a:chExt cx="2619375" cy="4344267"/>
          </a:xfrm>
        </p:grpSpPr>
        <p:pic>
          <p:nvPicPr>
            <p:cNvPr id="7" name="Image 6">
              <a:extLst>
                <a:ext uri="{FF2B5EF4-FFF2-40B4-BE49-F238E27FC236}">
                  <a16:creationId xmlns:a16="http://schemas.microsoft.com/office/drawing/2014/main" xmlns="" id="{0C344C2A-938C-443C-B824-833CCFC30094}"/>
                </a:ext>
              </a:extLst>
            </p:cNvPr>
            <p:cNvPicPr>
              <a:picLocks noChangeAspect="1"/>
            </p:cNvPicPr>
            <p:nvPr/>
          </p:nvPicPr>
          <p:blipFill>
            <a:blip r:embed="rId5"/>
            <a:stretch>
              <a:fillRect/>
            </a:stretch>
          </p:blipFill>
          <p:spPr>
            <a:xfrm>
              <a:off x="4510087" y="1314450"/>
              <a:ext cx="2619375" cy="3924300"/>
            </a:xfrm>
            <a:prstGeom prst="rect">
              <a:avLst/>
            </a:prstGeom>
          </p:spPr>
        </p:pic>
        <p:pic>
          <p:nvPicPr>
            <p:cNvPr id="8" name="Image 7">
              <a:extLst>
                <a:ext uri="{FF2B5EF4-FFF2-40B4-BE49-F238E27FC236}">
                  <a16:creationId xmlns:a16="http://schemas.microsoft.com/office/drawing/2014/main" xmlns="" id="{301FB5FA-8D46-4EA2-A1F4-705D9FB18E8B}"/>
                </a:ext>
              </a:extLst>
            </p:cNvPr>
            <p:cNvPicPr>
              <a:picLocks noChangeAspect="1"/>
            </p:cNvPicPr>
            <p:nvPr/>
          </p:nvPicPr>
          <p:blipFill>
            <a:blip r:embed="rId6"/>
            <a:stretch>
              <a:fillRect/>
            </a:stretch>
          </p:blipFill>
          <p:spPr>
            <a:xfrm>
              <a:off x="4548825" y="894483"/>
              <a:ext cx="1094100" cy="419967"/>
            </a:xfrm>
            <a:prstGeom prst="rect">
              <a:avLst/>
            </a:prstGeom>
          </p:spPr>
        </p:pic>
      </p:grpSp>
      <p:grpSp>
        <p:nvGrpSpPr>
          <p:cNvPr id="5" name="Groupe 14">
            <a:extLst>
              <a:ext uri="{FF2B5EF4-FFF2-40B4-BE49-F238E27FC236}">
                <a16:creationId xmlns:a16="http://schemas.microsoft.com/office/drawing/2014/main" xmlns="" id="{E74EF290-BEEF-4C96-B08C-50F15A761192}"/>
              </a:ext>
            </a:extLst>
          </p:cNvPr>
          <p:cNvGrpSpPr/>
          <p:nvPr/>
        </p:nvGrpSpPr>
        <p:grpSpPr>
          <a:xfrm>
            <a:off x="4987849" y="1475963"/>
            <a:ext cx="1663971" cy="2695649"/>
            <a:chOff x="7334947" y="282341"/>
            <a:chExt cx="2218628" cy="3594199"/>
          </a:xfrm>
        </p:grpSpPr>
        <p:pic>
          <p:nvPicPr>
            <p:cNvPr id="13" name="Image 12">
              <a:extLst>
                <a:ext uri="{FF2B5EF4-FFF2-40B4-BE49-F238E27FC236}">
                  <a16:creationId xmlns:a16="http://schemas.microsoft.com/office/drawing/2014/main" xmlns="" id="{9ECEA00D-F4D9-4E8B-A838-143112B10027}"/>
                </a:ext>
              </a:extLst>
            </p:cNvPr>
            <p:cNvPicPr>
              <a:picLocks noChangeAspect="1"/>
            </p:cNvPicPr>
            <p:nvPr/>
          </p:nvPicPr>
          <p:blipFill>
            <a:blip r:embed="rId7"/>
            <a:stretch>
              <a:fillRect/>
            </a:stretch>
          </p:blipFill>
          <p:spPr>
            <a:xfrm>
              <a:off x="7334947" y="531532"/>
              <a:ext cx="2218628" cy="3345008"/>
            </a:xfrm>
            <a:prstGeom prst="rect">
              <a:avLst/>
            </a:prstGeom>
          </p:spPr>
        </p:pic>
        <p:pic>
          <p:nvPicPr>
            <p:cNvPr id="14" name="Image 13">
              <a:extLst>
                <a:ext uri="{FF2B5EF4-FFF2-40B4-BE49-F238E27FC236}">
                  <a16:creationId xmlns:a16="http://schemas.microsoft.com/office/drawing/2014/main" xmlns="" id="{56CB4FF4-A97A-458F-8740-CE8E15B4019E}"/>
                </a:ext>
              </a:extLst>
            </p:cNvPr>
            <p:cNvPicPr>
              <a:picLocks noChangeAspect="1"/>
            </p:cNvPicPr>
            <p:nvPr/>
          </p:nvPicPr>
          <p:blipFill>
            <a:blip r:embed="rId8"/>
            <a:stretch>
              <a:fillRect/>
            </a:stretch>
          </p:blipFill>
          <p:spPr>
            <a:xfrm>
              <a:off x="7353997" y="282341"/>
              <a:ext cx="1132778" cy="205272"/>
            </a:xfrm>
            <a:prstGeom prst="rect">
              <a:avLst/>
            </a:prstGeom>
          </p:spPr>
        </p:pic>
      </p:grpSp>
      <p:grpSp>
        <p:nvGrpSpPr>
          <p:cNvPr id="6" name="Groupe 17">
            <a:extLst>
              <a:ext uri="{FF2B5EF4-FFF2-40B4-BE49-F238E27FC236}">
                <a16:creationId xmlns:a16="http://schemas.microsoft.com/office/drawing/2014/main" xmlns="" id="{2863FC92-805E-4877-828C-CF7C1C46BDF1}"/>
              </a:ext>
            </a:extLst>
          </p:cNvPr>
          <p:cNvGrpSpPr/>
          <p:nvPr/>
        </p:nvGrpSpPr>
        <p:grpSpPr>
          <a:xfrm rot="603050">
            <a:off x="6343837" y="1491229"/>
            <a:ext cx="1990485" cy="2817372"/>
            <a:chOff x="320447" y="3533775"/>
            <a:chExt cx="2153426" cy="3048001"/>
          </a:xfrm>
        </p:grpSpPr>
        <p:pic>
          <p:nvPicPr>
            <p:cNvPr id="16" name="Image 15">
              <a:extLst>
                <a:ext uri="{FF2B5EF4-FFF2-40B4-BE49-F238E27FC236}">
                  <a16:creationId xmlns:a16="http://schemas.microsoft.com/office/drawing/2014/main" xmlns="" id="{3464894B-09B6-44D1-8A14-E609D5D4EAE1}"/>
                </a:ext>
              </a:extLst>
            </p:cNvPr>
            <p:cNvPicPr>
              <a:picLocks noChangeAspect="1"/>
            </p:cNvPicPr>
            <p:nvPr/>
          </p:nvPicPr>
          <p:blipFill>
            <a:blip r:embed="rId9"/>
            <a:stretch>
              <a:fillRect/>
            </a:stretch>
          </p:blipFill>
          <p:spPr>
            <a:xfrm>
              <a:off x="320447" y="3960214"/>
              <a:ext cx="2153426" cy="2621562"/>
            </a:xfrm>
            <a:prstGeom prst="rect">
              <a:avLst/>
            </a:prstGeom>
          </p:spPr>
        </p:pic>
        <p:pic>
          <p:nvPicPr>
            <p:cNvPr id="17" name="Image 16">
              <a:extLst>
                <a:ext uri="{FF2B5EF4-FFF2-40B4-BE49-F238E27FC236}">
                  <a16:creationId xmlns:a16="http://schemas.microsoft.com/office/drawing/2014/main" xmlns="" id="{F9CCD922-930B-45E1-86D5-3657ECC9B5A8}"/>
                </a:ext>
              </a:extLst>
            </p:cNvPr>
            <p:cNvPicPr>
              <a:picLocks noChangeAspect="1"/>
            </p:cNvPicPr>
            <p:nvPr/>
          </p:nvPicPr>
          <p:blipFill>
            <a:blip r:embed="rId10"/>
            <a:stretch>
              <a:fillRect/>
            </a:stretch>
          </p:blipFill>
          <p:spPr>
            <a:xfrm>
              <a:off x="320447" y="3533775"/>
              <a:ext cx="405734" cy="416914"/>
            </a:xfrm>
            <a:prstGeom prst="rect">
              <a:avLst/>
            </a:prstGeom>
          </p:spPr>
        </p:pic>
      </p:grpSp>
      <p:grpSp>
        <p:nvGrpSpPr>
          <p:cNvPr id="9" name="Groupe 20">
            <a:extLst>
              <a:ext uri="{FF2B5EF4-FFF2-40B4-BE49-F238E27FC236}">
                <a16:creationId xmlns:a16="http://schemas.microsoft.com/office/drawing/2014/main" xmlns="" id="{F76D425C-2B28-491D-9857-518BB895E733}"/>
              </a:ext>
            </a:extLst>
          </p:cNvPr>
          <p:cNvGrpSpPr/>
          <p:nvPr/>
        </p:nvGrpSpPr>
        <p:grpSpPr>
          <a:xfrm>
            <a:off x="233192" y="4061382"/>
            <a:ext cx="1595609" cy="2138190"/>
            <a:chOff x="2249864" y="3411464"/>
            <a:chExt cx="2442713" cy="3273350"/>
          </a:xfrm>
        </p:grpSpPr>
        <p:pic>
          <p:nvPicPr>
            <p:cNvPr id="19" name="Image 18">
              <a:extLst>
                <a:ext uri="{FF2B5EF4-FFF2-40B4-BE49-F238E27FC236}">
                  <a16:creationId xmlns:a16="http://schemas.microsoft.com/office/drawing/2014/main" xmlns="" id="{1870B0C4-23E0-41C9-95C5-05A073D32960}"/>
                </a:ext>
              </a:extLst>
            </p:cNvPr>
            <p:cNvPicPr>
              <a:picLocks noChangeAspect="1"/>
            </p:cNvPicPr>
            <p:nvPr/>
          </p:nvPicPr>
          <p:blipFill>
            <a:blip r:embed="rId11"/>
            <a:stretch>
              <a:fillRect/>
            </a:stretch>
          </p:blipFill>
          <p:spPr>
            <a:xfrm>
              <a:off x="2249864" y="3793977"/>
              <a:ext cx="2442713" cy="2890837"/>
            </a:xfrm>
            <a:prstGeom prst="rect">
              <a:avLst/>
            </a:prstGeom>
          </p:spPr>
        </p:pic>
        <p:pic>
          <p:nvPicPr>
            <p:cNvPr id="20" name="Image 19">
              <a:extLst>
                <a:ext uri="{FF2B5EF4-FFF2-40B4-BE49-F238E27FC236}">
                  <a16:creationId xmlns:a16="http://schemas.microsoft.com/office/drawing/2014/main" xmlns="" id="{61E82166-8C19-41A2-8057-4A28339E5030}"/>
                </a:ext>
              </a:extLst>
            </p:cNvPr>
            <p:cNvPicPr>
              <a:picLocks noChangeAspect="1"/>
            </p:cNvPicPr>
            <p:nvPr/>
          </p:nvPicPr>
          <p:blipFill>
            <a:blip r:embed="rId12"/>
            <a:stretch>
              <a:fillRect/>
            </a:stretch>
          </p:blipFill>
          <p:spPr>
            <a:xfrm>
              <a:off x="2307591" y="3411464"/>
              <a:ext cx="754278" cy="400050"/>
            </a:xfrm>
            <a:prstGeom prst="rect">
              <a:avLst/>
            </a:prstGeom>
          </p:spPr>
        </p:pic>
      </p:grpSp>
      <p:grpSp>
        <p:nvGrpSpPr>
          <p:cNvPr id="12" name="Groupe 23">
            <a:extLst>
              <a:ext uri="{FF2B5EF4-FFF2-40B4-BE49-F238E27FC236}">
                <a16:creationId xmlns:a16="http://schemas.microsoft.com/office/drawing/2014/main" xmlns="" id="{A480AEE4-84AB-48C8-9323-70B17700710F}"/>
              </a:ext>
            </a:extLst>
          </p:cNvPr>
          <p:cNvGrpSpPr/>
          <p:nvPr/>
        </p:nvGrpSpPr>
        <p:grpSpPr>
          <a:xfrm>
            <a:off x="2003822" y="4214739"/>
            <a:ext cx="2436019" cy="1989156"/>
            <a:chOff x="2671762" y="3951050"/>
            <a:chExt cx="3248025" cy="2652208"/>
          </a:xfrm>
        </p:grpSpPr>
        <p:pic>
          <p:nvPicPr>
            <p:cNvPr id="22" name="Image 21">
              <a:extLst>
                <a:ext uri="{FF2B5EF4-FFF2-40B4-BE49-F238E27FC236}">
                  <a16:creationId xmlns:a16="http://schemas.microsoft.com/office/drawing/2014/main" xmlns="" id="{354063A1-EE6F-4C9B-874F-523EA26A2605}"/>
                </a:ext>
              </a:extLst>
            </p:cNvPr>
            <p:cNvPicPr>
              <a:picLocks noChangeAspect="1"/>
            </p:cNvPicPr>
            <p:nvPr/>
          </p:nvPicPr>
          <p:blipFill>
            <a:blip r:embed="rId13"/>
            <a:stretch>
              <a:fillRect/>
            </a:stretch>
          </p:blipFill>
          <p:spPr>
            <a:xfrm>
              <a:off x="2671762" y="4345833"/>
              <a:ext cx="3248025" cy="2257425"/>
            </a:xfrm>
            <a:prstGeom prst="rect">
              <a:avLst/>
            </a:prstGeom>
          </p:spPr>
        </p:pic>
        <p:pic>
          <p:nvPicPr>
            <p:cNvPr id="23" name="Image 22">
              <a:extLst>
                <a:ext uri="{FF2B5EF4-FFF2-40B4-BE49-F238E27FC236}">
                  <a16:creationId xmlns:a16="http://schemas.microsoft.com/office/drawing/2014/main" xmlns="" id="{F203B209-86BF-4D4F-8090-AC0903D74B54}"/>
                </a:ext>
              </a:extLst>
            </p:cNvPr>
            <p:cNvPicPr>
              <a:picLocks noChangeAspect="1"/>
            </p:cNvPicPr>
            <p:nvPr/>
          </p:nvPicPr>
          <p:blipFill>
            <a:blip r:embed="rId14"/>
            <a:stretch>
              <a:fillRect/>
            </a:stretch>
          </p:blipFill>
          <p:spPr>
            <a:xfrm>
              <a:off x="2671762" y="3951050"/>
              <a:ext cx="495642" cy="348424"/>
            </a:xfrm>
            <a:prstGeom prst="rect">
              <a:avLst/>
            </a:prstGeom>
          </p:spPr>
        </p:pic>
      </p:grpSp>
      <p:grpSp>
        <p:nvGrpSpPr>
          <p:cNvPr id="15" name="Groupe 26">
            <a:extLst>
              <a:ext uri="{FF2B5EF4-FFF2-40B4-BE49-F238E27FC236}">
                <a16:creationId xmlns:a16="http://schemas.microsoft.com/office/drawing/2014/main" xmlns="" id="{7C4CA905-D98D-487B-AB70-5F189745F8EA}"/>
              </a:ext>
            </a:extLst>
          </p:cNvPr>
          <p:cNvGrpSpPr/>
          <p:nvPr/>
        </p:nvGrpSpPr>
        <p:grpSpPr>
          <a:xfrm>
            <a:off x="4592880" y="5187657"/>
            <a:ext cx="1957388" cy="1008808"/>
            <a:chOff x="6123840" y="5248274"/>
            <a:chExt cx="2609850" cy="1345077"/>
          </a:xfrm>
        </p:grpSpPr>
        <p:pic>
          <p:nvPicPr>
            <p:cNvPr id="25" name="Image 24">
              <a:extLst>
                <a:ext uri="{FF2B5EF4-FFF2-40B4-BE49-F238E27FC236}">
                  <a16:creationId xmlns:a16="http://schemas.microsoft.com/office/drawing/2014/main" xmlns="" id="{CF812D14-34D7-4D54-95E3-132415E9AB09}"/>
                </a:ext>
              </a:extLst>
            </p:cNvPr>
            <p:cNvPicPr>
              <a:picLocks noChangeAspect="1"/>
            </p:cNvPicPr>
            <p:nvPr/>
          </p:nvPicPr>
          <p:blipFill>
            <a:blip r:embed="rId15"/>
            <a:stretch>
              <a:fillRect/>
            </a:stretch>
          </p:blipFill>
          <p:spPr>
            <a:xfrm>
              <a:off x="6123840" y="5593226"/>
              <a:ext cx="2609850" cy="1000125"/>
            </a:xfrm>
            <a:prstGeom prst="rect">
              <a:avLst/>
            </a:prstGeom>
          </p:spPr>
        </p:pic>
        <p:pic>
          <p:nvPicPr>
            <p:cNvPr id="26" name="Image 25">
              <a:extLst>
                <a:ext uri="{FF2B5EF4-FFF2-40B4-BE49-F238E27FC236}">
                  <a16:creationId xmlns:a16="http://schemas.microsoft.com/office/drawing/2014/main" xmlns="" id="{6020BD90-CC7F-491D-AD70-CA1F1738A4C5}"/>
                </a:ext>
              </a:extLst>
            </p:cNvPr>
            <p:cNvPicPr>
              <a:picLocks noChangeAspect="1"/>
            </p:cNvPicPr>
            <p:nvPr/>
          </p:nvPicPr>
          <p:blipFill>
            <a:blip r:embed="rId16"/>
            <a:stretch>
              <a:fillRect/>
            </a:stretch>
          </p:blipFill>
          <p:spPr>
            <a:xfrm>
              <a:off x="6175841" y="5248274"/>
              <a:ext cx="460033" cy="344951"/>
            </a:xfrm>
            <a:prstGeom prst="rect">
              <a:avLst/>
            </a:prstGeom>
          </p:spPr>
        </p:pic>
      </p:grpSp>
      <p:grpSp>
        <p:nvGrpSpPr>
          <p:cNvPr id="18" name="Groupe 29">
            <a:extLst>
              <a:ext uri="{FF2B5EF4-FFF2-40B4-BE49-F238E27FC236}">
                <a16:creationId xmlns:a16="http://schemas.microsoft.com/office/drawing/2014/main" xmlns="" id="{1EEA0214-B445-40F3-9963-6646C2EB2399}"/>
              </a:ext>
            </a:extLst>
          </p:cNvPr>
          <p:cNvGrpSpPr/>
          <p:nvPr/>
        </p:nvGrpSpPr>
        <p:grpSpPr>
          <a:xfrm rot="1423046">
            <a:off x="6968551" y="2818968"/>
            <a:ext cx="1786162" cy="2252910"/>
            <a:chOff x="8966776" y="4752877"/>
            <a:chExt cx="1398964" cy="1764532"/>
          </a:xfrm>
        </p:grpSpPr>
        <p:pic>
          <p:nvPicPr>
            <p:cNvPr id="28" name="Image 27">
              <a:extLst>
                <a:ext uri="{FF2B5EF4-FFF2-40B4-BE49-F238E27FC236}">
                  <a16:creationId xmlns:a16="http://schemas.microsoft.com/office/drawing/2014/main" xmlns="" id="{DF91797E-E52D-4A7D-8CD4-56749C303562}"/>
                </a:ext>
              </a:extLst>
            </p:cNvPr>
            <p:cNvPicPr>
              <a:picLocks noChangeAspect="1"/>
            </p:cNvPicPr>
            <p:nvPr/>
          </p:nvPicPr>
          <p:blipFill>
            <a:blip r:embed="rId17"/>
            <a:stretch>
              <a:fillRect/>
            </a:stretch>
          </p:blipFill>
          <p:spPr>
            <a:xfrm>
              <a:off x="8966776" y="4926735"/>
              <a:ext cx="1398964" cy="1590674"/>
            </a:xfrm>
            <a:prstGeom prst="rect">
              <a:avLst/>
            </a:prstGeom>
          </p:spPr>
        </p:pic>
        <p:pic>
          <p:nvPicPr>
            <p:cNvPr id="29" name="Image 28">
              <a:extLst>
                <a:ext uri="{FF2B5EF4-FFF2-40B4-BE49-F238E27FC236}">
                  <a16:creationId xmlns:a16="http://schemas.microsoft.com/office/drawing/2014/main" xmlns="" id="{994E93EA-A22A-4900-A22E-502E4C4DC45C}"/>
                </a:ext>
              </a:extLst>
            </p:cNvPr>
            <p:cNvPicPr>
              <a:picLocks noChangeAspect="1"/>
            </p:cNvPicPr>
            <p:nvPr/>
          </p:nvPicPr>
          <p:blipFill>
            <a:blip r:embed="rId18"/>
            <a:stretch>
              <a:fillRect/>
            </a:stretch>
          </p:blipFill>
          <p:spPr>
            <a:xfrm>
              <a:off x="8966777" y="4752877"/>
              <a:ext cx="729674" cy="131314"/>
            </a:xfrm>
            <a:prstGeom prst="rect">
              <a:avLst/>
            </a:prstGeom>
          </p:spPr>
        </p:pic>
      </p:grpSp>
      <p:grpSp>
        <p:nvGrpSpPr>
          <p:cNvPr id="21" name="Groupe 32">
            <a:extLst>
              <a:ext uri="{FF2B5EF4-FFF2-40B4-BE49-F238E27FC236}">
                <a16:creationId xmlns:a16="http://schemas.microsoft.com/office/drawing/2014/main" xmlns="" id="{D56DB697-0E3E-4CE7-A91E-1925EC1C3103}"/>
              </a:ext>
            </a:extLst>
          </p:cNvPr>
          <p:cNvGrpSpPr/>
          <p:nvPr/>
        </p:nvGrpSpPr>
        <p:grpSpPr>
          <a:xfrm rot="1938847">
            <a:off x="6954621" y="4003644"/>
            <a:ext cx="1950244" cy="1931940"/>
            <a:chOff x="8917163" y="4079724"/>
            <a:chExt cx="2600325" cy="2575920"/>
          </a:xfrm>
        </p:grpSpPr>
        <p:pic>
          <p:nvPicPr>
            <p:cNvPr id="31" name="Image 30">
              <a:extLst>
                <a:ext uri="{FF2B5EF4-FFF2-40B4-BE49-F238E27FC236}">
                  <a16:creationId xmlns:a16="http://schemas.microsoft.com/office/drawing/2014/main" xmlns="" id="{2660B8C3-167E-43EB-B6F4-B7BED4042EEE}"/>
                </a:ext>
              </a:extLst>
            </p:cNvPr>
            <p:cNvPicPr>
              <a:picLocks noChangeAspect="1"/>
            </p:cNvPicPr>
            <p:nvPr/>
          </p:nvPicPr>
          <p:blipFill>
            <a:blip r:embed="rId19"/>
            <a:stretch>
              <a:fillRect/>
            </a:stretch>
          </p:blipFill>
          <p:spPr>
            <a:xfrm>
              <a:off x="8917163" y="4293444"/>
              <a:ext cx="2600325" cy="2362200"/>
            </a:xfrm>
            <a:prstGeom prst="rect">
              <a:avLst/>
            </a:prstGeom>
          </p:spPr>
        </p:pic>
        <p:pic>
          <p:nvPicPr>
            <p:cNvPr id="32" name="Image 31">
              <a:extLst>
                <a:ext uri="{FF2B5EF4-FFF2-40B4-BE49-F238E27FC236}">
                  <a16:creationId xmlns:a16="http://schemas.microsoft.com/office/drawing/2014/main" xmlns="" id="{78F4E714-38D9-4AE1-8871-78A590B48F64}"/>
                </a:ext>
              </a:extLst>
            </p:cNvPr>
            <p:cNvPicPr>
              <a:picLocks noChangeAspect="1"/>
            </p:cNvPicPr>
            <p:nvPr/>
          </p:nvPicPr>
          <p:blipFill>
            <a:blip r:embed="rId20"/>
            <a:stretch>
              <a:fillRect/>
            </a:stretch>
          </p:blipFill>
          <p:spPr>
            <a:xfrm>
              <a:off x="8932094" y="4079724"/>
              <a:ext cx="950341" cy="237534"/>
            </a:xfrm>
            <a:prstGeom prst="rect">
              <a:avLst/>
            </a:prstGeom>
          </p:spPr>
        </p:pic>
      </p:grpSp>
      <p:grpSp>
        <p:nvGrpSpPr>
          <p:cNvPr id="24" name="Groupe 35">
            <a:extLst>
              <a:ext uri="{FF2B5EF4-FFF2-40B4-BE49-F238E27FC236}">
                <a16:creationId xmlns:a16="http://schemas.microsoft.com/office/drawing/2014/main" xmlns="" id="{168A86F0-45C5-41C0-A03B-050B99B071B5}"/>
              </a:ext>
            </a:extLst>
          </p:cNvPr>
          <p:cNvGrpSpPr/>
          <p:nvPr/>
        </p:nvGrpSpPr>
        <p:grpSpPr>
          <a:xfrm>
            <a:off x="4865846" y="4345398"/>
            <a:ext cx="1714790" cy="654086"/>
            <a:chOff x="6540064" y="4210617"/>
            <a:chExt cx="2286387" cy="872115"/>
          </a:xfrm>
        </p:grpSpPr>
        <p:pic>
          <p:nvPicPr>
            <p:cNvPr id="34" name="Image 33">
              <a:extLst>
                <a:ext uri="{FF2B5EF4-FFF2-40B4-BE49-F238E27FC236}">
                  <a16:creationId xmlns:a16="http://schemas.microsoft.com/office/drawing/2014/main" xmlns="" id="{67BF4953-8EF8-4F48-8167-2277FA3C80ED}"/>
                </a:ext>
              </a:extLst>
            </p:cNvPr>
            <p:cNvPicPr>
              <a:picLocks noChangeAspect="1"/>
            </p:cNvPicPr>
            <p:nvPr/>
          </p:nvPicPr>
          <p:blipFill>
            <a:blip r:embed="rId21"/>
            <a:stretch>
              <a:fillRect/>
            </a:stretch>
          </p:blipFill>
          <p:spPr>
            <a:xfrm>
              <a:off x="6540064" y="4473485"/>
              <a:ext cx="2286387" cy="609247"/>
            </a:xfrm>
            <a:prstGeom prst="rect">
              <a:avLst/>
            </a:prstGeom>
          </p:spPr>
        </p:pic>
        <p:pic>
          <p:nvPicPr>
            <p:cNvPr id="35" name="Image 34">
              <a:extLst>
                <a:ext uri="{FF2B5EF4-FFF2-40B4-BE49-F238E27FC236}">
                  <a16:creationId xmlns:a16="http://schemas.microsoft.com/office/drawing/2014/main" xmlns="" id="{1EE2801D-5A81-48AF-95C0-98B883B44C2A}"/>
                </a:ext>
              </a:extLst>
            </p:cNvPr>
            <p:cNvPicPr>
              <a:picLocks noChangeAspect="1"/>
            </p:cNvPicPr>
            <p:nvPr/>
          </p:nvPicPr>
          <p:blipFill>
            <a:blip r:embed="rId22"/>
            <a:stretch>
              <a:fillRect/>
            </a:stretch>
          </p:blipFill>
          <p:spPr>
            <a:xfrm>
              <a:off x="6540064" y="4210617"/>
              <a:ext cx="1033347" cy="245367"/>
            </a:xfrm>
            <a:prstGeom prst="rect">
              <a:avLst/>
            </a:prstGeom>
          </p:spPr>
        </p:pic>
      </p:grpSp>
      <p:sp>
        <p:nvSpPr>
          <p:cNvPr id="2" name="ZoneTexte 1"/>
          <p:cNvSpPr txBox="1"/>
          <p:nvPr/>
        </p:nvSpPr>
        <p:spPr>
          <a:xfrm>
            <a:off x="170848" y="6415489"/>
            <a:ext cx="3531736" cy="400110"/>
          </a:xfrm>
          <a:prstGeom prst="rect">
            <a:avLst/>
          </a:prstGeom>
          <a:noFill/>
        </p:spPr>
        <p:txBody>
          <a:bodyPr wrap="none" rtlCol="0">
            <a:spAutoFit/>
          </a:bodyPr>
          <a:lstStyle/>
          <a:p>
            <a:r>
              <a:rPr lang="fr-FR" sz="2000" dirty="0"/>
              <a:t>Quelques articles parus en 2017</a:t>
            </a:r>
          </a:p>
        </p:txBody>
      </p:sp>
      <p:sp>
        <p:nvSpPr>
          <p:cNvPr id="37" name="Titre 1"/>
          <p:cNvSpPr txBox="1">
            <a:spLocks/>
          </p:cNvSpPr>
          <p:nvPr/>
        </p:nvSpPr>
        <p:spPr>
          <a:xfrm>
            <a:off x="-304158" y="-214330"/>
            <a:ext cx="9162438" cy="1143000"/>
          </a:xfrm>
          <a:prstGeom prst="rect">
            <a:avLst/>
          </a:prstGeom>
        </p:spPr>
        <p:txBody>
          <a:bodyPr vert="horz" lIns="91440" tIns="45720" rIns="91440" bIns="45720" rtlCol="0" anchor="b">
            <a:normAutofit fontScale="97500"/>
          </a:bodyPr>
          <a:lstStyle>
            <a:lvl1pPr algn="ctr" defTabSz="914400" rtl="0" eaLnBrk="1" latinLnBrk="0" hangingPunct="1">
              <a:spcBef>
                <a:spcPct val="0"/>
              </a:spcBef>
              <a:buNone/>
              <a:defRPr sz="4500" kern="1200">
                <a:solidFill>
                  <a:schemeClr val="tx1"/>
                </a:solidFill>
                <a:latin typeface="+mj-lt"/>
                <a:ea typeface="+mj-ea"/>
                <a:cs typeface="+mj-cs"/>
              </a:defRPr>
            </a:lvl1pPr>
          </a:lstStyle>
          <a:p>
            <a:pPr>
              <a:tabLst>
                <a:tab pos="2784475" algn="l"/>
              </a:tabLst>
            </a:pPr>
            <a:r>
              <a:rPr lang="fr-FR" sz="2000" b="1" dirty="0">
                <a:solidFill>
                  <a:schemeClr val="bg1"/>
                </a:solidFill>
                <a:latin typeface="Lucida Sans" panose="020B0602030504020204" pitchFamily="34" charset="0"/>
              </a:rPr>
              <a:t>Inquiétudes, </a:t>
            </a:r>
            <a:r>
              <a:rPr lang="fr-FR" sz="2000" b="1" dirty="0" smtClean="0">
                <a:solidFill>
                  <a:schemeClr val="bg1"/>
                </a:solidFill>
                <a:latin typeface="Lucida Sans" panose="020B0602030504020204" pitchFamily="34" charset="0"/>
              </a:rPr>
              <a:t>préoccupations</a:t>
            </a:r>
          </a:p>
          <a:p>
            <a:pPr>
              <a:tabLst>
                <a:tab pos="2784475" algn="l"/>
              </a:tabLst>
            </a:pPr>
            <a:r>
              <a:rPr lang="fr-FR" sz="2000" b="1" dirty="0" smtClean="0">
                <a:solidFill>
                  <a:schemeClr val="bg1"/>
                </a:solidFill>
                <a:latin typeface="Lucida Sans" panose="020B0602030504020204" pitchFamily="34" charset="0"/>
              </a:rPr>
              <a:t>des </a:t>
            </a:r>
            <a:r>
              <a:rPr lang="fr-FR" sz="2000" b="1" dirty="0">
                <a:solidFill>
                  <a:schemeClr val="bg1"/>
                </a:solidFill>
                <a:latin typeface="Lucida Sans" panose="020B0602030504020204" pitchFamily="34" charset="0"/>
              </a:rPr>
              <a:t>habitants</a:t>
            </a:r>
          </a:p>
        </p:txBody>
      </p:sp>
    </p:spTree>
    <p:extLst>
      <p:ext uri="{BB962C8B-B14F-4D97-AF65-F5344CB8AC3E}">
        <p14:creationId xmlns="" xmlns:p14="http://schemas.microsoft.com/office/powerpoint/2010/main" val="1519193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7504" y="1445454"/>
            <a:ext cx="8229600" cy="810344"/>
          </a:xfrm>
        </p:spPr>
        <p:txBody>
          <a:bodyPr>
            <a:normAutofit fontScale="90000"/>
          </a:bodyPr>
          <a:lstStyle/>
          <a:p>
            <a:r>
              <a:rPr lang="fr-FR" dirty="0"/>
              <a:t>Projet « RÉPONSES »</a:t>
            </a:r>
            <a:br>
              <a:rPr lang="fr-FR" dirty="0"/>
            </a:br>
            <a:r>
              <a:rPr lang="fr-FR" sz="2700" dirty="0" err="1"/>
              <a:t>RÉduire</a:t>
            </a:r>
            <a:r>
              <a:rPr lang="fr-FR" sz="2700" dirty="0"/>
              <a:t> les </a:t>
            </a:r>
            <a:r>
              <a:rPr lang="fr-FR" sz="2700" dirty="0" err="1"/>
              <a:t>POllutioNs</a:t>
            </a:r>
            <a:r>
              <a:rPr lang="fr-FR" sz="2700" dirty="0"/>
              <a:t> en Santé-Environnement</a:t>
            </a:r>
            <a:r>
              <a:rPr lang="fr-FR" sz="4000" dirty="0"/>
              <a:t/>
            </a:r>
            <a:br>
              <a:rPr lang="fr-FR" sz="4000" dirty="0"/>
            </a:br>
            <a:endParaRPr lang="fr-FR" dirty="0"/>
          </a:p>
        </p:txBody>
      </p:sp>
      <p:sp>
        <p:nvSpPr>
          <p:cNvPr id="3" name="Espace réservé du contenu 2"/>
          <p:cNvSpPr>
            <a:spLocks noGrp="1"/>
          </p:cNvSpPr>
          <p:nvPr>
            <p:ph idx="1"/>
            <p:custDataLst>
              <p:tags r:id="rId2"/>
            </p:custDataLst>
          </p:nvPr>
        </p:nvSpPr>
        <p:spPr>
          <a:xfrm>
            <a:off x="214282" y="2741598"/>
            <a:ext cx="8929718" cy="5616624"/>
          </a:xfrm>
        </p:spPr>
        <p:txBody>
          <a:bodyPr>
            <a:noAutofit/>
          </a:bodyPr>
          <a:lstStyle/>
          <a:p>
            <a:pPr marL="0" indent="0">
              <a:buNone/>
            </a:pPr>
            <a:r>
              <a:rPr lang="fr-FR" sz="1800" b="1" u="sng" dirty="0">
                <a:solidFill>
                  <a:schemeClr val="tx1"/>
                </a:solidFill>
              </a:rPr>
              <a:t>Objectifs </a:t>
            </a:r>
            <a:r>
              <a:rPr lang="fr-FR" sz="1800" b="1" dirty="0">
                <a:solidFill>
                  <a:schemeClr val="tx1"/>
                </a:solidFill>
              </a:rPr>
              <a:t>&gt;  Réponses et solutions concrètes aux attentes des populations </a:t>
            </a:r>
          </a:p>
          <a:p>
            <a:pPr marL="0" indent="0">
              <a:buNone/>
            </a:pPr>
            <a:r>
              <a:rPr lang="fr-FR" sz="1800" b="1" dirty="0">
                <a:solidFill>
                  <a:schemeClr val="tx1"/>
                </a:solidFill>
              </a:rPr>
              <a:t>               &gt;  Qualité de l’air </a:t>
            </a:r>
          </a:p>
          <a:p>
            <a:pPr marL="0" indent="0">
              <a:buNone/>
            </a:pPr>
            <a:r>
              <a:rPr lang="fr-FR" sz="1800" b="1" dirty="0">
                <a:solidFill>
                  <a:schemeClr val="tx1"/>
                </a:solidFill>
              </a:rPr>
              <a:t>               &gt;  21 communes pourtour Etang de Berre</a:t>
            </a:r>
          </a:p>
          <a:p>
            <a:pPr marL="0" indent="0">
              <a:buNone/>
            </a:pPr>
            <a:endParaRPr lang="fr-FR" sz="1800" dirty="0">
              <a:solidFill>
                <a:schemeClr val="tx1"/>
              </a:solidFill>
            </a:endParaRPr>
          </a:p>
          <a:p>
            <a:r>
              <a:rPr lang="fr-FR" sz="1800" dirty="0">
                <a:solidFill>
                  <a:schemeClr val="tx1"/>
                </a:solidFill>
              </a:rPr>
              <a:t>Dialogue </a:t>
            </a:r>
            <a:r>
              <a:rPr lang="fr-FR" sz="1800" b="1" dirty="0">
                <a:solidFill>
                  <a:schemeClr val="tx1"/>
                </a:solidFill>
              </a:rPr>
              <a:t>constructif</a:t>
            </a:r>
            <a:r>
              <a:rPr lang="fr-FR" sz="1800" dirty="0">
                <a:solidFill>
                  <a:schemeClr val="tx1"/>
                </a:solidFill>
              </a:rPr>
              <a:t>, entre les parties prenantes, dont les </a:t>
            </a:r>
            <a:r>
              <a:rPr lang="fr-FR" sz="1800" b="1" dirty="0">
                <a:solidFill>
                  <a:schemeClr val="tx1"/>
                </a:solidFill>
              </a:rPr>
              <a:t>habitants</a:t>
            </a:r>
          </a:p>
          <a:p>
            <a:pPr marL="0" indent="0">
              <a:buNone/>
            </a:pPr>
            <a:endParaRPr lang="fr-FR" sz="1800" dirty="0">
              <a:solidFill>
                <a:schemeClr val="tx1"/>
              </a:solidFill>
            </a:endParaRPr>
          </a:p>
          <a:p>
            <a:pPr lvl="0"/>
            <a:r>
              <a:rPr lang="fr-FR" sz="1800" dirty="0">
                <a:solidFill>
                  <a:schemeClr val="tx1"/>
                </a:solidFill>
              </a:rPr>
              <a:t>I</a:t>
            </a:r>
            <a:r>
              <a:rPr lang="fr-FR" sz="1800" b="1" dirty="0">
                <a:solidFill>
                  <a:schemeClr val="tx1"/>
                </a:solidFill>
              </a:rPr>
              <a:t>nformation centralisée, indépendante, accessible et fiable</a:t>
            </a:r>
          </a:p>
          <a:p>
            <a:pPr marL="0" lvl="0" indent="0">
              <a:buNone/>
            </a:pPr>
            <a:endParaRPr lang="fr-FR" sz="1800" b="1" dirty="0">
              <a:solidFill>
                <a:schemeClr val="tx1"/>
              </a:solidFill>
            </a:endParaRPr>
          </a:p>
          <a:p>
            <a:pPr lvl="0"/>
            <a:r>
              <a:rPr lang="fr-FR" sz="1800" dirty="0">
                <a:solidFill>
                  <a:schemeClr val="tx1"/>
                </a:solidFill>
              </a:rPr>
              <a:t>Nouvelles </a:t>
            </a:r>
            <a:r>
              <a:rPr lang="fr-FR" sz="1800" b="1" dirty="0">
                <a:solidFill>
                  <a:schemeClr val="tx1"/>
                </a:solidFill>
              </a:rPr>
              <a:t>actions à mettre en place </a:t>
            </a:r>
            <a:endParaRPr lang="fr-FR" sz="1800" dirty="0">
              <a:solidFill>
                <a:schemeClr val="tx1"/>
              </a:solidFill>
            </a:endParaRPr>
          </a:p>
          <a:p>
            <a:pPr marL="0" lvl="0" indent="0">
              <a:buNone/>
            </a:pPr>
            <a:endParaRPr lang="fr-FR" sz="1800" dirty="0">
              <a:solidFill>
                <a:schemeClr val="tx1"/>
              </a:solidFill>
            </a:endParaRPr>
          </a:p>
          <a:p>
            <a:pPr marL="0" lvl="0" indent="0">
              <a:buNone/>
            </a:pPr>
            <a:endParaRPr lang="fr-FR" sz="1800" dirty="0">
              <a:solidFill>
                <a:schemeClr val="tx1"/>
              </a:solidFill>
            </a:endParaRPr>
          </a:p>
          <a:p>
            <a:pPr marL="0" indent="0">
              <a:buNone/>
            </a:pPr>
            <a:r>
              <a:rPr lang="fr-FR" sz="1800" b="1" dirty="0">
                <a:solidFill>
                  <a:schemeClr val="tx1"/>
                </a:solidFill>
                <a:sym typeface="Symbol" panose="05050102010706020507" pitchFamily="18" charset="2"/>
              </a:rPr>
              <a:t></a:t>
            </a:r>
            <a:r>
              <a:rPr lang="fr-FR" sz="1800" b="1" dirty="0">
                <a:solidFill>
                  <a:schemeClr val="tx1"/>
                </a:solidFill>
              </a:rPr>
              <a:t> Définition collégiale du </a:t>
            </a:r>
            <a:r>
              <a:rPr lang="fr-FR" sz="1800" b="1" dirty="0" smtClean="0">
                <a:solidFill>
                  <a:schemeClr val="tx1"/>
                </a:solidFill>
              </a:rPr>
              <a:t>Conseil d’orientation </a:t>
            </a:r>
            <a:r>
              <a:rPr lang="fr-FR" sz="1800" b="1" dirty="0">
                <a:solidFill>
                  <a:schemeClr val="tx1"/>
                </a:solidFill>
              </a:rPr>
              <a:t>du SPPPI PACA</a:t>
            </a:r>
          </a:p>
          <a:p>
            <a:pPr marL="0" lvl="0" indent="0">
              <a:buNone/>
            </a:pPr>
            <a:endParaRPr lang="fr-FR" sz="1800" dirty="0">
              <a:solidFill>
                <a:schemeClr val="tx1"/>
              </a:solidFill>
            </a:endParaRPr>
          </a:p>
        </p:txBody>
      </p:sp>
    </p:spTree>
    <p:extLst>
      <p:ext uri="{BB962C8B-B14F-4D97-AF65-F5344CB8AC3E}">
        <p14:creationId xmlns="" xmlns:p14="http://schemas.microsoft.com/office/powerpoint/2010/main" val="1195175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94458" y="285728"/>
            <a:ext cx="7920880" cy="474230"/>
          </a:xfrm>
        </p:spPr>
        <p:txBody>
          <a:bodyPr>
            <a:normAutofit fontScale="90000"/>
          </a:bodyPr>
          <a:lstStyle/>
          <a:p>
            <a:pPr algn="ctr"/>
            <a:r>
              <a:rPr lang="fr-FR" sz="3200" dirty="0" smtClean="0">
                <a:solidFill>
                  <a:schemeClr val="bg1"/>
                </a:solidFill>
              </a:rPr>
              <a:t>COPIL REPONSES </a:t>
            </a:r>
            <a:r>
              <a:rPr lang="fr-FR" sz="3200" dirty="0">
                <a:solidFill>
                  <a:schemeClr val="bg1"/>
                </a:solidFill>
              </a:rPr>
              <a:t>: </a:t>
            </a:r>
            <a:r>
              <a:rPr lang="fr-FR" sz="3200" dirty="0" smtClean="0">
                <a:solidFill>
                  <a:schemeClr val="bg1"/>
                </a:solidFill>
              </a:rPr>
              <a:t/>
            </a:r>
            <a:br>
              <a:rPr lang="fr-FR" sz="3200" dirty="0" smtClean="0">
                <a:solidFill>
                  <a:schemeClr val="bg1"/>
                </a:solidFill>
              </a:rPr>
            </a:br>
            <a:r>
              <a:rPr lang="fr-FR" sz="3200" dirty="0" smtClean="0">
                <a:solidFill>
                  <a:schemeClr val="bg1"/>
                </a:solidFill>
              </a:rPr>
              <a:t>Décisions </a:t>
            </a:r>
            <a:r>
              <a:rPr lang="fr-FR" sz="3200" dirty="0">
                <a:solidFill>
                  <a:schemeClr val="bg1"/>
                </a:solidFill>
              </a:rPr>
              <a:t>collégiales</a:t>
            </a:r>
            <a:endParaRPr lang="fr-FR" sz="4800" dirty="0">
              <a:solidFill>
                <a:schemeClr val="bg1"/>
              </a:solidFill>
            </a:endParaRPr>
          </a:p>
        </p:txBody>
      </p:sp>
      <p:sp>
        <p:nvSpPr>
          <p:cNvPr id="4" name="Espace réservé du contenu 3"/>
          <p:cNvSpPr>
            <a:spLocks noGrp="1"/>
          </p:cNvSpPr>
          <p:nvPr>
            <p:ph idx="1"/>
            <p:custDataLst>
              <p:tags r:id="rId2"/>
            </p:custDataLst>
          </p:nvPr>
        </p:nvSpPr>
        <p:spPr>
          <a:xfrm>
            <a:off x="412182" y="1700807"/>
            <a:ext cx="8731817" cy="4176465"/>
          </a:xfrm>
        </p:spPr>
        <p:txBody>
          <a:bodyPr>
            <a:normAutofit/>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sz="1700" dirty="0">
                <a:solidFill>
                  <a:schemeClr val="accent4"/>
                </a:solidFill>
              </a:rPr>
              <a:t>		 </a:t>
            </a:r>
          </a:p>
          <a:p>
            <a:pPr marL="0" indent="0">
              <a:buNone/>
            </a:pPr>
            <a:endParaRPr lang="fr-FR" dirty="0"/>
          </a:p>
          <a:p>
            <a:endParaRPr lang="fr-FR" dirty="0"/>
          </a:p>
        </p:txBody>
      </p:sp>
      <p:graphicFrame>
        <p:nvGraphicFramePr>
          <p:cNvPr id="5" name="Tableau 4"/>
          <p:cNvGraphicFramePr>
            <a:graphicFrameLocks noGrp="1"/>
          </p:cNvGraphicFramePr>
          <p:nvPr>
            <p:extLst>
              <p:ext uri="{D42A27DB-BD31-4B8C-83A1-F6EECF244321}">
                <p14:modId xmlns="" xmlns:p14="http://schemas.microsoft.com/office/powerpoint/2010/main" val="2544316925"/>
              </p:ext>
            </p:extLst>
          </p:nvPr>
        </p:nvGraphicFramePr>
        <p:xfrm>
          <a:off x="1428728" y="1214423"/>
          <a:ext cx="6167608" cy="5256621"/>
        </p:xfrm>
        <a:graphic>
          <a:graphicData uri="http://schemas.openxmlformats.org/drawingml/2006/table">
            <a:tbl>
              <a:tblPr/>
              <a:tblGrid>
                <a:gridCol w="3083804">
                  <a:extLst>
                    <a:ext uri="{9D8B030D-6E8A-4147-A177-3AD203B41FA5}">
                      <a16:colId xmlns:a16="http://schemas.microsoft.com/office/drawing/2014/main" xmlns="" val="3861824737"/>
                    </a:ext>
                  </a:extLst>
                </a:gridCol>
                <a:gridCol w="3083804">
                  <a:extLst>
                    <a:ext uri="{9D8B030D-6E8A-4147-A177-3AD203B41FA5}">
                      <a16:colId xmlns:a16="http://schemas.microsoft.com/office/drawing/2014/main" xmlns="" val="3883830425"/>
                    </a:ext>
                  </a:extLst>
                </a:gridCol>
              </a:tblGrid>
              <a:tr h="288356">
                <a:tc rowSpan="3">
                  <a:txBody>
                    <a:bodyPr/>
                    <a:lstStyle/>
                    <a:p>
                      <a:pPr algn="ctr" rtl="0" fontAlgn="ctr"/>
                      <a:r>
                        <a:rPr lang="fr-FR" sz="1400" b="1" i="0" u="none" strike="noStrike" dirty="0">
                          <a:solidFill>
                            <a:srgbClr val="FFFFFF"/>
                          </a:solidFill>
                          <a:effectLst/>
                          <a:latin typeface="Lucida Sans" panose="020B0602030504020204" pitchFamily="34" charset="0"/>
                        </a:rPr>
                        <a:t>Associations</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ADPLGF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812730619"/>
                  </a:ext>
                </a:extLst>
              </a:tr>
              <a:tr h="288356">
                <a:tc vMerge="1">
                  <a:txBody>
                    <a:bodyPr/>
                    <a:lstStyle/>
                    <a:p>
                      <a:endParaRPr lang="fr-FR"/>
                    </a:p>
                  </a:txBody>
                  <a:tcPr/>
                </a:tc>
                <a:tc>
                  <a:txBody>
                    <a:bodyPr/>
                    <a:lstStyle/>
                    <a:p>
                      <a:pPr algn="ctr" rtl="0" fontAlgn="ctr"/>
                      <a:r>
                        <a:rPr lang="fr-FR" sz="1400" b="0" i="0" u="none" strike="noStrike" dirty="0" err="1">
                          <a:solidFill>
                            <a:srgbClr val="5F64AB"/>
                          </a:solidFill>
                          <a:effectLst/>
                          <a:latin typeface="Lucida Sans" panose="020B0602030504020204" pitchFamily="34" charset="0"/>
                        </a:rPr>
                        <a:t>Fare</a:t>
                      </a:r>
                      <a:r>
                        <a:rPr lang="fr-FR" sz="1400" b="0" i="0" u="none" strike="noStrike" dirty="0">
                          <a:solidFill>
                            <a:srgbClr val="5F64AB"/>
                          </a:solidFill>
                          <a:effectLst/>
                          <a:latin typeface="Lucida Sans" panose="020B0602030504020204" pitchFamily="34" charset="0"/>
                        </a:rPr>
                        <a:t> Sud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1155695589"/>
                  </a:ext>
                </a:extLst>
              </a:tr>
              <a:tr h="288356">
                <a:tc vMerge="1">
                  <a:txBody>
                    <a:bodyPr/>
                    <a:lstStyle/>
                    <a:p>
                      <a:pPr algn="l" rtl="0" fontAlgn="ctr"/>
                      <a:endParaRPr lang="fr-FR" sz="1600" b="1" i="0" u="none" strike="noStrike" dirty="0">
                        <a:solidFill>
                          <a:srgbClr val="FFFFFF"/>
                        </a:solidFill>
                        <a:effectLst/>
                        <a:latin typeface="Lucida Sans" panose="020B0602030504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Eco-Relais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1920738668"/>
                  </a:ext>
                </a:extLst>
              </a:tr>
              <a:tr h="354569">
                <a:tc rowSpan="3">
                  <a:txBody>
                    <a:bodyPr/>
                    <a:lstStyle/>
                    <a:p>
                      <a:pPr algn="ctr" rtl="0" fontAlgn="ctr"/>
                      <a:r>
                        <a:rPr lang="fr-FR" sz="1400" b="1" i="0" u="none" strike="noStrike">
                          <a:solidFill>
                            <a:srgbClr val="FFFFFF"/>
                          </a:solidFill>
                          <a:effectLst/>
                          <a:latin typeface="Lucida Sans" panose="020B0602030504020204" pitchFamily="34" charset="0"/>
                        </a:rPr>
                        <a:t>Collectivités </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Aix-Marseille Métropole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2D3E2"/>
                    </a:solidFill>
                  </a:tcPr>
                </a:tc>
                <a:extLst>
                  <a:ext uri="{0D108BD9-81ED-4DB2-BD59-A6C34878D82A}">
                    <a16:rowId xmlns:a16="http://schemas.microsoft.com/office/drawing/2014/main" xmlns="" val="3202433981"/>
                  </a:ext>
                </a:extLst>
              </a:tr>
              <a:tr h="288356">
                <a:tc vMerge="1">
                  <a:txBody>
                    <a:bodyPr/>
                    <a:lstStyle/>
                    <a:p>
                      <a:endParaRPr lang="fr-FR"/>
                    </a:p>
                  </a:txBody>
                  <a:tcPr/>
                </a:tc>
                <a:tc>
                  <a:txBody>
                    <a:bodyPr/>
                    <a:lstStyle/>
                    <a:p>
                      <a:pPr algn="ctr" rtl="0" fontAlgn="ctr"/>
                      <a:r>
                        <a:rPr lang="fr-FR" sz="1400" b="0" i="0" u="none" strike="noStrike" dirty="0">
                          <a:solidFill>
                            <a:srgbClr val="5F64AB"/>
                          </a:solidFill>
                          <a:effectLst/>
                          <a:latin typeface="Lucida Sans" panose="020B0602030504020204" pitchFamily="34" charset="0"/>
                        </a:rPr>
                        <a:t>Mairie de Fos-sur-Mer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2D3E2"/>
                    </a:solidFill>
                  </a:tcPr>
                </a:tc>
                <a:extLst>
                  <a:ext uri="{0D108BD9-81ED-4DB2-BD59-A6C34878D82A}">
                    <a16:rowId xmlns:a16="http://schemas.microsoft.com/office/drawing/2014/main" xmlns="" val="1887012704"/>
                  </a:ext>
                </a:extLst>
              </a:tr>
              <a:tr h="288356">
                <a:tc vMerge="1">
                  <a:txBody>
                    <a:bodyPr/>
                    <a:lstStyle/>
                    <a:p>
                      <a:endParaRPr lang="fr-FR"/>
                    </a:p>
                  </a:txBody>
                  <a:tcPr/>
                </a:tc>
                <a:tc>
                  <a:txBody>
                    <a:bodyPr/>
                    <a:lstStyle/>
                    <a:p>
                      <a:pPr algn="ctr" rtl="0" fontAlgn="ctr"/>
                      <a:r>
                        <a:rPr lang="fr-FR" sz="1400" b="0" i="0" u="none" strike="noStrike" dirty="0">
                          <a:solidFill>
                            <a:srgbClr val="5F64AB"/>
                          </a:solidFill>
                          <a:effectLst/>
                          <a:latin typeface="Lucida Sans" panose="020B0602030504020204" pitchFamily="34" charset="0"/>
                        </a:rPr>
                        <a:t>Marie de Vitrolles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3E2"/>
                    </a:solidFill>
                  </a:tcPr>
                </a:tc>
                <a:extLst>
                  <a:ext uri="{0D108BD9-81ED-4DB2-BD59-A6C34878D82A}">
                    <a16:rowId xmlns:a16="http://schemas.microsoft.com/office/drawing/2014/main" xmlns="" val="150223400"/>
                  </a:ext>
                </a:extLst>
              </a:tr>
              <a:tr h="288356">
                <a:tc rowSpan="3">
                  <a:txBody>
                    <a:bodyPr/>
                    <a:lstStyle/>
                    <a:p>
                      <a:pPr algn="ctr" rtl="0" fontAlgn="ctr"/>
                      <a:r>
                        <a:rPr lang="fr-FR" sz="1400" b="1" i="0" u="none" strike="noStrike" dirty="0">
                          <a:solidFill>
                            <a:srgbClr val="FFFFFF"/>
                          </a:solidFill>
                          <a:effectLst/>
                          <a:latin typeface="Lucida Sans" panose="020B0602030504020204" pitchFamily="34" charset="0"/>
                        </a:rPr>
                        <a:t>État </a:t>
                      </a:r>
                    </a:p>
                    <a:p>
                      <a:pPr algn="ctr" rtl="0" fontAlgn="ctr"/>
                      <a:endParaRPr lang="fr-FR" sz="1400" b="1" i="0" u="none" strike="noStrike" dirty="0">
                        <a:solidFill>
                          <a:srgbClr val="FFFFFF"/>
                        </a:solidFill>
                        <a:effectLst/>
                        <a:latin typeface="Lucida Sans" panose="020B0602030504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DREAL PACA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2615411500"/>
                  </a:ext>
                </a:extLst>
              </a:tr>
              <a:tr h="288356">
                <a:tc vMerge="1">
                  <a:txBody>
                    <a:bodyPr/>
                    <a:lstStyle/>
                    <a:p>
                      <a:endParaRPr lang="fr-FR"/>
                    </a:p>
                  </a:txBody>
                  <a:tcPr/>
                </a:tc>
                <a:tc>
                  <a:txBody>
                    <a:bodyPr/>
                    <a:lstStyle/>
                    <a:p>
                      <a:pPr algn="ctr" rtl="0" fontAlgn="ctr"/>
                      <a:r>
                        <a:rPr lang="fr-FR" sz="1400" b="0" i="0" u="none" strike="noStrike" dirty="0">
                          <a:solidFill>
                            <a:srgbClr val="5F64AB"/>
                          </a:solidFill>
                          <a:effectLst/>
                          <a:latin typeface="Lucida Sans" panose="020B0602030504020204" pitchFamily="34" charset="0"/>
                        </a:rPr>
                        <a:t>ARS PACA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4014829751"/>
                  </a:ext>
                </a:extLst>
              </a:tr>
              <a:tr h="288356">
                <a:tc vMerge="1">
                  <a:txBody>
                    <a:bodyPr/>
                    <a:lstStyle/>
                    <a:p>
                      <a:pPr algn="l" rtl="0" fontAlgn="ctr"/>
                      <a:endParaRPr lang="fr-FR" sz="1600" b="1" i="0" u="none" strike="noStrike" dirty="0">
                        <a:solidFill>
                          <a:srgbClr val="FFFFFF"/>
                        </a:solidFill>
                        <a:effectLst/>
                        <a:latin typeface="Lucida Sans" panose="020B0602030504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GPMM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893795958"/>
                  </a:ext>
                </a:extLst>
              </a:tr>
              <a:tr h="865068">
                <a:tc>
                  <a:txBody>
                    <a:bodyPr/>
                    <a:lstStyle/>
                    <a:p>
                      <a:pPr algn="ctr" rtl="0" fontAlgn="ctr"/>
                      <a:r>
                        <a:rPr lang="fr-FR" sz="1400" b="1" i="0" u="none" strike="noStrike" dirty="0">
                          <a:solidFill>
                            <a:srgbClr val="FFFFFF"/>
                          </a:solidFill>
                          <a:effectLst/>
                          <a:latin typeface="Lucida Sans" panose="020B0602030504020204" pitchFamily="34" charset="0"/>
                        </a:rPr>
                        <a:t>Industriels</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smtClean="0">
                          <a:solidFill>
                            <a:srgbClr val="5F64AB"/>
                          </a:solidFill>
                          <a:effectLst/>
                          <a:latin typeface="Lucida Sans" panose="020B0602030504020204" pitchFamily="34" charset="0"/>
                        </a:rPr>
                        <a:t>GMIF</a:t>
                      </a:r>
                    </a:p>
                    <a:p>
                      <a:pPr algn="ctr" rtl="0" fontAlgn="ctr"/>
                      <a:r>
                        <a:rPr lang="fr-FR" sz="1400" b="0" i="0" u="none" strike="noStrike" dirty="0" smtClean="0">
                          <a:solidFill>
                            <a:srgbClr val="5F64AB"/>
                          </a:solidFill>
                          <a:effectLst/>
                          <a:latin typeface="Lucida Sans" panose="020B0602030504020204" pitchFamily="34" charset="0"/>
                        </a:rPr>
                        <a:t>Environnement</a:t>
                      </a:r>
                      <a:r>
                        <a:rPr lang="fr-FR" sz="1400" b="0" i="0" u="none" strike="noStrike" baseline="0" dirty="0" smtClean="0">
                          <a:solidFill>
                            <a:srgbClr val="5F64AB"/>
                          </a:solidFill>
                          <a:effectLst/>
                          <a:latin typeface="Lucida Sans" panose="020B0602030504020204" pitchFamily="34" charset="0"/>
                        </a:rPr>
                        <a:t> Industrie</a:t>
                      </a:r>
                      <a:endParaRPr lang="fr-FR" sz="1400" b="0" i="0" u="none" strike="noStrike" dirty="0">
                        <a:solidFill>
                          <a:srgbClr val="5F64AB"/>
                        </a:solidFill>
                        <a:effectLst/>
                        <a:latin typeface="Lucida Sans" panose="020B0602030504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3E2"/>
                    </a:solidFill>
                  </a:tcPr>
                </a:tc>
                <a:extLst>
                  <a:ext uri="{0D108BD9-81ED-4DB2-BD59-A6C34878D82A}">
                    <a16:rowId xmlns:a16="http://schemas.microsoft.com/office/drawing/2014/main" xmlns="" val="3767251069"/>
                  </a:ext>
                </a:extLst>
              </a:tr>
              <a:tr h="288356">
                <a:tc rowSpan="2">
                  <a:txBody>
                    <a:bodyPr/>
                    <a:lstStyle/>
                    <a:p>
                      <a:pPr algn="ctr" rtl="0" fontAlgn="ctr"/>
                      <a:r>
                        <a:rPr lang="fr-FR" sz="1400" b="1" i="0" u="none" strike="noStrike">
                          <a:solidFill>
                            <a:srgbClr val="FFFFFF"/>
                          </a:solidFill>
                          <a:effectLst/>
                          <a:latin typeface="Lucida Sans" panose="020B0602030504020204" pitchFamily="34" charset="0"/>
                        </a:rPr>
                        <a:t>Salariés</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CGT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1374757557"/>
                  </a:ext>
                </a:extLst>
              </a:tr>
              <a:tr h="288356">
                <a:tc vMerge="1">
                  <a:txBody>
                    <a:bodyPr/>
                    <a:lstStyle/>
                    <a:p>
                      <a:endParaRPr lang="fr-FR"/>
                    </a:p>
                  </a:txBody>
                  <a:tcPr/>
                </a:tc>
                <a:tc>
                  <a:txBody>
                    <a:bodyPr/>
                    <a:lstStyle/>
                    <a:p>
                      <a:pPr algn="ctr" rtl="0" fontAlgn="ctr"/>
                      <a:r>
                        <a:rPr lang="fr-FR" sz="1400" b="0" i="0" u="none" strike="noStrike" dirty="0">
                          <a:solidFill>
                            <a:srgbClr val="5F64AB"/>
                          </a:solidFill>
                          <a:effectLst/>
                          <a:latin typeface="Lucida Sans" panose="020B0602030504020204" pitchFamily="34" charset="0"/>
                        </a:rPr>
                        <a:t>FO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E0EE"/>
                    </a:solidFill>
                  </a:tcPr>
                </a:tc>
                <a:extLst>
                  <a:ext uri="{0D108BD9-81ED-4DB2-BD59-A6C34878D82A}">
                    <a16:rowId xmlns:a16="http://schemas.microsoft.com/office/drawing/2014/main" xmlns="" val="1269784852"/>
                  </a:ext>
                </a:extLst>
              </a:tr>
              <a:tr h="288356">
                <a:tc rowSpan="4">
                  <a:txBody>
                    <a:bodyPr/>
                    <a:lstStyle/>
                    <a:p>
                      <a:pPr algn="ctr" rtl="0" fontAlgn="ctr"/>
                      <a:r>
                        <a:rPr lang="fr-FR" sz="1400" b="1" i="0" u="none" strike="noStrike" dirty="0">
                          <a:solidFill>
                            <a:schemeClr val="tx1"/>
                          </a:solidFill>
                          <a:effectLst/>
                          <a:latin typeface="Lucida Sans" panose="020B0602030504020204" pitchFamily="34" charset="0"/>
                        </a:rPr>
                        <a:t>Experts – Personnes qualifiées</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60000"/>
                        <a:lumOff val="40000"/>
                      </a:schemeClr>
                    </a:solidFill>
                  </a:tcPr>
                </a:tc>
                <a:tc>
                  <a:txBody>
                    <a:bodyPr/>
                    <a:lstStyle/>
                    <a:p>
                      <a:pPr algn="ctr" rtl="0" fontAlgn="ctr"/>
                      <a:r>
                        <a:rPr lang="fr-FR" sz="1400" b="0" i="0" u="none" strike="noStrike" dirty="0">
                          <a:solidFill>
                            <a:srgbClr val="5F64AB"/>
                          </a:solidFill>
                          <a:effectLst/>
                          <a:latin typeface="Lucida Sans" panose="020B0602030504020204" pitchFamily="34" charset="0"/>
                        </a:rPr>
                        <a:t>CEREGE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542224438"/>
                  </a:ext>
                </a:extLst>
              </a:tr>
              <a:tr h="288356">
                <a:tc vMerge="1">
                  <a:txBody>
                    <a:bodyPr/>
                    <a:lstStyle/>
                    <a:p>
                      <a:endParaRPr lang="fr-FR"/>
                    </a:p>
                  </a:txBody>
                  <a:tcPr/>
                </a:tc>
                <a:tc>
                  <a:txBody>
                    <a:bodyPr/>
                    <a:lstStyle/>
                    <a:p>
                      <a:pPr algn="ctr" rtl="0" fontAlgn="ctr"/>
                      <a:r>
                        <a:rPr lang="fr-FR" sz="1400" b="0" i="0" u="none" strike="noStrike" dirty="0" err="1">
                          <a:solidFill>
                            <a:srgbClr val="5F64AB"/>
                          </a:solidFill>
                          <a:effectLst/>
                          <a:latin typeface="Lucida Sans" panose="020B0602030504020204" pitchFamily="34" charset="0"/>
                        </a:rPr>
                        <a:t>Atmo</a:t>
                      </a:r>
                      <a:r>
                        <a:rPr lang="fr-FR" sz="1400" b="0" i="0" u="none" strike="noStrike" dirty="0">
                          <a:solidFill>
                            <a:srgbClr val="5F64AB"/>
                          </a:solidFill>
                          <a:effectLst/>
                          <a:latin typeface="Lucida Sans" panose="020B0602030504020204" pitchFamily="34" charset="0"/>
                        </a:rPr>
                        <a:t> Sud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3891836075"/>
                  </a:ext>
                </a:extLst>
              </a:tr>
              <a:tr h="288356">
                <a:tc vMerge="1">
                  <a:txBody>
                    <a:bodyPr/>
                    <a:lstStyle/>
                    <a:p>
                      <a:pPr algn="l" rtl="0" fontAlgn="ctr"/>
                      <a:endParaRPr lang="fr-FR" sz="1800" b="1" i="0" u="none" strike="noStrike" dirty="0">
                        <a:solidFill>
                          <a:srgbClr val="FFFFFF"/>
                        </a:solidFill>
                        <a:effectLst/>
                        <a:latin typeface="Lucida Sans" panose="020B0602030504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IECP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586893690"/>
                  </a:ext>
                </a:extLst>
              </a:tr>
              <a:tr h="288356">
                <a:tc vMerge="1">
                  <a:txBody>
                    <a:bodyPr/>
                    <a:lstStyle/>
                    <a:p>
                      <a:pPr algn="ctr" rtl="0" fontAlgn="ctr"/>
                      <a:endParaRPr lang="fr-FR" sz="1400" b="1" i="0" u="none" strike="noStrike" dirty="0">
                        <a:solidFill>
                          <a:srgbClr val="FFFFFF"/>
                        </a:solidFill>
                        <a:effectLst/>
                        <a:latin typeface="Lucida Sans" panose="020B0602030504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5F64AB"/>
                    </a:solidFill>
                  </a:tcPr>
                </a:tc>
                <a:tc>
                  <a:txBody>
                    <a:bodyPr/>
                    <a:lstStyle/>
                    <a:p>
                      <a:pPr algn="ctr" rtl="0" fontAlgn="ctr"/>
                      <a:r>
                        <a:rPr lang="fr-FR" sz="1400" b="0" i="0" u="none" strike="noStrike" dirty="0">
                          <a:solidFill>
                            <a:srgbClr val="5F64AB"/>
                          </a:solidFill>
                          <a:effectLst/>
                          <a:latin typeface="Lucida Sans" panose="020B0602030504020204" pitchFamily="34" charset="0"/>
                        </a:rPr>
                        <a:t>CIAS Pays de Martigues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56316902"/>
                  </a:ext>
                </a:extLst>
              </a:tr>
            </a:tbl>
          </a:graphicData>
        </a:graphic>
      </p:graphicFrame>
      <p:sp>
        <p:nvSpPr>
          <p:cNvPr id="3" name="ZoneTexte 2"/>
          <p:cNvSpPr txBox="1"/>
          <p:nvPr/>
        </p:nvSpPr>
        <p:spPr>
          <a:xfrm>
            <a:off x="1907704" y="6498464"/>
            <a:ext cx="5165517" cy="400110"/>
          </a:xfrm>
          <a:prstGeom prst="rect">
            <a:avLst/>
          </a:prstGeom>
          <a:noFill/>
        </p:spPr>
        <p:txBody>
          <a:bodyPr wrap="none" rtlCol="0">
            <a:spAutoFit/>
          </a:bodyPr>
          <a:lstStyle/>
          <a:p>
            <a:r>
              <a:rPr lang="fr-FR" sz="2000" b="1" dirty="0">
                <a:solidFill>
                  <a:schemeClr val="accent2">
                    <a:lumMod val="50000"/>
                  </a:schemeClr>
                </a:solidFill>
                <a:sym typeface="Symbol" panose="05050102010706020507" pitchFamily="18" charset="2"/>
              </a:rPr>
              <a:t></a:t>
            </a:r>
            <a:r>
              <a:rPr lang="fr-FR" sz="2000" b="1" dirty="0">
                <a:solidFill>
                  <a:schemeClr val="accent2">
                    <a:lumMod val="50000"/>
                  </a:schemeClr>
                </a:solidFill>
              </a:rPr>
              <a:t> Collégialité : condition importante du projet</a:t>
            </a:r>
          </a:p>
        </p:txBody>
      </p:sp>
    </p:spTree>
    <p:extLst>
      <p:ext uri="{BB962C8B-B14F-4D97-AF65-F5344CB8AC3E}">
        <p14:creationId xmlns="" xmlns:p14="http://schemas.microsoft.com/office/powerpoint/2010/main" val="808094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68" y="-52404"/>
            <a:ext cx="8210550" cy="1123950"/>
          </a:xfrm>
        </p:spPr>
        <p:txBody>
          <a:bodyPr/>
          <a:lstStyle/>
          <a:p>
            <a:r>
              <a:rPr lang="fr-FR" sz="4000" b="1" dirty="0" smtClean="0">
                <a:solidFill>
                  <a:schemeClr val="bg1"/>
                </a:solidFill>
              </a:rPr>
              <a:t>Présentation du PNSE </a:t>
            </a:r>
            <a:endParaRPr lang="fr-FR" sz="4000" b="1" dirty="0">
              <a:solidFill>
                <a:schemeClr val="bg1"/>
              </a:solidFill>
            </a:endParaRPr>
          </a:p>
        </p:txBody>
      </p:sp>
      <p:sp>
        <p:nvSpPr>
          <p:cNvPr id="3" name="Espace réservé du contenu 2"/>
          <p:cNvSpPr>
            <a:spLocks noGrp="1"/>
          </p:cNvSpPr>
          <p:nvPr>
            <p:ph idx="1"/>
          </p:nvPr>
        </p:nvSpPr>
        <p:spPr>
          <a:xfrm>
            <a:off x="457200" y="1366714"/>
            <a:ext cx="6096000" cy="4038743"/>
          </a:xfrm>
        </p:spPr>
        <p:txBody>
          <a:bodyPr/>
          <a:lstStyle/>
          <a:p>
            <a:pPr marL="0">
              <a:spcAft>
                <a:spcPts val="1800"/>
              </a:spcAft>
              <a:buFont typeface="Arial" pitchFamily="34" charset="0"/>
              <a:buChar char="•"/>
            </a:pPr>
            <a:r>
              <a:rPr lang="fr-FR" sz="2800" dirty="0" smtClean="0">
                <a:solidFill>
                  <a:schemeClr val="tx1"/>
                </a:solidFill>
                <a:effectLst/>
              </a:rPr>
              <a:t>Article L. 1311-6 du </a:t>
            </a:r>
            <a:r>
              <a:rPr lang="fr-FR" sz="2800" b="1" dirty="0" smtClean="0">
                <a:solidFill>
                  <a:schemeClr val="tx1"/>
                </a:solidFill>
                <a:effectLst/>
              </a:rPr>
              <a:t>code de la Santé Publique</a:t>
            </a:r>
          </a:p>
          <a:p>
            <a:pPr marL="0">
              <a:spcAft>
                <a:spcPts val="1800"/>
              </a:spcAft>
              <a:buFont typeface="Arial" pitchFamily="34" charset="0"/>
              <a:buChar char="•"/>
            </a:pPr>
            <a:r>
              <a:rPr lang="fr-FR" sz="2800" dirty="0" smtClean="0">
                <a:solidFill>
                  <a:schemeClr val="tx1"/>
                </a:solidFill>
                <a:effectLst/>
              </a:rPr>
              <a:t>Durée de </a:t>
            </a:r>
            <a:r>
              <a:rPr lang="fr-FR" sz="2800" b="1" dirty="0" smtClean="0">
                <a:solidFill>
                  <a:schemeClr val="tx1"/>
                </a:solidFill>
                <a:effectLst/>
              </a:rPr>
              <a:t>5 ans </a:t>
            </a:r>
            <a:r>
              <a:rPr lang="fr-FR" sz="2800" dirty="0" smtClean="0">
                <a:solidFill>
                  <a:schemeClr val="tx1"/>
                </a:solidFill>
                <a:effectLst/>
              </a:rPr>
              <a:t>(PNSE3 : 2014-2019)</a:t>
            </a:r>
          </a:p>
          <a:p>
            <a:pPr marL="0">
              <a:spcAft>
                <a:spcPts val="1800"/>
              </a:spcAft>
              <a:buFont typeface="Arial" pitchFamily="34" charset="0"/>
              <a:buChar char="•"/>
            </a:pPr>
            <a:r>
              <a:rPr lang="fr-FR" sz="2800" dirty="0" smtClean="0">
                <a:solidFill>
                  <a:schemeClr val="tx1"/>
                </a:solidFill>
                <a:effectLst/>
              </a:rPr>
              <a:t>Co-pilotes MSS/</a:t>
            </a:r>
            <a:r>
              <a:rPr lang="fr-FR" sz="2800" b="1" dirty="0" smtClean="0">
                <a:solidFill>
                  <a:schemeClr val="tx1"/>
                </a:solidFill>
                <a:effectLst/>
              </a:rPr>
              <a:t>DGS</a:t>
            </a:r>
            <a:r>
              <a:rPr lang="fr-FR" sz="2800" dirty="0" smtClean="0">
                <a:solidFill>
                  <a:schemeClr val="tx1"/>
                </a:solidFill>
                <a:effectLst/>
              </a:rPr>
              <a:t> et MTES/</a:t>
            </a:r>
            <a:r>
              <a:rPr lang="fr-FR" sz="2800" b="1" dirty="0" smtClean="0">
                <a:solidFill>
                  <a:schemeClr val="tx1"/>
                </a:solidFill>
                <a:effectLst/>
              </a:rPr>
              <a:t>DGPR</a:t>
            </a:r>
          </a:p>
          <a:p>
            <a:pPr marL="0">
              <a:spcAft>
                <a:spcPts val="1800"/>
              </a:spcAft>
              <a:buFont typeface="Arial" pitchFamily="34" charset="0"/>
              <a:buChar char="•"/>
            </a:pPr>
            <a:r>
              <a:rPr lang="fr-FR" sz="2800" b="1" dirty="0" smtClean="0">
                <a:solidFill>
                  <a:schemeClr val="tx1"/>
                </a:solidFill>
                <a:effectLst/>
              </a:rPr>
              <a:t>GSE</a:t>
            </a:r>
            <a:r>
              <a:rPr lang="fr-FR" sz="2800" dirty="0" smtClean="0">
                <a:solidFill>
                  <a:schemeClr val="tx1"/>
                </a:solidFill>
                <a:effectLst/>
              </a:rPr>
              <a:t> </a:t>
            </a:r>
            <a:r>
              <a:rPr lang="fr-FR" sz="2800" b="1" dirty="0" smtClean="0">
                <a:solidFill>
                  <a:schemeClr val="tx1"/>
                </a:solidFill>
                <a:effectLst/>
              </a:rPr>
              <a:t>: Instance de suivi</a:t>
            </a:r>
            <a:r>
              <a:rPr lang="fr-FR" sz="2800" dirty="0" smtClean="0">
                <a:solidFill>
                  <a:schemeClr val="tx1"/>
                </a:solidFill>
                <a:effectLst/>
              </a:rPr>
              <a:t>,</a:t>
            </a:r>
            <a:r>
              <a:rPr lang="fr-FR" sz="2800" b="1" dirty="0" smtClean="0">
                <a:solidFill>
                  <a:schemeClr val="tx1"/>
                </a:solidFill>
                <a:effectLst/>
              </a:rPr>
              <a:t> </a:t>
            </a:r>
            <a:r>
              <a:rPr lang="fr-FR" sz="2800" dirty="0" smtClean="0">
                <a:solidFill>
                  <a:schemeClr val="tx1"/>
                </a:solidFill>
                <a:effectLst/>
              </a:rPr>
              <a:t>présidé par Mme la député </a:t>
            </a:r>
            <a:r>
              <a:rPr lang="fr-FR" sz="2800" b="1" dirty="0" smtClean="0">
                <a:solidFill>
                  <a:schemeClr val="tx1"/>
                </a:solidFill>
                <a:effectLst/>
              </a:rPr>
              <a:t>Elisabeth TOUTUT-PICARD</a:t>
            </a:r>
            <a:endParaRPr lang="fr-FR" sz="2800" b="1" dirty="0">
              <a:solidFill>
                <a:schemeClr val="tx1"/>
              </a:solidFill>
              <a:effectLst/>
            </a:endParaRPr>
          </a:p>
          <a:p>
            <a:pPr marL="0">
              <a:spcAft>
                <a:spcPts val="1800"/>
              </a:spcAft>
              <a:buFont typeface="Arial" pitchFamily="34" charset="0"/>
              <a:buChar char="•"/>
            </a:pPr>
            <a:r>
              <a:rPr lang="fr-FR" sz="2800" dirty="0" smtClean="0">
                <a:solidFill>
                  <a:schemeClr val="tx1"/>
                </a:solidFill>
                <a:effectLst/>
              </a:rPr>
              <a:t>Déclinaison en </a:t>
            </a:r>
            <a:r>
              <a:rPr lang="fr-FR" sz="2800" b="1" dirty="0" smtClean="0">
                <a:solidFill>
                  <a:schemeClr val="tx1"/>
                </a:solidFill>
                <a:effectLst/>
              </a:rPr>
              <a:t>PRSE</a:t>
            </a:r>
          </a:p>
        </p:txBody>
      </p:sp>
      <p:sp>
        <p:nvSpPr>
          <p:cNvPr id="4" name="Espace réservé du numéro de diapositive 3"/>
          <p:cNvSpPr>
            <a:spLocks noGrp="1"/>
          </p:cNvSpPr>
          <p:nvPr>
            <p:ph type="sldNum" sz="quarter" idx="4294967295"/>
          </p:nvPr>
        </p:nvSpPr>
        <p:spPr>
          <a:xfrm>
            <a:off x="6553200" y="5524518"/>
            <a:ext cx="2133600" cy="476250"/>
          </a:xfrm>
          <a:prstGeom prst="rect">
            <a:avLst/>
          </a:prstGeom>
        </p:spPr>
        <p:txBody>
          <a:bodyPr/>
          <a:lstStyle/>
          <a:p>
            <a:pPr>
              <a:defRPr/>
            </a:pPr>
            <a:fld id="{C1A93D44-0F1E-4292-BED5-848D97CB7025}" type="slidenum">
              <a:rPr lang="fr-FR" sz="2000" smtClean="0"/>
              <a:pPr>
                <a:defRPr/>
              </a:pPr>
              <a:t>5</a:t>
            </a:fld>
            <a:endParaRPr lang="fr-FR" sz="2000"/>
          </a:p>
        </p:txBody>
      </p:sp>
      <p:graphicFrame>
        <p:nvGraphicFramePr>
          <p:cNvPr id="5" name="Diagramme 4"/>
          <p:cNvGraphicFramePr/>
          <p:nvPr>
            <p:extLst>
              <p:ext uri="{D42A27DB-BD31-4B8C-83A1-F6EECF244321}">
                <p14:modId xmlns="" xmlns:p14="http://schemas.microsoft.com/office/powerpoint/2010/main" val="4103059387"/>
              </p:ext>
            </p:extLst>
          </p:nvPr>
        </p:nvGraphicFramePr>
        <p:xfrm>
          <a:off x="6391554" y="2107031"/>
          <a:ext cx="2456893" cy="251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72055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1462"/>
            <a:ext cx="8229600" cy="1143000"/>
          </a:xfrm>
        </p:spPr>
        <p:txBody>
          <a:bodyPr>
            <a:normAutofit/>
          </a:bodyPr>
          <a:lstStyle/>
          <a:p>
            <a:pPr algn="ctr"/>
            <a:r>
              <a:rPr lang="fr-FR" sz="3200" dirty="0">
                <a:solidFill>
                  <a:schemeClr val="bg1"/>
                </a:solidFill>
              </a:rPr>
              <a:t>Financements</a:t>
            </a:r>
          </a:p>
        </p:txBody>
      </p:sp>
      <p:graphicFrame>
        <p:nvGraphicFramePr>
          <p:cNvPr id="4" name="Graphique 3"/>
          <p:cNvGraphicFramePr>
            <a:graphicFrameLocks/>
          </p:cNvGraphicFramePr>
          <p:nvPr>
            <p:extLst>
              <p:ext uri="{D42A27DB-BD31-4B8C-83A1-F6EECF244321}">
                <p14:modId xmlns="" xmlns:p14="http://schemas.microsoft.com/office/powerpoint/2010/main" val="2853177814"/>
              </p:ext>
            </p:extLst>
          </p:nvPr>
        </p:nvGraphicFramePr>
        <p:xfrm>
          <a:off x="179512" y="980728"/>
          <a:ext cx="4895528"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extLst>
              <p:ext uri="{D42A27DB-BD31-4B8C-83A1-F6EECF244321}">
                <p14:modId xmlns="" xmlns:p14="http://schemas.microsoft.com/office/powerpoint/2010/main" val="1641163547"/>
              </p:ext>
            </p:extLst>
          </p:nvPr>
        </p:nvGraphicFramePr>
        <p:xfrm>
          <a:off x="4018562" y="2890937"/>
          <a:ext cx="5976664" cy="3492080"/>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p:cNvSpPr txBox="1"/>
          <p:nvPr/>
        </p:nvSpPr>
        <p:spPr>
          <a:xfrm>
            <a:off x="179512" y="6383017"/>
            <a:ext cx="6827382" cy="461665"/>
          </a:xfrm>
          <a:prstGeom prst="rect">
            <a:avLst/>
          </a:prstGeom>
          <a:noFill/>
        </p:spPr>
        <p:txBody>
          <a:bodyPr wrap="none" rtlCol="0">
            <a:spAutoFit/>
          </a:bodyPr>
          <a:lstStyle/>
          <a:p>
            <a:r>
              <a:rPr lang="fr-FR" sz="2400" b="1" dirty="0">
                <a:solidFill>
                  <a:schemeClr val="accent2">
                    <a:lumMod val="50000"/>
                  </a:schemeClr>
                </a:solidFill>
                <a:sym typeface="Symbol" panose="05050102010706020507" pitchFamily="18" charset="2"/>
              </a:rPr>
              <a:t> </a:t>
            </a:r>
            <a:r>
              <a:rPr lang="fr-FR" sz="2400" b="1" dirty="0">
                <a:solidFill>
                  <a:schemeClr val="accent2">
                    <a:lumMod val="50000"/>
                  </a:schemeClr>
                </a:solidFill>
              </a:rPr>
              <a:t>Financement tripartite :  indépendance du projet</a:t>
            </a:r>
          </a:p>
        </p:txBody>
      </p:sp>
    </p:spTree>
    <p:extLst>
      <p:ext uri="{BB962C8B-B14F-4D97-AF65-F5344CB8AC3E}">
        <p14:creationId xmlns="" xmlns:p14="http://schemas.microsoft.com/office/powerpoint/2010/main" val="3744476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52" y="91958"/>
            <a:ext cx="8229600" cy="836712"/>
          </a:xfrm>
        </p:spPr>
        <p:txBody>
          <a:bodyPr>
            <a:normAutofit/>
          </a:bodyPr>
          <a:lstStyle/>
          <a:p>
            <a:pPr algn="ctr"/>
            <a:r>
              <a:rPr lang="fr-FR" sz="3200" dirty="0">
                <a:solidFill>
                  <a:schemeClr val="bg1"/>
                </a:solidFill>
              </a:rPr>
              <a:t>Moyens humains</a:t>
            </a:r>
          </a:p>
        </p:txBody>
      </p:sp>
      <p:sp>
        <p:nvSpPr>
          <p:cNvPr id="3" name="Espace réservé du contenu 2"/>
          <p:cNvSpPr>
            <a:spLocks noGrp="1"/>
          </p:cNvSpPr>
          <p:nvPr>
            <p:ph idx="1"/>
          </p:nvPr>
        </p:nvSpPr>
        <p:spPr>
          <a:xfrm>
            <a:off x="251520" y="1196752"/>
            <a:ext cx="8229600" cy="5246043"/>
          </a:xfrm>
        </p:spPr>
        <p:txBody>
          <a:bodyPr>
            <a:normAutofit/>
          </a:bodyPr>
          <a:lstStyle/>
          <a:p>
            <a:pPr marL="0" indent="0">
              <a:buNone/>
            </a:pPr>
            <a:r>
              <a:rPr lang="fr-FR" sz="2400" u="sng" dirty="0">
                <a:solidFill>
                  <a:schemeClr val="tx1"/>
                </a:solidFill>
              </a:rPr>
              <a:t>Pour la conduite du projet : </a:t>
            </a:r>
          </a:p>
          <a:p>
            <a:pPr lvl="4">
              <a:buFont typeface="Arial" pitchFamily="34" charset="0"/>
              <a:buChar char="•"/>
            </a:pPr>
            <a:r>
              <a:rPr lang="fr-FR" sz="2400" dirty="0" smtClean="0">
                <a:solidFill>
                  <a:schemeClr val="tx1"/>
                </a:solidFill>
              </a:rPr>
              <a:t>Assistance maîtrise d’ouvrage (concertation grand public)</a:t>
            </a:r>
          </a:p>
          <a:p>
            <a:pPr lvl="3">
              <a:buFont typeface="Arial" pitchFamily="34" charset="0"/>
              <a:buChar char="•"/>
            </a:pPr>
            <a:r>
              <a:rPr lang="fr-FR" sz="2400" dirty="0" smtClean="0">
                <a:solidFill>
                  <a:schemeClr val="tx1"/>
                </a:solidFill>
              </a:rPr>
              <a:t>Rythme de réunions soutenu (2/mois)</a:t>
            </a:r>
          </a:p>
          <a:p>
            <a:pPr marL="0" indent="0">
              <a:buNone/>
            </a:pPr>
            <a:endParaRPr lang="fr-FR" sz="2400" dirty="0" smtClean="0">
              <a:solidFill>
                <a:schemeClr val="tx1"/>
              </a:solidFill>
            </a:endParaRPr>
          </a:p>
          <a:p>
            <a:pPr marL="0" indent="0">
              <a:buNone/>
            </a:pPr>
            <a:endParaRPr lang="fr-FR" sz="2400" u="sng" dirty="0">
              <a:solidFill>
                <a:schemeClr val="tx1"/>
              </a:solidFill>
            </a:endParaRPr>
          </a:p>
          <a:p>
            <a:pPr marL="0" indent="0">
              <a:buNone/>
            </a:pPr>
            <a:r>
              <a:rPr lang="fr-FR" sz="2400" dirty="0">
                <a:solidFill>
                  <a:schemeClr val="tx1"/>
                </a:solidFill>
              </a:rPr>
              <a:t> &gt; Démarche volontaire du COPIL pour le projet</a:t>
            </a:r>
          </a:p>
          <a:p>
            <a:pPr marL="0" indent="0">
              <a:buNone/>
            </a:pPr>
            <a:endParaRPr lang="fr-FR" sz="2400" u="sng" dirty="0">
              <a:solidFill>
                <a:schemeClr val="tx1"/>
              </a:solidFill>
            </a:endParaRPr>
          </a:p>
          <a:p>
            <a:pPr marL="0" indent="0">
              <a:buNone/>
            </a:pPr>
            <a:r>
              <a:rPr lang="fr-FR" sz="2400" u="sng" dirty="0">
                <a:solidFill>
                  <a:schemeClr val="tx1"/>
                </a:solidFill>
              </a:rPr>
              <a:t>Pour garantir la concertation : </a:t>
            </a:r>
          </a:p>
          <a:p>
            <a:pPr lvl="1">
              <a:buFont typeface="Arial" pitchFamily="34" charset="0"/>
              <a:buChar char="•"/>
            </a:pPr>
            <a:r>
              <a:rPr lang="fr-FR" sz="2400" dirty="0">
                <a:solidFill>
                  <a:schemeClr val="tx1"/>
                </a:solidFill>
              </a:rPr>
              <a:t>Garant de la CNDP </a:t>
            </a:r>
          </a:p>
          <a:p>
            <a:pPr lvl="1">
              <a:buFont typeface="Arial" pitchFamily="34" charset="0"/>
              <a:buChar char="•"/>
            </a:pPr>
            <a:r>
              <a:rPr lang="fr-FR" sz="2400" dirty="0">
                <a:solidFill>
                  <a:schemeClr val="tx1"/>
                </a:solidFill>
              </a:rPr>
              <a:t>Panel citoyen</a:t>
            </a:r>
          </a:p>
          <a:p>
            <a:pPr lvl="1"/>
            <a:endParaRPr lang="fr-FR" sz="2400" dirty="0">
              <a:solidFill>
                <a:schemeClr val="tx1"/>
              </a:solidFill>
            </a:endParaRPr>
          </a:p>
          <a:p>
            <a:pPr marL="0" indent="0">
              <a:buNone/>
            </a:pPr>
            <a:endParaRPr lang="fr-FR" sz="2000" u="sng" dirty="0">
              <a:solidFill>
                <a:schemeClr val="tx1"/>
              </a:solidFill>
            </a:endParaRPr>
          </a:p>
          <a:p>
            <a:pPr marL="457200" lvl="1" indent="0">
              <a:buNone/>
            </a:pPr>
            <a:endParaRPr lang="fr-FR" sz="2400" dirty="0">
              <a:solidFill>
                <a:schemeClr val="tx1"/>
              </a:solidFill>
            </a:endParaRPr>
          </a:p>
          <a:p>
            <a:pPr lvl="1"/>
            <a:endParaRPr lang="fr-FR" sz="2800" dirty="0">
              <a:solidFill>
                <a:schemeClr val="tx1"/>
              </a:solidFill>
            </a:endParaRPr>
          </a:p>
        </p:txBody>
      </p:sp>
    </p:spTree>
    <p:extLst>
      <p:ext uri="{BB962C8B-B14F-4D97-AF65-F5344CB8AC3E}">
        <p14:creationId xmlns="" xmlns:p14="http://schemas.microsoft.com/office/powerpoint/2010/main" val="1745722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1736" y="0"/>
            <a:ext cx="8229600" cy="764704"/>
          </a:xfrm>
        </p:spPr>
        <p:txBody>
          <a:bodyPr>
            <a:normAutofit/>
          </a:bodyPr>
          <a:lstStyle/>
          <a:p>
            <a:r>
              <a:rPr lang="fr-FR" sz="3200" dirty="0">
                <a:solidFill>
                  <a:schemeClr val="bg1"/>
                </a:solidFill>
              </a:rPr>
              <a:t>Le panel Citoyen</a:t>
            </a: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21323080">
            <a:off x="230466" y="1076741"/>
            <a:ext cx="4306392" cy="3229794"/>
          </a:xfrm>
        </p:spPr>
      </p:pic>
      <p:sp>
        <p:nvSpPr>
          <p:cNvPr id="5" name="ZoneTexte 4"/>
          <p:cNvSpPr txBox="1"/>
          <p:nvPr/>
        </p:nvSpPr>
        <p:spPr>
          <a:xfrm>
            <a:off x="4761908" y="1142984"/>
            <a:ext cx="4412172" cy="3970318"/>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tx1"/>
                </a:solidFill>
              </a:rPr>
              <a:t>Appel volontaires</a:t>
            </a:r>
          </a:p>
          <a:p>
            <a:pPr marL="285750" indent="-285750">
              <a:buFont typeface="Arial" panose="020B0604020202020204" pitchFamily="34" charset="0"/>
              <a:buChar char="•"/>
            </a:pPr>
            <a:r>
              <a:rPr lang="fr-FR" dirty="0">
                <a:solidFill>
                  <a:schemeClr val="tx1"/>
                </a:solidFill>
              </a:rPr>
              <a:t>20 membres actifs</a:t>
            </a:r>
          </a:p>
          <a:p>
            <a:pPr marL="285750" indent="-285750">
              <a:buFont typeface="Arial" panose="020B0604020202020204" pitchFamily="34" charset="0"/>
              <a:buChar char="•"/>
            </a:pPr>
            <a:r>
              <a:rPr lang="fr-FR" dirty="0">
                <a:solidFill>
                  <a:schemeClr val="tx1"/>
                </a:solidFill>
              </a:rPr>
              <a:t>3 réunions</a:t>
            </a:r>
            <a:endParaRPr lang="fr-FR" b="1" dirty="0">
              <a:solidFill>
                <a:schemeClr val="tx1"/>
              </a:solidFill>
            </a:endParaRPr>
          </a:p>
          <a:p>
            <a:endParaRPr lang="fr-FR" sz="1600" b="1" dirty="0">
              <a:solidFill>
                <a:schemeClr val="tx1"/>
              </a:solidFill>
            </a:endParaRPr>
          </a:p>
          <a:p>
            <a:r>
              <a:rPr lang="fr-FR" sz="2000" b="1" dirty="0">
                <a:solidFill>
                  <a:schemeClr val="tx1"/>
                </a:solidFill>
              </a:rPr>
              <a:t>Missions </a:t>
            </a:r>
            <a:r>
              <a:rPr lang="fr-FR" sz="2000" dirty="0">
                <a:solidFill>
                  <a:schemeClr val="tx1"/>
                </a:solidFill>
              </a:rPr>
              <a:t> </a:t>
            </a:r>
          </a:p>
          <a:p>
            <a:r>
              <a:rPr lang="fr-FR" sz="2000" dirty="0">
                <a:solidFill>
                  <a:schemeClr val="tx1"/>
                </a:solidFill>
              </a:rPr>
              <a:t>&gt; Suivre et ajuster le déroulé de la concertation </a:t>
            </a:r>
          </a:p>
          <a:p>
            <a:endParaRPr lang="fr-FR" sz="2000" dirty="0">
              <a:solidFill>
                <a:schemeClr val="tx1"/>
              </a:solidFill>
            </a:endParaRPr>
          </a:p>
          <a:p>
            <a:r>
              <a:rPr lang="fr-FR" sz="2000" dirty="0">
                <a:solidFill>
                  <a:schemeClr val="tx1"/>
                </a:solidFill>
              </a:rPr>
              <a:t>&gt; Être attentif à la conduite et la fidélité du rendu de la concertation</a:t>
            </a:r>
          </a:p>
          <a:p>
            <a:endParaRPr lang="fr-FR" sz="2000" dirty="0">
              <a:solidFill>
                <a:schemeClr val="tx1"/>
              </a:solidFill>
            </a:endParaRPr>
          </a:p>
          <a:p>
            <a:endParaRPr lang="fr-FR" dirty="0">
              <a:solidFill>
                <a:schemeClr val="tx1"/>
              </a:solidFill>
            </a:endParaRPr>
          </a:p>
        </p:txBody>
      </p:sp>
      <p:pic>
        <p:nvPicPr>
          <p:cNvPr id="7" name="Imag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1560" y="3280873"/>
            <a:ext cx="2592288" cy="3456384"/>
          </a:xfrm>
          <a:prstGeom prst="rect">
            <a:avLst/>
          </a:prstGeom>
        </p:spPr>
      </p:pic>
      <p:pic>
        <p:nvPicPr>
          <p:cNvPr id="10" name="Imag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491880" y="4437112"/>
            <a:ext cx="2913360" cy="2185020"/>
          </a:xfrm>
          <a:prstGeom prst="rect">
            <a:avLst/>
          </a:prstGeom>
        </p:spPr>
      </p:pic>
    </p:spTree>
    <p:extLst>
      <p:ext uri="{BB962C8B-B14F-4D97-AF65-F5344CB8AC3E}">
        <p14:creationId xmlns="" xmlns:p14="http://schemas.microsoft.com/office/powerpoint/2010/main" val="1865932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345" y="1124207"/>
            <a:ext cx="8229600" cy="774214"/>
          </a:xfrm>
        </p:spPr>
        <p:txBody>
          <a:bodyPr/>
          <a:lstStyle/>
          <a:p>
            <a:r>
              <a:rPr lang="fr-FR" dirty="0"/>
              <a:t>Planning</a:t>
            </a:r>
          </a:p>
        </p:txBody>
      </p:sp>
      <p:graphicFrame>
        <p:nvGraphicFramePr>
          <p:cNvPr id="8" name="Diagramme 7"/>
          <p:cNvGraphicFramePr/>
          <p:nvPr>
            <p:extLst>
              <p:ext uri="{D42A27DB-BD31-4B8C-83A1-F6EECF244321}">
                <p14:modId xmlns="" xmlns:p14="http://schemas.microsoft.com/office/powerpoint/2010/main" val="3852388272"/>
              </p:ext>
            </p:extLst>
          </p:nvPr>
        </p:nvGraphicFramePr>
        <p:xfrm>
          <a:off x="-29345" y="1128181"/>
          <a:ext cx="9063398" cy="4662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e 8"/>
          <p:cNvGrpSpPr/>
          <p:nvPr/>
        </p:nvGrpSpPr>
        <p:grpSpPr>
          <a:xfrm>
            <a:off x="20110" y="4670611"/>
            <a:ext cx="8964488" cy="1544471"/>
            <a:chOff x="0" y="0"/>
            <a:chExt cx="5673670" cy="400612"/>
          </a:xfrm>
        </p:grpSpPr>
        <p:grpSp>
          <p:nvGrpSpPr>
            <p:cNvPr id="4" name="Groupe 9"/>
            <p:cNvGrpSpPr/>
            <p:nvPr/>
          </p:nvGrpSpPr>
          <p:grpSpPr>
            <a:xfrm>
              <a:off x="0" y="12612"/>
              <a:ext cx="780053" cy="388000"/>
              <a:chOff x="0" y="0"/>
              <a:chExt cx="780053" cy="388000"/>
            </a:xfrm>
          </p:grpSpPr>
          <p:sp>
            <p:nvSpPr>
              <p:cNvPr id="29" name="Rectangle : coins arrondis 29"/>
              <p:cNvSpPr/>
              <p:nvPr/>
            </p:nvSpPr>
            <p:spPr>
              <a:xfrm>
                <a:off x="0" y="0"/>
                <a:ext cx="780053" cy="388000"/>
              </a:xfrm>
              <a:prstGeom prst="roundRect">
                <a:avLst/>
              </a:prstGeom>
              <a:ln>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30" name="Zone de texte 30"/>
              <p:cNvSpPr txBox="1"/>
              <p:nvPr/>
            </p:nvSpPr>
            <p:spPr>
              <a:xfrm>
                <a:off x="49034" y="55251"/>
                <a:ext cx="661633" cy="277159"/>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effectLst/>
                    <a:latin typeface="Times New Roman" panose="02020603050405020304" pitchFamily="18" charset="0"/>
                    <a:ea typeface="Times New Roman" panose="02020603050405020304" pitchFamily="18" charset="0"/>
                  </a:rPr>
                  <a:t>octobre-déc. 2018</a:t>
                </a:r>
                <a:endParaRPr lang="fr-FR" sz="4400" dirty="0">
                  <a:effectLst/>
                  <a:latin typeface="Times New Roman" panose="02020603050405020304" pitchFamily="18" charset="0"/>
                  <a:ea typeface="Times New Roman" panose="02020603050405020304" pitchFamily="18" charset="0"/>
                </a:endParaRPr>
              </a:p>
            </p:txBody>
          </p:sp>
        </p:grpSp>
        <p:grpSp>
          <p:nvGrpSpPr>
            <p:cNvPr id="5" name="Groupe 10"/>
            <p:cNvGrpSpPr/>
            <p:nvPr/>
          </p:nvGrpSpPr>
          <p:grpSpPr>
            <a:xfrm>
              <a:off x="813501" y="12612"/>
              <a:ext cx="780053" cy="388000"/>
              <a:chOff x="0" y="0"/>
              <a:chExt cx="780053" cy="388000"/>
            </a:xfrm>
          </p:grpSpPr>
          <p:sp>
            <p:nvSpPr>
              <p:cNvPr id="27" name="Rectangle : coins arrondis 32"/>
              <p:cNvSpPr/>
              <p:nvPr/>
            </p:nvSpPr>
            <p:spPr>
              <a:xfrm>
                <a:off x="0" y="0"/>
                <a:ext cx="780053" cy="3880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28" name="Zone de texte 33"/>
              <p:cNvSpPr txBox="1"/>
              <p:nvPr/>
            </p:nvSpPr>
            <p:spPr>
              <a:xfrm>
                <a:off x="63062" y="55251"/>
                <a:ext cx="661633" cy="277159"/>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effectLst/>
                    <a:latin typeface="Times New Roman" panose="02020603050405020304" pitchFamily="18" charset="0"/>
                    <a:ea typeface="Times New Roman" panose="02020603050405020304" pitchFamily="18" charset="0"/>
                  </a:rPr>
                  <a:t>janvier-février 2019</a:t>
                </a:r>
                <a:endParaRPr lang="fr-FR" sz="4400" dirty="0">
                  <a:effectLst/>
                  <a:latin typeface="Times New Roman" panose="02020603050405020304" pitchFamily="18" charset="0"/>
                  <a:ea typeface="Times New Roman" panose="02020603050405020304" pitchFamily="18" charset="0"/>
                </a:endParaRPr>
              </a:p>
            </p:txBody>
          </p:sp>
        </p:grpSp>
        <p:grpSp>
          <p:nvGrpSpPr>
            <p:cNvPr id="6" name="Groupe 11"/>
            <p:cNvGrpSpPr/>
            <p:nvPr/>
          </p:nvGrpSpPr>
          <p:grpSpPr>
            <a:xfrm>
              <a:off x="1627002" y="0"/>
              <a:ext cx="780053" cy="388000"/>
              <a:chOff x="0" y="0"/>
              <a:chExt cx="780053" cy="388000"/>
            </a:xfrm>
          </p:grpSpPr>
          <p:sp>
            <p:nvSpPr>
              <p:cNvPr id="25" name="Rectangle : coins arrondis 35"/>
              <p:cNvSpPr/>
              <p:nvPr/>
            </p:nvSpPr>
            <p:spPr>
              <a:xfrm>
                <a:off x="0" y="0"/>
                <a:ext cx="780053" cy="3880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26" name="Zone de texte 36"/>
              <p:cNvSpPr txBox="1"/>
              <p:nvPr/>
            </p:nvSpPr>
            <p:spPr>
              <a:xfrm>
                <a:off x="63062" y="100899"/>
                <a:ext cx="661633" cy="17636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dirty="0">
                    <a:effectLst/>
                    <a:latin typeface="Times New Roman" panose="02020603050405020304" pitchFamily="18" charset="0"/>
                    <a:ea typeface="Times New Roman" panose="02020603050405020304" pitchFamily="18" charset="0"/>
                  </a:rPr>
                  <a:t>juin 2019</a:t>
                </a:r>
                <a:endParaRPr lang="fr-FR" sz="4800" dirty="0">
                  <a:effectLst/>
                  <a:latin typeface="Times New Roman" panose="02020603050405020304" pitchFamily="18" charset="0"/>
                  <a:ea typeface="Times New Roman" panose="02020603050405020304" pitchFamily="18" charset="0"/>
                </a:endParaRPr>
              </a:p>
            </p:txBody>
          </p:sp>
        </p:grpSp>
        <p:grpSp>
          <p:nvGrpSpPr>
            <p:cNvPr id="7" name="Groupe 12"/>
            <p:cNvGrpSpPr/>
            <p:nvPr/>
          </p:nvGrpSpPr>
          <p:grpSpPr>
            <a:xfrm>
              <a:off x="2440502" y="0"/>
              <a:ext cx="780053" cy="388000"/>
              <a:chOff x="0" y="0"/>
              <a:chExt cx="780053" cy="388000"/>
            </a:xfrm>
          </p:grpSpPr>
          <p:sp>
            <p:nvSpPr>
              <p:cNvPr id="23" name="Rectangle : coins arrondis 38"/>
              <p:cNvSpPr/>
              <p:nvPr/>
            </p:nvSpPr>
            <p:spPr>
              <a:xfrm>
                <a:off x="0" y="0"/>
                <a:ext cx="780053" cy="388000"/>
              </a:xfrm>
              <a:prstGeom prst="roundRect">
                <a:avLst/>
              </a:prstGeom>
              <a:ln>
                <a:solidFill>
                  <a:schemeClr val="tx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24" name="Zone de texte 39"/>
              <p:cNvSpPr txBox="1"/>
              <p:nvPr/>
            </p:nvSpPr>
            <p:spPr>
              <a:xfrm>
                <a:off x="56756" y="100899"/>
                <a:ext cx="661633" cy="17636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dirty="0">
                    <a:solidFill>
                      <a:schemeClr val="tx1">
                        <a:lumMod val="40000"/>
                        <a:lumOff val="60000"/>
                      </a:schemeClr>
                    </a:solidFill>
                    <a:latin typeface="Times New Roman" panose="02020603050405020304" pitchFamily="18" charset="0"/>
                    <a:ea typeface="Times New Roman" panose="02020603050405020304" pitchFamily="18" charset="0"/>
                  </a:rPr>
                  <a:t>Eté </a:t>
                </a:r>
              </a:p>
              <a:p>
                <a:pPr algn="ctr"/>
                <a:r>
                  <a:rPr lang="fr-FR" dirty="0">
                    <a:solidFill>
                      <a:schemeClr val="tx1">
                        <a:lumMod val="40000"/>
                        <a:lumOff val="60000"/>
                      </a:schemeClr>
                    </a:solidFill>
                    <a:effectLst/>
                    <a:latin typeface="Times New Roman" panose="02020603050405020304" pitchFamily="18" charset="0"/>
                    <a:ea typeface="Times New Roman" panose="02020603050405020304" pitchFamily="18" charset="0"/>
                  </a:rPr>
                  <a:t>2019</a:t>
                </a:r>
                <a:endParaRPr lang="fr-FR" sz="48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9" name="Groupe 13"/>
            <p:cNvGrpSpPr/>
            <p:nvPr/>
          </p:nvGrpSpPr>
          <p:grpSpPr>
            <a:xfrm>
              <a:off x="4067504" y="0"/>
              <a:ext cx="780053" cy="388000"/>
              <a:chOff x="0" y="0"/>
              <a:chExt cx="780053" cy="388000"/>
            </a:xfrm>
          </p:grpSpPr>
          <p:sp>
            <p:nvSpPr>
              <p:cNvPr id="21" name="Rectangle : coins arrondis 44"/>
              <p:cNvSpPr/>
              <p:nvPr/>
            </p:nvSpPr>
            <p:spPr>
              <a:xfrm>
                <a:off x="0" y="0"/>
                <a:ext cx="780053" cy="388000"/>
              </a:xfrm>
              <a:prstGeom prst="roundRect">
                <a:avLst/>
              </a:prstGeom>
              <a:ln>
                <a:solidFill>
                  <a:schemeClr val="tx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22" name="Zone de texte 45"/>
              <p:cNvSpPr txBox="1"/>
              <p:nvPr/>
            </p:nvSpPr>
            <p:spPr>
              <a:xfrm>
                <a:off x="63062" y="43667"/>
                <a:ext cx="661727" cy="182754"/>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dirty="0">
                    <a:solidFill>
                      <a:schemeClr val="tx1">
                        <a:lumMod val="40000"/>
                        <a:lumOff val="60000"/>
                      </a:schemeClr>
                    </a:solidFill>
                    <a:effectLst/>
                    <a:latin typeface="Times New Roman" panose="02020603050405020304" pitchFamily="18" charset="0"/>
                    <a:ea typeface="Times New Roman" panose="02020603050405020304" pitchFamily="18" charset="0"/>
                  </a:rPr>
                  <a:t>12 déc. 2019</a:t>
                </a:r>
                <a:endParaRPr lang="fr-FR" sz="48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10" name="Groupe 14"/>
            <p:cNvGrpSpPr/>
            <p:nvPr/>
          </p:nvGrpSpPr>
          <p:grpSpPr>
            <a:xfrm>
              <a:off x="4893617" y="0"/>
              <a:ext cx="780053" cy="388000"/>
              <a:chOff x="0" y="0"/>
              <a:chExt cx="780053" cy="388000"/>
            </a:xfrm>
          </p:grpSpPr>
          <p:sp>
            <p:nvSpPr>
              <p:cNvPr id="19" name="Rectangle : coins arrondis 47"/>
              <p:cNvSpPr/>
              <p:nvPr/>
            </p:nvSpPr>
            <p:spPr>
              <a:xfrm>
                <a:off x="0" y="0"/>
                <a:ext cx="780053" cy="388000"/>
              </a:xfrm>
              <a:prstGeom prst="roundRect">
                <a:avLst/>
              </a:prstGeom>
              <a:ln>
                <a:solidFill>
                  <a:schemeClr val="tx1">
                    <a:lumMod val="40000"/>
                    <a:lumOff val="60000"/>
                  </a:schemeClr>
                </a:solid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20" name="Zone de texte 48"/>
              <p:cNvSpPr txBox="1"/>
              <p:nvPr/>
            </p:nvSpPr>
            <p:spPr>
              <a:xfrm>
                <a:off x="50450" y="50449"/>
                <a:ext cx="661727" cy="277721"/>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dirty="0">
                    <a:solidFill>
                      <a:schemeClr val="tx1">
                        <a:lumMod val="40000"/>
                        <a:lumOff val="60000"/>
                      </a:schemeClr>
                    </a:solidFill>
                    <a:effectLst/>
                    <a:latin typeface="Times New Roman" panose="02020603050405020304" pitchFamily="18" charset="0"/>
                    <a:ea typeface="Times New Roman" panose="02020603050405020304" pitchFamily="18" charset="0"/>
                  </a:rPr>
                  <a:t>2019, 2020, 2021 …</a:t>
                </a:r>
                <a:endParaRPr lang="fr-FR" sz="48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11" name="Groupe 15"/>
            <p:cNvGrpSpPr/>
            <p:nvPr/>
          </p:nvGrpSpPr>
          <p:grpSpPr>
            <a:xfrm>
              <a:off x="3254003" y="0"/>
              <a:ext cx="780053" cy="388000"/>
              <a:chOff x="0" y="0"/>
              <a:chExt cx="780053" cy="388000"/>
            </a:xfrm>
          </p:grpSpPr>
          <p:sp>
            <p:nvSpPr>
              <p:cNvPr id="17" name="Rectangle : coins arrondis 41"/>
              <p:cNvSpPr/>
              <p:nvPr/>
            </p:nvSpPr>
            <p:spPr>
              <a:xfrm>
                <a:off x="0" y="0"/>
                <a:ext cx="780053" cy="388000"/>
              </a:xfrm>
              <a:prstGeom prst="roundRect">
                <a:avLst/>
              </a:prstGeom>
              <a:ln>
                <a:solidFill>
                  <a:schemeClr val="tx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18" name="Zone de texte 55"/>
              <p:cNvSpPr txBox="1"/>
              <p:nvPr/>
            </p:nvSpPr>
            <p:spPr>
              <a:xfrm>
                <a:off x="81981" y="107205"/>
                <a:ext cx="661633" cy="17636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dirty="0">
                    <a:solidFill>
                      <a:schemeClr val="tx1">
                        <a:lumMod val="40000"/>
                        <a:lumOff val="60000"/>
                      </a:schemeClr>
                    </a:solidFill>
                    <a:effectLst/>
                    <a:latin typeface="Times New Roman" panose="02020603050405020304" pitchFamily="18" charset="0"/>
                    <a:ea typeface="Times New Roman" panose="02020603050405020304" pitchFamily="18" charset="0"/>
                  </a:rPr>
                  <a:t>Nov. 2019</a:t>
                </a:r>
                <a:endParaRPr lang="fr-FR" sz="48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 xmlns:p14="http://schemas.microsoft.com/office/powerpoint/2010/main" val="26782895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52" y="-71462"/>
            <a:ext cx="8229600" cy="1143000"/>
          </a:xfrm>
        </p:spPr>
        <p:txBody>
          <a:bodyPr>
            <a:normAutofit/>
          </a:bodyPr>
          <a:lstStyle/>
          <a:p>
            <a:pPr algn="ctr"/>
            <a:r>
              <a:rPr lang="fr-FR" sz="3200" dirty="0">
                <a:solidFill>
                  <a:schemeClr val="bg1"/>
                </a:solidFill>
              </a:rPr>
              <a:t>Concertation </a:t>
            </a:r>
            <a:r>
              <a:rPr lang="fr-FR" sz="3200" dirty="0" smtClean="0">
                <a:solidFill>
                  <a:schemeClr val="bg1"/>
                </a:solidFill>
              </a:rPr>
              <a:t/>
            </a:r>
            <a:br>
              <a:rPr lang="fr-FR" sz="3200" dirty="0" smtClean="0">
                <a:solidFill>
                  <a:schemeClr val="bg1"/>
                </a:solidFill>
              </a:rPr>
            </a:br>
            <a:r>
              <a:rPr lang="fr-FR" sz="3200" dirty="0" smtClean="0">
                <a:solidFill>
                  <a:schemeClr val="bg1"/>
                </a:solidFill>
              </a:rPr>
              <a:t>Temps#1</a:t>
            </a:r>
            <a:endParaRPr lang="fr-FR" sz="3200" dirty="0">
              <a:solidFill>
                <a:schemeClr val="bg1"/>
              </a:solidFill>
            </a:endParaRPr>
          </a:p>
        </p:txBody>
      </p:sp>
      <p:pic>
        <p:nvPicPr>
          <p:cNvPr id="4" name="Espace réservé du contenu 3"/>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357158" y="1316258"/>
            <a:ext cx="7336828" cy="5184576"/>
          </a:xfrm>
        </p:spPr>
      </p:pic>
      <p:sp>
        <p:nvSpPr>
          <p:cNvPr id="5" name="ZoneTexte 4"/>
          <p:cNvSpPr txBox="1"/>
          <p:nvPr/>
        </p:nvSpPr>
        <p:spPr>
          <a:xfrm>
            <a:off x="6143636" y="6150138"/>
            <a:ext cx="3035254" cy="707886"/>
          </a:xfrm>
          <a:prstGeom prst="rect">
            <a:avLst/>
          </a:prstGeom>
          <a:noFill/>
        </p:spPr>
        <p:txBody>
          <a:bodyPr wrap="none" rtlCol="0">
            <a:spAutoFit/>
          </a:bodyPr>
          <a:lstStyle/>
          <a:p>
            <a:r>
              <a:rPr lang="fr-FR" sz="2000" dirty="0">
                <a:solidFill>
                  <a:schemeClr val="tx1"/>
                </a:solidFill>
              </a:rPr>
              <a:t>+ Registres dans les mairies</a:t>
            </a:r>
          </a:p>
          <a:p>
            <a:r>
              <a:rPr lang="fr-FR" sz="2000" dirty="0">
                <a:solidFill>
                  <a:schemeClr val="tx1"/>
                </a:solidFill>
              </a:rPr>
              <a:t>+ Formulaire en ligne</a:t>
            </a:r>
          </a:p>
        </p:txBody>
      </p:sp>
    </p:spTree>
    <p:extLst>
      <p:ext uri="{BB962C8B-B14F-4D97-AF65-F5344CB8AC3E}">
        <p14:creationId xmlns="" xmlns:p14="http://schemas.microsoft.com/office/powerpoint/2010/main" val="4171906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16A110-DDF7-0744-9EDF-DF37EBC037D8}"/>
              </a:ext>
            </a:extLst>
          </p:cNvPr>
          <p:cNvSpPr>
            <a:spLocks noGrp="1"/>
          </p:cNvSpPr>
          <p:nvPr>
            <p:ph type="title"/>
          </p:nvPr>
        </p:nvSpPr>
        <p:spPr>
          <a:xfrm>
            <a:off x="400076" y="142852"/>
            <a:ext cx="7886700" cy="994172"/>
          </a:xfrm>
        </p:spPr>
        <p:txBody>
          <a:bodyPr>
            <a:noAutofit/>
          </a:bodyPr>
          <a:lstStyle/>
          <a:p>
            <a:pPr algn="ctr"/>
            <a:r>
              <a:rPr lang="fr-FR" sz="2400" b="1" dirty="0">
                <a:solidFill>
                  <a:schemeClr val="bg1"/>
                </a:solidFill>
              </a:rPr>
              <a:t>Retour sur le Temps #</a:t>
            </a:r>
            <a:r>
              <a:rPr lang="fr-FR" sz="2400" b="1" dirty="0" smtClean="0">
                <a:solidFill>
                  <a:schemeClr val="bg1"/>
                </a:solidFill>
              </a:rPr>
              <a:t>1</a:t>
            </a:r>
            <a:br>
              <a:rPr lang="fr-FR" sz="2400" b="1" dirty="0" smtClean="0">
                <a:solidFill>
                  <a:schemeClr val="bg1"/>
                </a:solidFill>
              </a:rPr>
            </a:br>
            <a:r>
              <a:rPr lang="fr-FR" sz="2400" b="1" dirty="0" smtClean="0">
                <a:solidFill>
                  <a:schemeClr val="bg1"/>
                </a:solidFill>
              </a:rPr>
              <a:t> </a:t>
            </a:r>
            <a:r>
              <a:rPr lang="fr-FR" sz="2400" b="1" dirty="0">
                <a:solidFill>
                  <a:schemeClr val="bg1"/>
                </a:solidFill>
              </a:rPr>
              <a:t>de la concertation</a:t>
            </a:r>
            <a:br>
              <a:rPr lang="fr-FR" sz="2400" b="1" dirty="0">
                <a:solidFill>
                  <a:schemeClr val="bg1"/>
                </a:solidFill>
              </a:rPr>
            </a:br>
            <a:endParaRPr lang="fr-FR" sz="2400" b="1" dirty="0">
              <a:solidFill>
                <a:schemeClr val="bg1"/>
              </a:solidFill>
            </a:endParaRPr>
          </a:p>
        </p:txBody>
      </p:sp>
      <p:sp>
        <p:nvSpPr>
          <p:cNvPr id="4" name="ZoneTexte 3"/>
          <p:cNvSpPr txBox="1"/>
          <p:nvPr/>
        </p:nvSpPr>
        <p:spPr>
          <a:xfrm>
            <a:off x="3339884" y="2800175"/>
            <a:ext cx="2232248" cy="1200329"/>
          </a:xfrm>
          <a:prstGeom prst="rect">
            <a:avLst/>
          </a:prstGeom>
          <a:noFill/>
        </p:spPr>
        <p:txBody>
          <a:bodyPr wrap="square" rtlCol="0">
            <a:spAutoFit/>
          </a:bodyPr>
          <a:lstStyle/>
          <a:p>
            <a:pPr algn="ctr"/>
            <a:r>
              <a:rPr lang="fr-FR" dirty="0" smtClean="0">
                <a:solidFill>
                  <a:schemeClr val="tx1"/>
                </a:solidFill>
              </a:rPr>
              <a:t>VIDEO CONCERTATION TEMPS #1</a:t>
            </a:r>
            <a:endParaRPr lang="fr-FR" dirty="0">
              <a:solidFill>
                <a:schemeClr val="tx1"/>
              </a:solidFill>
            </a:endParaRPr>
          </a:p>
        </p:txBody>
      </p:sp>
    </p:spTree>
    <p:extLst>
      <p:ext uri="{BB962C8B-B14F-4D97-AF65-F5344CB8AC3E}">
        <p14:creationId xmlns="" xmlns:p14="http://schemas.microsoft.com/office/powerpoint/2010/main" val="32758559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16A110-DDF7-0744-9EDF-DF37EBC037D8}"/>
              </a:ext>
            </a:extLst>
          </p:cNvPr>
          <p:cNvSpPr>
            <a:spLocks noGrp="1"/>
          </p:cNvSpPr>
          <p:nvPr>
            <p:ph type="title"/>
          </p:nvPr>
        </p:nvSpPr>
        <p:spPr>
          <a:xfrm>
            <a:off x="400076" y="142852"/>
            <a:ext cx="7886700" cy="994172"/>
          </a:xfrm>
        </p:spPr>
        <p:txBody>
          <a:bodyPr>
            <a:noAutofit/>
          </a:bodyPr>
          <a:lstStyle/>
          <a:p>
            <a:pPr algn="ctr"/>
            <a:r>
              <a:rPr lang="fr-FR" sz="2400" b="1" dirty="0">
                <a:solidFill>
                  <a:schemeClr val="bg1"/>
                </a:solidFill>
              </a:rPr>
              <a:t>Retour sur le Temps #</a:t>
            </a:r>
            <a:r>
              <a:rPr lang="fr-FR" sz="2400" b="1" dirty="0" smtClean="0">
                <a:solidFill>
                  <a:schemeClr val="bg1"/>
                </a:solidFill>
              </a:rPr>
              <a:t>1</a:t>
            </a:r>
            <a:br>
              <a:rPr lang="fr-FR" sz="2400" b="1" dirty="0" smtClean="0">
                <a:solidFill>
                  <a:schemeClr val="bg1"/>
                </a:solidFill>
              </a:rPr>
            </a:br>
            <a:r>
              <a:rPr lang="fr-FR" sz="2400" b="1" dirty="0" smtClean="0">
                <a:solidFill>
                  <a:schemeClr val="bg1"/>
                </a:solidFill>
              </a:rPr>
              <a:t> </a:t>
            </a:r>
            <a:r>
              <a:rPr lang="fr-FR" sz="2400" b="1" dirty="0">
                <a:solidFill>
                  <a:schemeClr val="bg1"/>
                </a:solidFill>
              </a:rPr>
              <a:t>de la concertation</a:t>
            </a:r>
            <a:br>
              <a:rPr lang="fr-FR" sz="2400" b="1" dirty="0">
                <a:solidFill>
                  <a:schemeClr val="bg1"/>
                </a:solidFill>
              </a:rPr>
            </a:br>
            <a:endParaRPr lang="fr-FR" sz="2400" b="1" dirty="0">
              <a:solidFill>
                <a:schemeClr val="bg1"/>
              </a:solidFill>
            </a:endParaRPr>
          </a:p>
        </p:txBody>
      </p:sp>
      <p:sp>
        <p:nvSpPr>
          <p:cNvPr id="4" name="ZoneTexte 3"/>
          <p:cNvSpPr txBox="1"/>
          <p:nvPr/>
        </p:nvSpPr>
        <p:spPr>
          <a:xfrm>
            <a:off x="3339884" y="2800175"/>
            <a:ext cx="2232248" cy="1200329"/>
          </a:xfrm>
          <a:prstGeom prst="rect">
            <a:avLst/>
          </a:prstGeom>
          <a:noFill/>
        </p:spPr>
        <p:txBody>
          <a:bodyPr wrap="square" rtlCol="0">
            <a:spAutoFit/>
          </a:bodyPr>
          <a:lstStyle/>
          <a:p>
            <a:pPr algn="ctr"/>
            <a:r>
              <a:rPr lang="fr-FR" dirty="0" smtClean="0">
                <a:solidFill>
                  <a:schemeClr val="tx1"/>
                </a:solidFill>
              </a:rPr>
              <a:t>VIDEO CONCERTATION TEMPS #1</a:t>
            </a:r>
            <a:endParaRPr lang="fr-FR" dirty="0">
              <a:solidFill>
                <a:schemeClr val="tx1"/>
              </a:solidFill>
            </a:endParaRPr>
          </a:p>
        </p:txBody>
      </p:sp>
      <p:pic>
        <p:nvPicPr>
          <p:cNvPr id="5" name="Concertation Temps #1_VF.mp4">
            <a:hlinkClick r:id="" action="ppaction://media"/>
          </p:cNvPr>
          <p:cNvPicPr>
            <a:picLocks noRot="1" noChangeAspect="1"/>
          </p:cNvPicPr>
          <p:nvPr>
            <a:videoFile r:link="rId1"/>
          </p:nvPr>
        </p:nvPicPr>
        <p:blipFill>
          <a:blip r:embed="rId4"/>
          <a:stretch>
            <a:fillRect/>
          </a:stretch>
        </p:blipFill>
        <p:spPr>
          <a:xfrm>
            <a:off x="0" y="0"/>
            <a:ext cx="9144000" cy="6858000"/>
          </a:xfrm>
          <a:prstGeom prst="rect">
            <a:avLst/>
          </a:prstGeom>
        </p:spPr>
      </p:pic>
    </p:spTree>
    <p:extLst>
      <p:ext uri="{BB962C8B-B14F-4D97-AF65-F5344CB8AC3E}">
        <p14:creationId xmlns="" xmlns:p14="http://schemas.microsoft.com/office/powerpoint/2010/main" val="32758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16A110-DDF7-0744-9EDF-DF37EBC037D8}"/>
              </a:ext>
            </a:extLst>
          </p:cNvPr>
          <p:cNvSpPr>
            <a:spLocks noGrp="1"/>
          </p:cNvSpPr>
          <p:nvPr>
            <p:ph type="title"/>
          </p:nvPr>
        </p:nvSpPr>
        <p:spPr>
          <a:xfrm>
            <a:off x="395536" y="-24"/>
            <a:ext cx="7886700" cy="994172"/>
          </a:xfrm>
        </p:spPr>
        <p:txBody>
          <a:bodyPr>
            <a:normAutofit/>
          </a:bodyPr>
          <a:lstStyle/>
          <a:p>
            <a:pPr algn="ctr"/>
            <a:r>
              <a:rPr lang="fr-FR" sz="2400" dirty="0">
                <a:solidFill>
                  <a:schemeClr val="bg1"/>
                </a:solidFill>
              </a:rPr>
              <a:t>Évaluation du dispositif </a:t>
            </a:r>
            <a:r>
              <a:rPr lang="fr-FR" sz="2400" dirty="0" smtClean="0">
                <a:solidFill>
                  <a:schemeClr val="bg1"/>
                </a:solidFill>
              </a:rPr>
              <a:t/>
            </a:r>
            <a:br>
              <a:rPr lang="fr-FR" sz="2400" dirty="0" smtClean="0">
                <a:solidFill>
                  <a:schemeClr val="bg1"/>
                </a:solidFill>
              </a:rPr>
            </a:br>
            <a:r>
              <a:rPr lang="fr-FR" sz="2400" dirty="0" smtClean="0">
                <a:solidFill>
                  <a:schemeClr val="bg1"/>
                </a:solidFill>
              </a:rPr>
              <a:t>par </a:t>
            </a:r>
            <a:r>
              <a:rPr lang="fr-FR" sz="2400" dirty="0">
                <a:solidFill>
                  <a:schemeClr val="bg1"/>
                </a:solidFill>
              </a:rPr>
              <a:t>les participants</a:t>
            </a:r>
          </a:p>
        </p:txBody>
      </p:sp>
      <p:graphicFrame>
        <p:nvGraphicFramePr>
          <p:cNvPr id="7" name="Graphique 6">
            <a:extLst>
              <a:ext uri="{FF2B5EF4-FFF2-40B4-BE49-F238E27FC236}">
                <a16:creationId xmlns:a16="http://schemas.microsoft.com/office/drawing/2014/main" xmlns="" id="{00000000-0008-0000-0100-000002000000}"/>
              </a:ext>
            </a:extLst>
          </p:cNvPr>
          <p:cNvGraphicFramePr>
            <a:graphicFrameLocks/>
          </p:cNvGraphicFramePr>
          <p:nvPr>
            <p:extLst>
              <p:ext uri="{D42A27DB-BD31-4B8C-83A1-F6EECF244321}">
                <p14:modId xmlns="" xmlns:p14="http://schemas.microsoft.com/office/powerpoint/2010/main" val="1366932225"/>
              </p:ext>
            </p:extLst>
          </p:nvPr>
        </p:nvGraphicFramePr>
        <p:xfrm>
          <a:off x="361348" y="1559777"/>
          <a:ext cx="4157294" cy="2967442"/>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2">
            <a:extLst>
              <a:ext uri="{FF2B5EF4-FFF2-40B4-BE49-F238E27FC236}">
                <a16:creationId xmlns:a16="http://schemas.microsoft.com/office/drawing/2014/main" xmlns="" id="{2172B466-9DC6-42C3-AE1B-C58DB215B9C0}"/>
              </a:ext>
            </a:extLst>
          </p:cNvPr>
          <p:cNvSpPr txBox="1"/>
          <p:nvPr/>
        </p:nvSpPr>
        <p:spPr>
          <a:xfrm>
            <a:off x="141290" y="1224021"/>
            <a:ext cx="1800200" cy="335756"/>
          </a:xfrm>
          <a:prstGeom prst="rect">
            <a:avLst/>
          </a:prstGeom>
          <a:solidFill>
            <a:schemeClr val="accent2"/>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fr-FR"/>
            </a:defPPr>
            <a:lvl1pPr indent="0">
              <a:defRPr sz="825" b="1">
                <a:solidFill>
                  <a:schemeClr val="tx2"/>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fr-FR" dirty="0"/>
              <a:t>FORUM - Châteauneuf-les-Martigues</a:t>
            </a:r>
          </a:p>
          <a:p>
            <a:r>
              <a:rPr lang="fr-FR" dirty="0"/>
              <a:t>Vendredi 7 juin 2019</a:t>
            </a:r>
          </a:p>
        </p:txBody>
      </p:sp>
      <p:graphicFrame>
        <p:nvGraphicFramePr>
          <p:cNvPr id="8" name="Graphique 7">
            <a:extLst>
              <a:ext uri="{FF2B5EF4-FFF2-40B4-BE49-F238E27FC236}">
                <a16:creationId xmlns:a16="http://schemas.microsoft.com/office/drawing/2014/main" xmlns="" id="{72C7BAA7-1598-454B-B83E-B88CCE1E76DD}"/>
              </a:ext>
            </a:extLst>
          </p:cNvPr>
          <p:cNvGraphicFramePr>
            <a:graphicFrameLocks/>
          </p:cNvGraphicFramePr>
          <p:nvPr>
            <p:extLst>
              <p:ext uri="{D42A27DB-BD31-4B8C-83A1-F6EECF244321}">
                <p14:modId xmlns="" xmlns:p14="http://schemas.microsoft.com/office/powerpoint/2010/main" val="3928444520"/>
              </p:ext>
            </p:extLst>
          </p:nvPr>
        </p:nvGraphicFramePr>
        <p:xfrm>
          <a:off x="4836562" y="1568053"/>
          <a:ext cx="3959894" cy="2962295"/>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2">
            <a:extLst>
              <a:ext uri="{FF2B5EF4-FFF2-40B4-BE49-F238E27FC236}">
                <a16:creationId xmlns:a16="http://schemas.microsoft.com/office/drawing/2014/main" xmlns="" id="{06155E8B-DF44-4EC9-824F-F8FFF89073E4}"/>
              </a:ext>
            </a:extLst>
          </p:cNvPr>
          <p:cNvSpPr txBox="1"/>
          <p:nvPr/>
        </p:nvSpPr>
        <p:spPr>
          <a:xfrm>
            <a:off x="7245501" y="1559777"/>
            <a:ext cx="1481206" cy="335756"/>
          </a:xfrm>
          <a:prstGeom prst="rect">
            <a:avLst/>
          </a:prstGeom>
          <a:solidFill>
            <a:schemeClr val="accent2"/>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825" b="1" dirty="0">
                <a:solidFill>
                  <a:schemeClr val="tx2"/>
                </a:solidFill>
              </a:rPr>
              <a:t>ATELIER - Sausset les Pins</a:t>
            </a:r>
          </a:p>
          <a:p>
            <a:r>
              <a:rPr lang="fr-FR" sz="825" dirty="0">
                <a:solidFill>
                  <a:schemeClr val="tx2"/>
                </a:solidFill>
              </a:rPr>
              <a:t>Samedi 8 juin 2019</a:t>
            </a:r>
          </a:p>
        </p:txBody>
      </p:sp>
      <p:sp>
        <p:nvSpPr>
          <p:cNvPr id="5" name="Rectangle à coins arrondis 4"/>
          <p:cNvSpPr/>
          <p:nvPr/>
        </p:nvSpPr>
        <p:spPr>
          <a:xfrm>
            <a:off x="2573451" y="4893599"/>
            <a:ext cx="1584176" cy="1008112"/>
          </a:xfrm>
          <a:prstGeom prst="wedgeRoundRectCallout">
            <a:avLst>
              <a:gd name="adj1" fmla="val -53629"/>
              <a:gd name="adj2" fmla="val 84145"/>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1400" i="1" dirty="0">
                <a:solidFill>
                  <a:schemeClr val="tx1">
                    <a:lumMod val="75000"/>
                  </a:schemeClr>
                </a:solidFill>
              </a:rPr>
              <a:t>« Avoir plus de retour de toutes ces réunions. »</a:t>
            </a:r>
          </a:p>
        </p:txBody>
      </p:sp>
      <p:sp>
        <p:nvSpPr>
          <p:cNvPr id="13" name="Rectangle à coins arrondis 12"/>
          <p:cNvSpPr/>
          <p:nvPr/>
        </p:nvSpPr>
        <p:spPr>
          <a:xfrm>
            <a:off x="7452320" y="4653136"/>
            <a:ext cx="1584176" cy="1008112"/>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1100" i="1" dirty="0">
                <a:solidFill>
                  <a:schemeClr val="tx1">
                    <a:lumMod val="75000"/>
                  </a:schemeClr>
                </a:solidFill>
              </a:rPr>
              <a:t>« Par la suite, présenter l'impact (s'il y en a) de nos propositions et à quels niveaux elles interviennent. »</a:t>
            </a:r>
          </a:p>
        </p:txBody>
      </p:sp>
      <p:sp>
        <p:nvSpPr>
          <p:cNvPr id="14" name="Rectangle à coins arrondis 13"/>
          <p:cNvSpPr/>
          <p:nvPr/>
        </p:nvSpPr>
        <p:spPr>
          <a:xfrm>
            <a:off x="5580111" y="5390712"/>
            <a:ext cx="1665389" cy="1008112"/>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1200" i="1" dirty="0">
                <a:solidFill>
                  <a:schemeClr val="tx1">
                    <a:lumMod val="75000"/>
                  </a:schemeClr>
                </a:solidFill>
              </a:rPr>
              <a:t>« J'ai des doutes concernant les plans d'actions suite à notre intervention ! »</a:t>
            </a:r>
          </a:p>
        </p:txBody>
      </p:sp>
      <p:sp>
        <p:nvSpPr>
          <p:cNvPr id="15" name="Rectangle à coins arrondis 14"/>
          <p:cNvSpPr/>
          <p:nvPr/>
        </p:nvSpPr>
        <p:spPr>
          <a:xfrm>
            <a:off x="4338886" y="4236605"/>
            <a:ext cx="1584176" cy="1008112"/>
          </a:xfrm>
          <a:prstGeom prst="wedgeRoundRectCallout">
            <a:avLst>
              <a:gd name="adj1" fmla="val -30672"/>
              <a:gd name="adj2" fmla="val 7074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1200" i="1" dirty="0">
                <a:solidFill>
                  <a:schemeClr val="tx1">
                    <a:lumMod val="75000"/>
                  </a:schemeClr>
                </a:solidFill>
              </a:rPr>
              <a:t>« A renouveler. »</a:t>
            </a:r>
          </a:p>
          <a:p>
            <a:pPr lvl="0"/>
            <a:endParaRPr lang="fr-FR" dirty="0">
              <a:solidFill>
                <a:schemeClr val="bg1"/>
              </a:solidFill>
            </a:endParaRPr>
          </a:p>
        </p:txBody>
      </p:sp>
      <p:sp>
        <p:nvSpPr>
          <p:cNvPr id="16" name="Rectangle à coins arrondis 15"/>
          <p:cNvSpPr/>
          <p:nvPr/>
        </p:nvSpPr>
        <p:spPr>
          <a:xfrm>
            <a:off x="323528" y="4886656"/>
            <a:ext cx="1944216" cy="1266934"/>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r>
              <a:rPr lang="fr-FR" sz="1400" i="1" dirty="0">
                <a:solidFill>
                  <a:schemeClr val="tx1">
                    <a:lumMod val="75000"/>
                  </a:schemeClr>
                </a:solidFill>
              </a:rPr>
              <a:t>« Nous communiquer les résultats des ateliers, réunions... »</a:t>
            </a:r>
          </a:p>
        </p:txBody>
      </p:sp>
    </p:spTree>
    <p:extLst>
      <p:ext uri="{BB962C8B-B14F-4D97-AF65-F5344CB8AC3E}">
        <p14:creationId xmlns="" xmlns:p14="http://schemas.microsoft.com/office/powerpoint/2010/main" val="4148840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986" y="1357306"/>
            <a:ext cx="2461774" cy="1143000"/>
          </a:xfrm>
        </p:spPr>
        <p:txBody>
          <a:bodyPr>
            <a:normAutofit fontScale="90000"/>
          </a:bodyPr>
          <a:lstStyle/>
          <a:p>
            <a:pPr algn="ctr"/>
            <a:r>
              <a:rPr lang="fr-FR" dirty="0">
                <a:solidFill>
                  <a:schemeClr val="tx1"/>
                </a:solidFill>
              </a:rPr>
              <a:t>120 attentes identifiées</a:t>
            </a:r>
          </a:p>
        </p:txBody>
      </p:sp>
      <p:pic>
        <p:nvPicPr>
          <p:cNvPr id="5" name="Image 4"/>
          <p:cNvPicPr>
            <a:picLocks noChangeAspect="1"/>
          </p:cNvPicPr>
          <p:nvPr/>
        </p:nvPicPr>
        <p:blipFill rotWithShape="1">
          <a:blip r:embed="rId3"/>
          <a:srcRect r="978" b="426"/>
          <a:stretch/>
        </p:blipFill>
        <p:spPr>
          <a:xfrm>
            <a:off x="4391472" y="36463"/>
            <a:ext cx="4752528" cy="6821537"/>
          </a:xfrm>
          <a:prstGeom prst="rect">
            <a:avLst/>
          </a:prstGeom>
        </p:spPr>
      </p:pic>
      <p:sp>
        <p:nvSpPr>
          <p:cNvPr id="3" name="ZoneTexte 2"/>
          <p:cNvSpPr txBox="1"/>
          <p:nvPr/>
        </p:nvSpPr>
        <p:spPr>
          <a:xfrm>
            <a:off x="-1844" y="3023242"/>
            <a:ext cx="4348931" cy="1569660"/>
          </a:xfrm>
          <a:prstGeom prst="rect">
            <a:avLst/>
          </a:prstGeom>
          <a:noFill/>
        </p:spPr>
        <p:txBody>
          <a:bodyPr wrap="square" rtlCol="0">
            <a:spAutoFit/>
          </a:bodyPr>
          <a:lstStyle/>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Surveiller et Réglementer</a:t>
            </a:r>
          </a:p>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Améliorer la qualité de vie et la santé</a:t>
            </a:r>
          </a:p>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Réduire les émissions de pollutions</a:t>
            </a:r>
          </a:p>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Informer et Sensibiliser</a:t>
            </a:r>
          </a:p>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Faire évoluer le territoire</a:t>
            </a:r>
          </a:p>
          <a:p>
            <a:pPr marL="176213" indent="-176213">
              <a:buFont typeface="Wingdings" panose="05000000000000000000" pitchFamily="2" charset="2"/>
              <a:buChar char="§"/>
              <a:tabLst>
                <a:tab pos="88900" algn="l"/>
              </a:tabLst>
            </a:pPr>
            <a:r>
              <a:rPr lang="fr-FR" sz="1200" b="1" dirty="0" smtClean="0">
                <a:solidFill>
                  <a:schemeClr val="tx1"/>
                </a:solidFill>
                <a:latin typeface="Lucida Sans"/>
                <a:cs typeface="Times New Roman"/>
                <a:sym typeface="Wingdings" panose="05000000000000000000" pitchFamily="2" charset="2"/>
              </a:rPr>
              <a:t>Agir et s’impliquer </a:t>
            </a:r>
            <a:endParaRPr lang="fr-FR" sz="1200" b="1" dirty="0">
              <a:solidFill>
                <a:schemeClr val="tx1"/>
              </a:solidFill>
              <a:latin typeface="Lucida Sans"/>
              <a:cs typeface="Times New Roman"/>
              <a:sym typeface="Wingdings" panose="05000000000000000000" pitchFamily="2" charset="2"/>
            </a:endParaRPr>
          </a:p>
          <a:p>
            <a:endParaRPr lang="fr-FR" dirty="0">
              <a:solidFill>
                <a:schemeClr val="tx1"/>
              </a:solidFill>
            </a:endParaRPr>
          </a:p>
        </p:txBody>
      </p:sp>
    </p:spTree>
    <p:extLst>
      <p:ext uri="{BB962C8B-B14F-4D97-AF65-F5344CB8AC3E}">
        <p14:creationId xmlns="" xmlns:p14="http://schemas.microsoft.com/office/powerpoint/2010/main" val="17156128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428736"/>
            <a:ext cx="3511972" cy="1484784"/>
          </a:xfrm>
        </p:spPr>
        <p:txBody>
          <a:bodyPr>
            <a:normAutofit/>
          </a:bodyPr>
          <a:lstStyle/>
          <a:p>
            <a:pPr algn="ctr"/>
            <a:r>
              <a:rPr lang="fr-FR" sz="3200" dirty="0">
                <a:solidFill>
                  <a:schemeClr val="tx1"/>
                </a:solidFill>
              </a:rPr>
              <a:t>Quelles réponses ?</a:t>
            </a:r>
          </a:p>
        </p:txBody>
      </p:sp>
      <p:pic>
        <p:nvPicPr>
          <p:cNvPr id="6" name="Espace réservé du contenu 5"/>
          <p:cNvPicPr>
            <a:picLocks noGrp="1" noChangeAspect="1"/>
          </p:cNvPicPr>
          <p:nvPr>
            <p:ph idx="1"/>
          </p:nvPr>
        </p:nvPicPr>
        <p:blipFill>
          <a:blip r:embed="rId3"/>
          <a:stretch>
            <a:fillRect/>
          </a:stretch>
        </p:blipFill>
        <p:spPr>
          <a:xfrm>
            <a:off x="4286217" y="0"/>
            <a:ext cx="4857783" cy="6836582"/>
          </a:xfrm>
          <a:prstGeom prst="rect">
            <a:avLst/>
          </a:prstGeom>
        </p:spPr>
      </p:pic>
      <p:sp>
        <p:nvSpPr>
          <p:cNvPr id="3" name="Rectangle 2"/>
          <p:cNvSpPr/>
          <p:nvPr/>
        </p:nvSpPr>
        <p:spPr>
          <a:xfrm>
            <a:off x="323528" y="4869160"/>
            <a:ext cx="3419872" cy="1631216"/>
          </a:xfrm>
          <a:prstGeom prst="rect">
            <a:avLst/>
          </a:prstGeom>
        </p:spPr>
        <p:txBody>
          <a:bodyPr wrap="square">
            <a:spAutoFit/>
          </a:bodyPr>
          <a:lstStyle/>
          <a:p>
            <a:pPr>
              <a:tabLst>
                <a:tab pos="88900" algn="l"/>
              </a:tabLst>
            </a:pPr>
            <a:r>
              <a:rPr lang="fr-FR" sz="1600" b="1" dirty="0">
                <a:solidFill>
                  <a:schemeClr val="accent5">
                    <a:lumMod val="75000"/>
                  </a:schemeClr>
                </a:solidFill>
                <a:latin typeface="Lucida Sans"/>
                <a:cs typeface="Times New Roman"/>
                <a:sym typeface="Wingdings" panose="05000000000000000000" pitchFamily="2" charset="2"/>
              </a:rPr>
              <a:t>&gt; </a:t>
            </a:r>
            <a:r>
              <a:rPr lang="fr-FR" sz="2000" b="1" dirty="0">
                <a:solidFill>
                  <a:schemeClr val="accent5">
                    <a:lumMod val="75000"/>
                  </a:schemeClr>
                </a:solidFill>
                <a:latin typeface="Lucida Sans"/>
                <a:cs typeface="Times New Roman"/>
                <a:sym typeface="Wingdings" panose="05000000000000000000" pitchFamily="2" charset="2"/>
              </a:rPr>
              <a:t>Action </a:t>
            </a:r>
          </a:p>
          <a:p>
            <a:pPr marL="285750" indent="-285750">
              <a:buFont typeface="Wingdings"/>
              <a:buChar char="Ø"/>
              <a:tabLst>
                <a:tab pos="88900" algn="l"/>
              </a:tabLst>
            </a:pPr>
            <a:endParaRPr lang="fr-FR" sz="2000" b="1" dirty="0">
              <a:solidFill>
                <a:schemeClr val="accent5">
                  <a:lumMod val="75000"/>
                </a:schemeClr>
              </a:solidFill>
              <a:latin typeface="Lucida Sans"/>
              <a:cs typeface="Times New Roman"/>
              <a:sym typeface="Wingdings" panose="05000000000000000000" pitchFamily="2" charset="2"/>
            </a:endParaRPr>
          </a:p>
          <a:p>
            <a:pPr>
              <a:tabLst>
                <a:tab pos="88900" algn="l"/>
              </a:tabLst>
            </a:pPr>
            <a:r>
              <a:rPr lang="fr-FR" sz="2000" b="1" u="sng" dirty="0">
                <a:solidFill>
                  <a:schemeClr val="accent5">
                    <a:lumMod val="75000"/>
                  </a:schemeClr>
                </a:solidFill>
                <a:latin typeface="Lucida Sans"/>
                <a:cs typeface="Times New Roman"/>
                <a:sym typeface="Wingdings" panose="05000000000000000000" pitchFamily="2" charset="2"/>
              </a:rPr>
              <a:t>ou </a:t>
            </a:r>
          </a:p>
          <a:p>
            <a:pPr marL="285750" indent="-285750">
              <a:buFont typeface="Wingdings"/>
              <a:buChar char="Ø"/>
              <a:tabLst>
                <a:tab pos="88900" algn="l"/>
              </a:tabLst>
            </a:pPr>
            <a:endParaRPr lang="fr-FR" sz="2000" b="1" dirty="0">
              <a:solidFill>
                <a:schemeClr val="accent5">
                  <a:lumMod val="75000"/>
                </a:schemeClr>
              </a:solidFill>
              <a:latin typeface="Lucida Sans"/>
              <a:cs typeface="Times New Roman"/>
              <a:sym typeface="Wingdings" panose="05000000000000000000" pitchFamily="2" charset="2"/>
            </a:endParaRPr>
          </a:p>
          <a:p>
            <a:pPr>
              <a:tabLst>
                <a:tab pos="88900" algn="l"/>
              </a:tabLst>
            </a:pPr>
            <a:r>
              <a:rPr lang="fr-FR" sz="2000" b="1" dirty="0">
                <a:solidFill>
                  <a:schemeClr val="accent5">
                    <a:lumMod val="75000"/>
                  </a:schemeClr>
                </a:solidFill>
                <a:latin typeface="Lucida Sans"/>
                <a:cs typeface="Times New Roman"/>
                <a:sym typeface="Wingdings" panose="05000000000000000000" pitchFamily="2" charset="2"/>
              </a:rPr>
              <a:t>&gt; Information</a:t>
            </a:r>
          </a:p>
        </p:txBody>
      </p:sp>
    </p:spTree>
    <p:extLst>
      <p:ext uri="{BB962C8B-B14F-4D97-AF65-F5344CB8AC3E}">
        <p14:creationId xmlns="" xmlns:p14="http://schemas.microsoft.com/office/powerpoint/2010/main" val="1668340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68" y="-24"/>
            <a:ext cx="8210550" cy="1123950"/>
          </a:xfrm>
        </p:spPr>
        <p:txBody>
          <a:bodyPr/>
          <a:lstStyle/>
          <a:p>
            <a:r>
              <a:rPr lang="fr-FR" sz="3200" b="1" dirty="0" smtClean="0">
                <a:solidFill>
                  <a:schemeClr val="bg1"/>
                </a:solidFill>
              </a:rPr>
              <a:t>Etat d’avancement des PRSE3</a:t>
            </a:r>
            <a:endParaRPr lang="fr-FR" sz="3200" b="1" dirty="0">
              <a:solidFill>
                <a:schemeClr val="bg1"/>
              </a:solidFill>
            </a:endParaRPr>
          </a:p>
        </p:txBody>
      </p:sp>
      <p:sp>
        <p:nvSpPr>
          <p:cNvPr id="3" name="Espace réservé du contenu 2"/>
          <p:cNvSpPr>
            <a:spLocks noGrp="1"/>
          </p:cNvSpPr>
          <p:nvPr>
            <p:ph idx="1"/>
          </p:nvPr>
        </p:nvSpPr>
        <p:spPr>
          <a:xfrm>
            <a:off x="457200" y="1285860"/>
            <a:ext cx="8229600" cy="5121274"/>
          </a:xfrm>
        </p:spPr>
        <p:txBody>
          <a:bodyPr/>
          <a:lstStyle/>
          <a:p>
            <a:pPr marL="0">
              <a:buFont typeface="Arial" pitchFamily="34" charset="0"/>
              <a:buChar char="•"/>
            </a:pPr>
            <a:r>
              <a:rPr lang="fr-FR" sz="2400" b="1" dirty="0">
                <a:solidFill>
                  <a:schemeClr val="tx1"/>
                </a:solidFill>
                <a:effectLst/>
              </a:rPr>
              <a:t>14 </a:t>
            </a:r>
            <a:r>
              <a:rPr lang="fr-FR" sz="2400" b="1" dirty="0" smtClean="0">
                <a:solidFill>
                  <a:schemeClr val="tx1"/>
                </a:solidFill>
                <a:effectLst/>
              </a:rPr>
              <a:t>PRSE3 </a:t>
            </a:r>
            <a:r>
              <a:rPr lang="fr-FR" sz="2400" b="1" dirty="0">
                <a:solidFill>
                  <a:schemeClr val="tx1"/>
                </a:solidFill>
                <a:effectLst/>
              </a:rPr>
              <a:t>approuvés </a:t>
            </a:r>
            <a:r>
              <a:rPr lang="fr-FR" sz="2400" dirty="0">
                <a:solidFill>
                  <a:schemeClr val="tx1"/>
                </a:solidFill>
                <a:effectLst/>
              </a:rPr>
              <a:t>entre </a:t>
            </a:r>
            <a:r>
              <a:rPr lang="fr-FR" sz="2400" dirty="0" smtClean="0">
                <a:solidFill>
                  <a:schemeClr val="tx1"/>
                </a:solidFill>
                <a:effectLst/>
              </a:rPr>
              <a:t>février </a:t>
            </a:r>
            <a:r>
              <a:rPr lang="fr-FR" sz="2400" dirty="0">
                <a:solidFill>
                  <a:schemeClr val="tx1"/>
                </a:solidFill>
                <a:effectLst/>
              </a:rPr>
              <a:t>2017 et </a:t>
            </a:r>
            <a:r>
              <a:rPr lang="fr-FR" sz="2400" dirty="0" smtClean="0">
                <a:solidFill>
                  <a:schemeClr val="tx1"/>
                </a:solidFill>
                <a:effectLst/>
              </a:rPr>
              <a:t>décembre </a:t>
            </a:r>
            <a:r>
              <a:rPr lang="fr-FR" sz="2400" dirty="0">
                <a:solidFill>
                  <a:schemeClr val="tx1"/>
                </a:solidFill>
                <a:effectLst/>
              </a:rPr>
              <a:t>2018 </a:t>
            </a:r>
            <a:endParaRPr lang="fr-FR" sz="2400" dirty="0" smtClean="0">
              <a:solidFill>
                <a:schemeClr val="tx1"/>
              </a:solidFill>
              <a:effectLst/>
            </a:endParaRPr>
          </a:p>
          <a:p>
            <a:pPr marL="857250" lvl="3">
              <a:buFont typeface="Wingdings" pitchFamily="2" charset="2"/>
              <a:buChar char="§"/>
            </a:pPr>
            <a:r>
              <a:rPr lang="fr-FR" sz="2400" dirty="0" smtClean="0">
                <a:solidFill>
                  <a:schemeClr val="tx1"/>
                </a:solidFill>
                <a:effectLst/>
              </a:rPr>
              <a:t>PRSE </a:t>
            </a:r>
            <a:r>
              <a:rPr lang="fr-FR" sz="2400" dirty="0">
                <a:solidFill>
                  <a:schemeClr val="tx1"/>
                </a:solidFill>
                <a:effectLst/>
              </a:rPr>
              <a:t>Réunion </a:t>
            </a:r>
            <a:r>
              <a:rPr lang="fr-FR" sz="2400" dirty="0" smtClean="0">
                <a:solidFill>
                  <a:schemeClr val="tx1"/>
                </a:solidFill>
                <a:effectLst/>
              </a:rPr>
              <a:t>en </a:t>
            </a:r>
            <a:r>
              <a:rPr lang="fr-FR" sz="2400" dirty="0">
                <a:solidFill>
                  <a:schemeClr val="tx1"/>
                </a:solidFill>
                <a:effectLst/>
              </a:rPr>
              <a:t>attente de signature </a:t>
            </a:r>
            <a:endParaRPr lang="fr-FR" sz="2400" dirty="0" smtClean="0">
              <a:solidFill>
                <a:schemeClr val="tx1"/>
              </a:solidFill>
              <a:effectLst/>
            </a:endParaRPr>
          </a:p>
          <a:p>
            <a:pPr marL="857250" lvl="3">
              <a:buFont typeface="Wingdings" pitchFamily="2" charset="2"/>
              <a:buChar char="§"/>
            </a:pPr>
            <a:r>
              <a:rPr lang="fr-FR" sz="2400" dirty="0" smtClean="0">
                <a:solidFill>
                  <a:schemeClr val="tx1"/>
                </a:solidFill>
                <a:effectLst/>
              </a:rPr>
              <a:t>PRSE </a:t>
            </a:r>
            <a:r>
              <a:rPr lang="fr-FR" sz="2400" dirty="0">
                <a:solidFill>
                  <a:schemeClr val="tx1"/>
                </a:solidFill>
                <a:effectLst/>
              </a:rPr>
              <a:t>Guadeloupe en cours d'élaboration </a:t>
            </a:r>
            <a:endParaRPr lang="fr-FR" sz="2400" dirty="0" smtClean="0">
              <a:solidFill>
                <a:schemeClr val="tx1"/>
              </a:solidFill>
              <a:effectLst/>
            </a:endParaRPr>
          </a:p>
          <a:p>
            <a:pPr marL="857250" lvl="3">
              <a:buFont typeface="Wingdings" pitchFamily="2" charset="2"/>
              <a:buChar char="§"/>
            </a:pPr>
            <a:r>
              <a:rPr lang="fr-FR" sz="2400" dirty="0" smtClean="0">
                <a:solidFill>
                  <a:schemeClr val="tx1"/>
                </a:solidFill>
                <a:effectLst/>
              </a:rPr>
              <a:t>PRSE </a:t>
            </a:r>
            <a:r>
              <a:rPr lang="fr-FR" sz="2400" dirty="0">
                <a:solidFill>
                  <a:schemeClr val="tx1"/>
                </a:solidFill>
                <a:effectLst/>
              </a:rPr>
              <a:t>Mayotte et Guyane non </a:t>
            </a:r>
            <a:r>
              <a:rPr lang="fr-FR" sz="2400" dirty="0" smtClean="0">
                <a:solidFill>
                  <a:schemeClr val="tx1"/>
                </a:solidFill>
                <a:effectLst/>
              </a:rPr>
              <a:t>élaborés</a:t>
            </a:r>
            <a:endParaRPr lang="fr-FR" sz="2400" dirty="0"/>
          </a:p>
          <a:p>
            <a:pPr marL="0"/>
            <a:endParaRPr lang="fr-FR" sz="2400" dirty="0" smtClean="0">
              <a:solidFill>
                <a:schemeClr val="tx1"/>
              </a:solidFill>
              <a:effectLst/>
            </a:endParaRPr>
          </a:p>
          <a:p>
            <a:pPr marL="0">
              <a:buFont typeface="Arial" pitchFamily="34" charset="0"/>
              <a:buChar char="•"/>
            </a:pPr>
            <a:r>
              <a:rPr lang="fr-FR" sz="2400" b="1" dirty="0" smtClean="0">
                <a:solidFill>
                  <a:schemeClr val="tx1"/>
                </a:solidFill>
                <a:effectLst/>
              </a:rPr>
              <a:t>13 PRSE3 co-signés par les Régions </a:t>
            </a:r>
            <a:r>
              <a:rPr lang="fr-FR" sz="1800" dirty="0" smtClean="0">
                <a:solidFill>
                  <a:schemeClr val="tx1"/>
                </a:solidFill>
                <a:effectLst/>
              </a:rPr>
              <a:t>(sauf Île-de-France)</a:t>
            </a:r>
            <a:endParaRPr lang="fr-FR" sz="2400" b="1" dirty="0" smtClean="0">
              <a:solidFill>
                <a:schemeClr val="tx1"/>
              </a:solidFill>
              <a:effectLst/>
            </a:endParaRPr>
          </a:p>
          <a:p>
            <a:pPr marL="857250" lvl="3">
              <a:buFont typeface="Wingdings" pitchFamily="2" charset="2"/>
              <a:buChar char="§"/>
            </a:pPr>
            <a:r>
              <a:rPr lang="fr-FR" sz="2400" dirty="0" smtClean="0">
                <a:solidFill>
                  <a:schemeClr val="tx1"/>
                </a:solidFill>
                <a:effectLst/>
              </a:rPr>
              <a:t>par </a:t>
            </a:r>
            <a:r>
              <a:rPr lang="fr-FR" sz="2400" dirty="0">
                <a:solidFill>
                  <a:schemeClr val="tx1"/>
                </a:solidFill>
                <a:effectLst/>
              </a:rPr>
              <a:t>le président du Conseil régional ou de la collectivité ultramarine (Réunion et Guadeloupe), le Préfet et le directeur de l’Agence Régionale de </a:t>
            </a:r>
            <a:r>
              <a:rPr lang="fr-FR" sz="2400" dirty="0" smtClean="0">
                <a:solidFill>
                  <a:schemeClr val="tx1"/>
                </a:solidFill>
                <a:effectLst/>
              </a:rPr>
              <a:t>Santé</a:t>
            </a:r>
          </a:p>
          <a:p>
            <a:pPr marL="0"/>
            <a:endParaRPr lang="fr-FR" sz="2400" dirty="0">
              <a:solidFill>
                <a:schemeClr val="tx1"/>
              </a:solidFill>
              <a:effectLst/>
            </a:endParaRPr>
          </a:p>
          <a:p>
            <a:pPr marL="0">
              <a:buFont typeface="Arial" pitchFamily="34" charset="0"/>
              <a:buChar char="•"/>
            </a:pPr>
            <a:r>
              <a:rPr lang="fr-FR" sz="2400" dirty="0" smtClean="0">
                <a:solidFill>
                  <a:schemeClr val="tx1"/>
                </a:solidFill>
                <a:effectLst/>
              </a:rPr>
              <a:t>Participations </a:t>
            </a:r>
            <a:r>
              <a:rPr lang="fr-FR" sz="2400" b="1" dirty="0" smtClean="0">
                <a:solidFill>
                  <a:schemeClr val="tx1"/>
                </a:solidFill>
                <a:effectLst/>
              </a:rPr>
              <a:t>financières</a:t>
            </a:r>
            <a:r>
              <a:rPr lang="fr-FR" sz="2400" dirty="0" smtClean="0">
                <a:solidFill>
                  <a:schemeClr val="tx1"/>
                </a:solidFill>
                <a:effectLst/>
              </a:rPr>
              <a:t> : </a:t>
            </a:r>
            <a:r>
              <a:rPr lang="fr-FR" sz="2400" b="1" dirty="0" smtClean="0">
                <a:solidFill>
                  <a:schemeClr val="tx1"/>
                </a:solidFill>
                <a:effectLst/>
              </a:rPr>
              <a:t>4 </a:t>
            </a:r>
            <a:r>
              <a:rPr lang="fr-FR" sz="2400" b="1" dirty="0">
                <a:solidFill>
                  <a:schemeClr val="tx1"/>
                </a:solidFill>
                <a:effectLst/>
              </a:rPr>
              <a:t>CR </a:t>
            </a:r>
            <a:r>
              <a:rPr lang="fr-FR" sz="2400" b="1" dirty="0" smtClean="0">
                <a:solidFill>
                  <a:schemeClr val="tx1"/>
                </a:solidFill>
                <a:effectLst/>
              </a:rPr>
              <a:t>pour des </a:t>
            </a:r>
            <a:r>
              <a:rPr lang="fr-FR" sz="2400" b="1" dirty="0">
                <a:solidFill>
                  <a:schemeClr val="tx1"/>
                </a:solidFill>
                <a:effectLst/>
              </a:rPr>
              <a:t>appels à </a:t>
            </a:r>
            <a:r>
              <a:rPr lang="fr-FR" sz="2400" b="1" dirty="0" smtClean="0">
                <a:solidFill>
                  <a:schemeClr val="tx1"/>
                </a:solidFill>
                <a:effectLst/>
              </a:rPr>
              <a:t>projet</a:t>
            </a:r>
            <a:r>
              <a:rPr lang="fr-FR" sz="2400" dirty="0" smtClean="0">
                <a:solidFill>
                  <a:schemeClr val="tx1"/>
                </a:solidFill>
                <a:effectLst/>
              </a:rPr>
              <a:t> et </a:t>
            </a:r>
            <a:r>
              <a:rPr lang="fr-FR" sz="2400" b="1" dirty="0" smtClean="0">
                <a:solidFill>
                  <a:schemeClr val="tx1"/>
                </a:solidFill>
                <a:effectLst/>
              </a:rPr>
              <a:t>6 CR pour certaines </a:t>
            </a:r>
            <a:r>
              <a:rPr lang="fr-FR" sz="2400" b="1" dirty="0">
                <a:solidFill>
                  <a:schemeClr val="tx1"/>
                </a:solidFill>
                <a:effectLst/>
              </a:rPr>
              <a:t>actions du PRSE3</a:t>
            </a:r>
            <a:endParaRPr lang="fr-FR" sz="2400" b="1" dirty="0" smtClean="0">
              <a:solidFill>
                <a:schemeClr val="tx1"/>
              </a:solidFill>
              <a:effectLst/>
            </a:endParaRPr>
          </a:p>
        </p:txBody>
      </p:sp>
      <p:sp>
        <p:nvSpPr>
          <p:cNvPr id="4" name="Espace réservé du numéro de diapositive 3"/>
          <p:cNvSpPr>
            <a:spLocks noGrp="1"/>
          </p:cNvSpPr>
          <p:nvPr>
            <p:ph type="sldNum" sz="quarter" idx="4294967295"/>
          </p:nvPr>
        </p:nvSpPr>
        <p:spPr>
          <a:xfrm>
            <a:off x="6553200" y="6245225"/>
            <a:ext cx="2133600" cy="476250"/>
          </a:xfrm>
          <a:prstGeom prst="rect">
            <a:avLst/>
          </a:prstGeom>
        </p:spPr>
        <p:txBody>
          <a:bodyPr/>
          <a:lstStyle/>
          <a:p>
            <a:pPr>
              <a:defRPr/>
            </a:pPr>
            <a:fld id="{C1A93D44-0F1E-4292-BED5-848D97CB7025}" type="slidenum">
              <a:rPr lang="fr-FR" smtClean="0"/>
              <a:pPr>
                <a:defRPr/>
              </a:pPr>
              <a:t>6</a:t>
            </a:fld>
            <a:endParaRPr lang="fr-FR"/>
          </a:p>
        </p:txBody>
      </p:sp>
    </p:spTree>
    <p:extLst>
      <p:ext uri="{BB962C8B-B14F-4D97-AF65-F5344CB8AC3E}">
        <p14:creationId xmlns="" xmlns:p14="http://schemas.microsoft.com/office/powerpoint/2010/main" val="2891521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342928" y="928678"/>
            <a:ext cx="8229600" cy="1143000"/>
          </a:xfrm>
        </p:spPr>
        <p:txBody>
          <a:bodyPr/>
          <a:lstStyle/>
          <a:p>
            <a:r>
              <a:rPr lang="fr-FR" dirty="0" smtClean="0"/>
              <a:t>Planning</a:t>
            </a:r>
            <a:endParaRPr lang="fr-FR" dirty="0"/>
          </a:p>
        </p:txBody>
      </p:sp>
      <p:graphicFrame>
        <p:nvGraphicFramePr>
          <p:cNvPr id="34" name="Diagramme 7"/>
          <p:cNvGraphicFramePr/>
          <p:nvPr>
            <p:extLst>
              <p:ext uri="{D42A27DB-BD31-4B8C-83A1-F6EECF244321}">
                <p14:modId xmlns="" xmlns:p14="http://schemas.microsoft.com/office/powerpoint/2010/main" val="4029088604"/>
              </p:ext>
            </p:extLst>
          </p:nvPr>
        </p:nvGraphicFramePr>
        <p:xfrm>
          <a:off x="355842" y="1072942"/>
          <a:ext cx="8163974" cy="3999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 name="Groupe 3"/>
          <p:cNvGrpSpPr/>
          <p:nvPr/>
        </p:nvGrpSpPr>
        <p:grpSpPr>
          <a:xfrm>
            <a:off x="369028" y="3930466"/>
            <a:ext cx="8173866" cy="1029403"/>
            <a:chOff x="292883" y="3547404"/>
            <a:chExt cx="8173866" cy="1029403"/>
          </a:xfrm>
        </p:grpSpPr>
        <p:grpSp>
          <p:nvGrpSpPr>
            <p:cNvPr id="36" name="Groupe 8"/>
            <p:cNvGrpSpPr/>
            <p:nvPr/>
          </p:nvGrpSpPr>
          <p:grpSpPr>
            <a:xfrm>
              <a:off x="292883" y="3547404"/>
              <a:ext cx="8173866" cy="1029403"/>
              <a:chOff x="-81739" y="-6614"/>
              <a:chExt cx="5843527" cy="398552"/>
            </a:xfrm>
          </p:grpSpPr>
          <p:grpSp>
            <p:nvGrpSpPr>
              <p:cNvPr id="38" name="Groupe 9"/>
              <p:cNvGrpSpPr/>
              <p:nvPr/>
            </p:nvGrpSpPr>
            <p:grpSpPr>
              <a:xfrm>
                <a:off x="-81739" y="-4384"/>
                <a:ext cx="780053" cy="388000"/>
                <a:chOff x="-81739" y="-16996"/>
                <a:chExt cx="780053" cy="388000"/>
              </a:xfrm>
            </p:grpSpPr>
            <p:sp>
              <p:nvSpPr>
                <p:cNvPr id="55" name="Rectangle : coins arrondis 29"/>
                <p:cNvSpPr/>
                <p:nvPr/>
              </p:nvSpPr>
              <p:spPr>
                <a:xfrm>
                  <a:off x="-81739" y="-16996"/>
                  <a:ext cx="780053" cy="388000"/>
                </a:xfrm>
                <a:prstGeom prst="roundRect">
                  <a:avLst/>
                </a:prstGeom>
                <a:ln>
                  <a:solidFill>
                    <a:schemeClr val="tx1">
                      <a:lumMod val="20000"/>
                      <a:lumOff val="80000"/>
                    </a:schemeClr>
                  </a:solid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56" name="Zone de texte 30"/>
                <p:cNvSpPr txBox="1"/>
                <p:nvPr/>
              </p:nvSpPr>
              <p:spPr>
                <a:xfrm>
                  <a:off x="-39154" y="7890"/>
                  <a:ext cx="646344" cy="277159"/>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1800" dirty="0">
                      <a:solidFill>
                        <a:schemeClr val="tx1">
                          <a:lumMod val="40000"/>
                          <a:lumOff val="60000"/>
                        </a:schemeClr>
                      </a:solidFill>
                      <a:effectLst/>
                      <a:latin typeface="Times New Roman" panose="02020603050405020304" pitchFamily="18" charset="0"/>
                      <a:ea typeface="Times New Roman" panose="02020603050405020304" pitchFamily="18" charset="0"/>
                    </a:rPr>
                    <a:t>octobre-déc. 2018</a:t>
                  </a:r>
                  <a:endParaRPr lang="fr-FR" sz="40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39" name="Groupe 10"/>
              <p:cNvGrpSpPr/>
              <p:nvPr/>
            </p:nvGrpSpPr>
            <p:grpSpPr>
              <a:xfrm>
                <a:off x="813500" y="-6614"/>
                <a:ext cx="780053" cy="388000"/>
                <a:chOff x="-1" y="-19226"/>
                <a:chExt cx="780053" cy="388000"/>
              </a:xfrm>
            </p:grpSpPr>
            <p:sp>
              <p:nvSpPr>
                <p:cNvPr id="53" name="Rectangle : coins arrondis 32"/>
                <p:cNvSpPr/>
                <p:nvPr/>
              </p:nvSpPr>
              <p:spPr>
                <a:xfrm>
                  <a:off x="-1" y="-19226"/>
                  <a:ext cx="780053" cy="388000"/>
                </a:xfrm>
                <a:prstGeom prst="roundRect">
                  <a:avLst/>
                </a:prstGeom>
                <a:ln>
                  <a:solidFill>
                    <a:schemeClr val="tx1">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54" name="Zone de texte 33"/>
                <p:cNvSpPr txBox="1"/>
                <p:nvPr/>
              </p:nvSpPr>
              <p:spPr>
                <a:xfrm>
                  <a:off x="63062" y="7317"/>
                  <a:ext cx="661633" cy="277159"/>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1800" dirty="0">
                      <a:solidFill>
                        <a:schemeClr val="tx1">
                          <a:lumMod val="40000"/>
                          <a:lumOff val="60000"/>
                        </a:schemeClr>
                      </a:solidFill>
                      <a:effectLst/>
                      <a:latin typeface="Times New Roman" panose="02020603050405020304" pitchFamily="18" charset="0"/>
                      <a:ea typeface="Times New Roman" panose="02020603050405020304" pitchFamily="18" charset="0"/>
                    </a:rPr>
                    <a:t>janvier-février 2019</a:t>
                  </a:r>
                  <a:endParaRPr lang="fr-FR" sz="40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40" name="Groupe 11"/>
              <p:cNvGrpSpPr/>
              <p:nvPr/>
            </p:nvGrpSpPr>
            <p:grpSpPr>
              <a:xfrm>
                <a:off x="1627002" y="0"/>
                <a:ext cx="780053" cy="388000"/>
                <a:chOff x="0" y="0"/>
                <a:chExt cx="780053" cy="388000"/>
              </a:xfrm>
            </p:grpSpPr>
            <p:sp>
              <p:nvSpPr>
                <p:cNvPr id="51" name="Rectangle : coins arrondis 35"/>
                <p:cNvSpPr/>
                <p:nvPr/>
              </p:nvSpPr>
              <p:spPr>
                <a:xfrm>
                  <a:off x="0" y="0"/>
                  <a:ext cx="780053" cy="388000"/>
                </a:xfrm>
                <a:prstGeom prst="roundRect">
                  <a:avLst/>
                </a:prstGeom>
                <a:ln>
                  <a:solidFill>
                    <a:schemeClr val="tx1">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52" name="Zone de texte 36"/>
                <p:cNvSpPr txBox="1"/>
                <p:nvPr/>
              </p:nvSpPr>
              <p:spPr>
                <a:xfrm>
                  <a:off x="63062" y="48161"/>
                  <a:ext cx="661633" cy="17636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solidFill>
                        <a:schemeClr val="tx1">
                          <a:lumMod val="40000"/>
                          <a:lumOff val="60000"/>
                        </a:schemeClr>
                      </a:solidFill>
                      <a:effectLst/>
                      <a:latin typeface="Times New Roman" panose="02020603050405020304" pitchFamily="18" charset="0"/>
                      <a:ea typeface="Times New Roman" panose="02020603050405020304" pitchFamily="18" charset="0"/>
                    </a:rPr>
                    <a:t>juin 2019</a:t>
                  </a:r>
                  <a:endParaRPr lang="fr-FR" sz="44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41" name="Groupe 12"/>
              <p:cNvGrpSpPr/>
              <p:nvPr/>
            </p:nvGrpSpPr>
            <p:grpSpPr>
              <a:xfrm>
                <a:off x="2440502" y="0"/>
                <a:ext cx="780053" cy="388000"/>
                <a:chOff x="0" y="0"/>
                <a:chExt cx="780053" cy="388000"/>
              </a:xfrm>
            </p:grpSpPr>
            <p:sp>
              <p:nvSpPr>
                <p:cNvPr id="49" name="Rectangle : coins arrondis 38"/>
                <p:cNvSpPr/>
                <p:nvPr/>
              </p:nvSpPr>
              <p:spPr>
                <a:xfrm>
                  <a:off x="0" y="0"/>
                  <a:ext cx="780053" cy="388000"/>
                </a:xfrm>
                <a:prstGeom prst="roundRect">
                  <a:avLst/>
                </a:prstGeom>
                <a:ln>
                  <a:solidFill>
                    <a:schemeClr val="tx1">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50" name="Zone de texte 39"/>
                <p:cNvSpPr txBox="1"/>
                <p:nvPr/>
              </p:nvSpPr>
              <p:spPr>
                <a:xfrm>
                  <a:off x="56756" y="48161"/>
                  <a:ext cx="661633" cy="176360"/>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solidFill>
                        <a:schemeClr val="tx1">
                          <a:lumMod val="40000"/>
                          <a:lumOff val="60000"/>
                        </a:schemeClr>
                      </a:solidFill>
                      <a:effectLst/>
                      <a:latin typeface="Times New Roman" panose="02020603050405020304" pitchFamily="18" charset="0"/>
                      <a:ea typeface="Times New Roman" panose="02020603050405020304" pitchFamily="18" charset="0"/>
                    </a:rPr>
                    <a:t>Eté</a:t>
                  </a:r>
                </a:p>
                <a:p>
                  <a:pPr algn="ctr"/>
                  <a:r>
                    <a:rPr lang="fr-FR" sz="2000" dirty="0">
                      <a:solidFill>
                        <a:schemeClr val="tx1">
                          <a:lumMod val="40000"/>
                          <a:lumOff val="60000"/>
                        </a:schemeClr>
                      </a:solidFill>
                      <a:effectLst/>
                      <a:latin typeface="Times New Roman" panose="02020603050405020304" pitchFamily="18" charset="0"/>
                      <a:ea typeface="Times New Roman" panose="02020603050405020304" pitchFamily="18" charset="0"/>
                    </a:rPr>
                    <a:t>2019</a:t>
                  </a:r>
                  <a:endParaRPr lang="fr-FR" sz="4400" dirty="0">
                    <a:solidFill>
                      <a:schemeClr val="tx1">
                        <a:lumMod val="40000"/>
                        <a:lumOff val="60000"/>
                      </a:schemeClr>
                    </a:solidFill>
                    <a:effectLst/>
                    <a:latin typeface="Times New Roman" panose="02020603050405020304" pitchFamily="18" charset="0"/>
                    <a:ea typeface="Times New Roman" panose="02020603050405020304" pitchFamily="18" charset="0"/>
                  </a:endParaRPr>
                </a:p>
              </p:txBody>
            </p:sp>
          </p:grpSp>
          <p:grpSp>
            <p:nvGrpSpPr>
              <p:cNvPr id="42" name="Groupe 13"/>
              <p:cNvGrpSpPr/>
              <p:nvPr/>
            </p:nvGrpSpPr>
            <p:grpSpPr>
              <a:xfrm>
                <a:off x="4111300" y="2145"/>
                <a:ext cx="780053" cy="388000"/>
                <a:chOff x="43796" y="2145"/>
                <a:chExt cx="780053" cy="388000"/>
              </a:xfrm>
            </p:grpSpPr>
            <p:sp>
              <p:nvSpPr>
                <p:cNvPr id="47" name="Rectangle : coins arrondis 44"/>
                <p:cNvSpPr/>
                <p:nvPr/>
              </p:nvSpPr>
              <p:spPr>
                <a:xfrm>
                  <a:off x="43796" y="2145"/>
                  <a:ext cx="780053" cy="3880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48" name="Zone de texte 45"/>
                <p:cNvSpPr txBox="1"/>
                <p:nvPr/>
              </p:nvSpPr>
              <p:spPr>
                <a:xfrm>
                  <a:off x="81189" y="48161"/>
                  <a:ext cx="661727" cy="182754"/>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solidFill>
                        <a:schemeClr val="accent2">
                          <a:lumMod val="50000"/>
                        </a:schemeClr>
                      </a:solidFill>
                      <a:effectLst/>
                      <a:latin typeface="Times New Roman" panose="02020603050405020304" pitchFamily="18" charset="0"/>
                      <a:ea typeface="Times New Roman" panose="02020603050405020304" pitchFamily="18" charset="0"/>
                    </a:rPr>
                    <a:t>12 déc. 2019</a:t>
                  </a:r>
                </a:p>
              </p:txBody>
            </p:sp>
          </p:grpSp>
          <p:sp>
            <p:nvSpPr>
              <p:cNvPr id="43" name="Rectangle : coins arrondis 47"/>
              <p:cNvSpPr/>
              <p:nvPr/>
            </p:nvSpPr>
            <p:spPr>
              <a:xfrm>
                <a:off x="4981735" y="-4921"/>
                <a:ext cx="780053" cy="388000"/>
              </a:xfrm>
              <a:prstGeom prst="roundRect">
                <a:avLst/>
              </a:prstGeom>
              <a:ln>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grpSp>
            <p:nvGrpSpPr>
              <p:cNvPr id="44" name="Groupe 15"/>
              <p:cNvGrpSpPr/>
              <p:nvPr/>
            </p:nvGrpSpPr>
            <p:grpSpPr>
              <a:xfrm>
                <a:off x="3276773" y="3938"/>
                <a:ext cx="780053" cy="388000"/>
                <a:chOff x="22770" y="3938"/>
                <a:chExt cx="780053" cy="388000"/>
              </a:xfrm>
            </p:grpSpPr>
            <p:sp>
              <p:nvSpPr>
                <p:cNvPr id="45" name="Rectangle : coins arrondis 41"/>
                <p:cNvSpPr/>
                <p:nvPr/>
              </p:nvSpPr>
              <p:spPr>
                <a:xfrm>
                  <a:off x="22770" y="3938"/>
                  <a:ext cx="780053" cy="3880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6600"/>
                </a:p>
              </p:txBody>
            </p:sp>
            <p:sp>
              <p:nvSpPr>
                <p:cNvPr id="46" name="Zone de texte 55"/>
                <p:cNvSpPr txBox="1"/>
                <p:nvPr/>
              </p:nvSpPr>
              <p:spPr>
                <a:xfrm>
                  <a:off x="81981" y="48161"/>
                  <a:ext cx="661633" cy="17636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dirty="0">
                      <a:solidFill>
                        <a:schemeClr val="accent2"/>
                      </a:solidFill>
                      <a:effectLst/>
                      <a:latin typeface="Times New Roman" panose="02020603050405020304" pitchFamily="18" charset="0"/>
                      <a:ea typeface="Times New Roman" panose="02020603050405020304" pitchFamily="18" charset="0"/>
                    </a:rPr>
                    <a:t>Nov. 2019</a:t>
                  </a:r>
                  <a:endParaRPr lang="fr-FR" sz="4400" dirty="0">
                    <a:solidFill>
                      <a:schemeClr val="accent2"/>
                    </a:solidFill>
                    <a:effectLst/>
                    <a:latin typeface="Times New Roman" panose="02020603050405020304" pitchFamily="18" charset="0"/>
                    <a:ea typeface="Times New Roman" panose="02020603050405020304" pitchFamily="18" charset="0"/>
                  </a:endParaRPr>
                </a:p>
              </p:txBody>
            </p:sp>
          </p:grpSp>
        </p:grpSp>
        <p:sp>
          <p:nvSpPr>
            <p:cNvPr id="37" name="Zone de texte 48"/>
            <p:cNvSpPr txBox="1"/>
            <p:nvPr/>
          </p:nvSpPr>
          <p:spPr>
            <a:xfrm>
              <a:off x="7520878" y="3637714"/>
              <a:ext cx="893131" cy="87603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1600" dirty="0">
                  <a:effectLst/>
                  <a:latin typeface="Times New Roman" panose="02020603050405020304" pitchFamily="18" charset="0"/>
                  <a:ea typeface="Times New Roman" panose="02020603050405020304" pitchFamily="18" charset="0"/>
                </a:rPr>
                <a:t>2019,</a:t>
              </a:r>
            </a:p>
            <a:p>
              <a:pPr algn="ctr"/>
              <a:r>
                <a:rPr lang="fr-FR" sz="1600" dirty="0">
                  <a:effectLst/>
                  <a:latin typeface="Times New Roman" panose="02020603050405020304" pitchFamily="18" charset="0"/>
                  <a:ea typeface="Times New Roman" panose="02020603050405020304" pitchFamily="18" charset="0"/>
                </a:rPr>
                <a:t>2020, </a:t>
              </a:r>
              <a:endParaRPr lang="fr-FR" sz="1600" dirty="0" smtClean="0">
                <a:effectLst/>
                <a:latin typeface="Times New Roman" panose="02020603050405020304" pitchFamily="18" charset="0"/>
                <a:ea typeface="Times New Roman" panose="02020603050405020304" pitchFamily="18" charset="0"/>
              </a:endParaRPr>
            </a:p>
            <a:p>
              <a:pPr algn="ctr"/>
              <a:r>
                <a:rPr lang="fr-FR" sz="1600" dirty="0" smtClean="0">
                  <a:effectLst/>
                  <a:latin typeface="Times New Roman" panose="02020603050405020304" pitchFamily="18" charset="0"/>
                  <a:ea typeface="Times New Roman" panose="02020603050405020304" pitchFamily="18" charset="0"/>
                </a:rPr>
                <a:t>2021 </a:t>
              </a:r>
              <a:r>
                <a:rPr lang="fr-FR" sz="1600" dirty="0">
                  <a:effectLst/>
                  <a:latin typeface="Times New Roman" panose="02020603050405020304" pitchFamily="18" charset="0"/>
                  <a:ea typeface="Times New Roman" panose="02020603050405020304" pitchFamily="18" charset="0"/>
                </a:rPr>
                <a:t>…</a:t>
              </a:r>
              <a:endParaRPr lang="fr-FR" sz="4400" dirty="0">
                <a:effectLst/>
                <a:latin typeface="Times New Roman" panose="02020603050405020304" pitchFamily="18" charset="0"/>
                <a:ea typeface="Times New Roman" panose="02020603050405020304" pitchFamily="18" charset="0"/>
              </a:endParaRPr>
            </a:p>
          </p:txBody>
        </p:sp>
      </p:grpSp>
      <p:sp>
        <p:nvSpPr>
          <p:cNvPr id="57" name="ZoneTexte 2"/>
          <p:cNvSpPr txBox="1"/>
          <p:nvPr/>
        </p:nvSpPr>
        <p:spPr>
          <a:xfrm>
            <a:off x="271490" y="4714884"/>
            <a:ext cx="8229600" cy="2554545"/>
          </a:xfrm>
          <a:prstGeom prst="rect">
            <a:avLst/>
          </a:prstGeom>
          <a:noFill/>
        </p:spPr>
        <p:txBody>
          <a:bodyPr wrap="square" rtlCol="0">
            <a:spAutoFit/>
          </a:bodyPr>
          <a:lstStyle/>
          <a:p>
            <a:endParaRPr lang="fr-FR" sz="2000" dirty="0">
              <a:solidFill>
                <a:schemeClr val="tx1"/>
              </a:solidFill>
            </a:endParaRPr>
          </a:p>
          <a:p>
            <a:r>
              <a:rPr lang="fr-FR" sz="2000" u="sng" dirty="0">
                <a:solidFill>
                  <a:schemeClr val="tx1"/>
                </a:solidFill>
              </a:rPr>
              <a:t>&gt; Décembre 2019 : </a:t>
            </a:r>
            <a:r>
              <a:rPr lang="fr-FR" sz="2000" dirty="0">
                <a:solidFill>
                  <a:schemeClr val="tx1"/>
                </a:solidFill>
              </a:rPr>
              <a:t>Restitution du plan d’action </a:t>
            </a:r>
            <a:r>
              <a:rPr lang="fr-FR" sz="2000" dirty="0" err="1">
                <a:solidFill>
                  <a:schemeClr val="tx1"/>
                </a:solidFill>
              </a:rPr>
              <a:t>co</a:t>
            </a:r>
            <a:r>
              <a:rPr lang="fr-FR" sz="2000" dirty="0">
                <a:solidFill>
                  <a:schemeClr val="tx1"/>
                </a:solidFill>
              </a:rPr>
              <a:t>-construit</a:t>
            </a:r>
          </a:p>
          <a:p>
            <a:r>
              <a:rPr lang="fr-FR" sz="2000" dirty="0">
                <a:solidFill>
                  <a:schemeClr val="tx1"/>
                </a:solidFill>
              </a:rPr>
              <a:t>                                    Mise en ligne plateforme internet </a:t>
            </a:r>
          </a:p>
          <a:p>
            <a:r>
              <a:rPr lang="fr-FR" sz="2000" b="1" u="sng" dirty="0">
                <a:solidFill>
                  <a:schemeClr val="tx1"/>
                </a:solidFill>
              </a:rPr>
              <a:t>&gt; Perspectives : </a:t>
            </a:r>
          </a:p>
          <a:p>
            <a:r>
              <a:rPr lang="fr-FR" sz="2000" b="1" dirty="0">
                <a:solidFill>
                  <a:schemeClr val="tx1"/>
                </a:solidFill>
              </a:rPr>
              <a:t>Consolider le dialogue avec les citoyens </a:t>
            </a:r>
          </a:p>
          <a:p>
            <a:r>
              <a:rPr lang="fr-FR" sz="2000" b="1" dirty="0">
                <a:solidFill>
                  <a:schemeClr val="tx1"/>
                </a:solidFill>
              </a:rPr>
              <a:t>Affiner les actions  (industriels, collectivités, …)</a:t>
            </a:r>
          </a:p>
          <a:p>
            <a:r>
              <a:rPr lang="fr-FR" sz="2000" b="1" dirty="0">
                <a:solidFill>
                  <a:schemeClr val="tx1"/>
                </a:solidFill>
              </a:rPr>
              <a:t>Suivre les actions existantes /alimenter plateforme</a:t>
            </a:r>
          </a:p>
          <a:p>
            <a:endParaRPr lang="fr-FR" sz="2000" dirty="0">
              <a:solidFill>
                <a:schemeClr val="tx1"/>
              </a:solidFill>
            </a:endParaRPr>
          </a:p>
        </p:txBody>
      </p:sp>
    </p:spTree>
    <p:extLst>
      <p:ext uri="{BB962C8B-B14F-4D97-AF65-F5344CB8AC3E}">
        <p14:creationId xmlns="" xmlns:p14="http://schemas.microsoft.com/office/powerpoint/2010/main" val="15771145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848" y="1418476"/>
            <a:ext cx="8229600" cy="1296144"/>
          </a:xfrm>
        </p:spPr>
        <p:txBody>
          <a:bodyPr>
            <a:noAutofit/>
          </a:bodyPr>
          <a:lstStyle/>
          <a:p>
            <a:r>
              <a:rPr lang="fr-FR" sz="4000" dirty="0">
                <a:sym typeface="Wingdings" panose="05000000000000000000" pitchFamily="2" charset="2"/>
              </a:rPr>
              <a:t>MERCI ! </a:t>
            </a:r>
            <a:br>
              <a:rPr lang="fr-FR" sz="4000" dirty="0">
                <a:sym typeface="Wingdings" panose="05000000000000000000" pitchFamily="2" charset="2"/>
              </a:rPr>
            </a:br>
            <a:r>
              <a:rPr lang="fr-FR" sz="4000" dirty="0"/>
              <a:t/>
            </a:r>
            <a:br>
              <a:rPr lang="fr-FR" sz="4000" dirty="0"/>
            </a:br>
            <a:r>
              <a:rPr lang="fr-FR" sz="4000" dirty="0"/>
              <a:t> </a:t>
            </a: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395288" y="1891506"/>
            <a:ext cx="8229600" cy="4000500"/>
          </a:xfrm>
        </p:spPr>
      </p:pic>
      <p:sp>
        <p:nvSpPr>
          <p:cNvPr id="3" name="Rectangle 2"/>
          <p:cNvSpPr/>
          <p:nvPr/>
        </p:nvSpPr>
        <p:spPr>
          <a:xfrm>
            <a:off x="323528" y="5950987"/>
            <a:ext cx="8280920" cy="830997"/>
          </a:xfrm>
          <a:prstGeom prst="rect">
            <a:avLst/>
          </a:prstGeom>
        </p:spPr>
        <p:txBody>
          <a:bodyPr wrap="square">
            <a:spAutoFit/>
          </a:bodyPr>
          <a:lstStyle/>
          <a:p>
            <a:r>
              <a:rPr lang="fr-FR" dirty="0">
                <a:solidFill>
                  <a:srgbClr val="7030A0"/>
                </a:solidFill>
              </a:rPr>
              <a:t>Projet d’envergure, inédit, ambitieux, parfois tendu … mais aussi…</a:t>
            </a:r>
            <a:r>
              <a:rPr lang="fr-FR" dirty="0">
                <a:solidFill>
                  <a:srgbClr val="7030A0"/>
                </a:solidFill>
                <a:sym typeface="Wingdings" panose="05000000000000000000" pitchFamily="2" charset="2"/>
              </a:rPr>
              <a:t></a:t>
            </a:r>
            <a:endParaRPr lang="fr-FR" dirty="0">
              <a:solidFill>
                <a:srgbClr val="7030A0"/>
              </a:solidFill>
            </a:endParaRPr>
          </a:p>
        </p:txBody>
      </p:sp>
    </p:spTree>
    <p:extLst>
      <p:ext uri="{BB962C8B-B14F-4D97-AF65-F5344CB8AC3E}">
        <p14:creationId xmlns="" xmlns:p14="http://schemas.microsoft.com/office/powerpoint/2010/main" val="30871231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31800" y="431800"/>
            <a:ext cx="8280400" cy="42481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b="1" dirty="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smtClean="0">
              <a:solidFill>
                <a:srgbClr val="000000"/>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000" b="1" dirty="0" smtClean="0">
                <a:solidFill>
                  <a:srgbClr val="000000"/>
                </a:solidFill>
                <a:ea typeface="ヒラギノ角ゴ Pro W3" charset="0"/>
                <a:cs typeface="ヒラギノ角ゴ Pro W3" charset="0"/>
              </a:rPr>
              <a:t>Merci </a:t>
            </a:r>
            <a:r>
              <a:rPr lang="fr-FR" sz="4000" b="1" dirty="0">
                <a:solidFill>
                  <a:srgbClr val="000000"/>
                </a:solidFill>
                <a:ea typeface="ヒラギノ角ゴ Pro W3" charset="0"/>
                <a:cs typeface="ヒラギノ角ゴ Pro W3" charset="0"/>
              </a:rPr>
              <a:t>pour votre attention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000" b="1" dirty="0">
              <a:solidFill>
                <a:srgbClr val="000000"/>
              </a:solidFill>
              <a:ea typeface="ヒラギノ角ゴ Pro W3" charset="0"/>
              <a:cs typeface="ヒラギノ角ゴ Pro W3"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pPr lvl="0" algn="ctr"/>
            <a:r>
              <a:rPr lang="fr-FR" sz="4800" b="1" dirty="0" smtClean="0">
                <a:solidFill>
                  <a:schemeClr val="tx1"/>
                </a:solidFill>
              </a:rPr>
              <a:t>TABLE RONDE</a:t>
            </a:r>
            <a:endParaRPr lang="fr-FR" sz="4800" dirty="0">
              <a:solidFill>
                <a:schemeClr val="tx1"/>
              </a:solidFill>
            </a:endParaRPr>
          </a:p>
        </p:txBody>
      </p:sp>
      <p:sp>
        <p:nvSpPr>
          <p:cNvPr id="8"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10" name="TextBox 9"/>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pPr lvl="0" algn="ctr"/>
            <a:r>
              <a:rPr lang="fr-FR" sz="4800" b="1" dirty="0" smtClean="0">
                <a:solidFill>
                  <a:schemeClr val="tx1"/>
                </a:solidFill>
              </a:rPr>
              <a:t>TABLE RONDE</a:t>
            </a:r>
            <a:endParaRPr lang="fr-FR" sz="4800" dirty="0">
              <a:solidFill>
                <a:schemeClr val="tx1"/>
              </a:solidFill>
            </a:endParaRPr>
          </a:p>
        </p:txBody>
      </p:sp>
      <p:sp>
        <p:nvSpPr>
          <p:cNvPr id="8"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t>La santé environnement au cœur des préoccupations des SPPPI</a:t>
            </a:r>
            <a:endParaRPr lang="fr-FR" sz="6000" b="1" dirty="0">
              <a:solidFill>
                <a:srgbClr val="FFFFFF"/>
              </a:solidFill>
              <a:ea typeface="ヒラギノ角ゴ Pro W3" charset="0"/>
              <a:cs typeface="ヒラギノ角ゴ Pro W3" charset="0"/>
            </a:endParaRPr>
          </a:p>
        </p:txBody>
      </p:sp>
      <p:sp>
        <p:nvSpPr>
          <p:cNvPr id="10" name="TextBox 9"/>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pic>
        <p:nvPicPr>
          <p:cNvPr id="9" name="microtrottoir-santé environnement_Vdef.mov">
            <a:hlinkClick r:id="" action="ppaction://media"/>
          </p:cNvPr>
          <p:cNvPicPr>
            <a:picLocks noRot="1" noChangeAspect="1"/>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lgn="ctr"/>
            <a:r>
              <a:rPr lang="fr-FR" sz="3200" b="1" dirty="0">
                <a:solidFill>
                  <a:schemeClr val="tx1"/>
                </a:solidFill>
              </a:rPr>
              <a:t>Mathias PIEYRE, </a:t>
            </a:r>
            <a:r>
              <a:rPr lang="fr-FR" sz="3200" dirty="0">
                <a:solidFill>
                  <a:schemeClr val="tx1"/>
                </a:solidFill>
              </a:rPr>
              <a:t>chef UDI DREAL</a:t>
            </a:r>
          </a:p>
        </p:txBody>
      </p:sp>
      <p:sp>
        <p:nvSpPr>
          <p:cNvPr id="9220" name="Text Box 4"/>
          <p:cNvSpPr txBox="1">
            <a:spLocks noChangeArrowheads="1"/>
          </p:cNvSpPr>
          <p:nvPr/>
        </p:nvSpPr>
        <p:spPr bwMode="auto">
          <a:xfrm>
            <a:off x="1944688" y="571480"/>
            <a:ext cx="5256212" cy="1797050"/>
          </a:xfrm>
          <a:prstGeom prst="rect">
            <a:avLst/>
          </a:prstGeom>
          <a:noFill/>
          <a:ln w="9525" cap="flat">
            <a:noFill/>
            <a:round/>
            <a:headEnd/>
            <a:tailEnd/>
          </a:ln>
          <a:effectLst/>
        </p:spPr>
        <p:txBody>
          <a:bodyPr lIns="90000" tIns="45000" rIns="90000" bIns="45000"/>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solidFill>
                <a:srgbClr val="FFFFFF"/>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smtClean="0">
                <a:solidFill>
                  <a:srgbClr val="FFFFFF"/>
                </a:solidFill>
                <a:ea typeface="ヒラギノ角ゴ Pro W3" charset="0"/>
                <a:cs typeface="ヒラギノ角ゴ Pro W3" charset="0"/>
              </a:rPr>
              <a:t>Conclusion</a:t>
            </a:r>
            <a:endParaRPr lang="fr-FR" sz="4400" b="1" dirty="0">
              <a:solidFill>
                <a:srgbClr val="FFFFFF"/>
              </a:solidFill>
              <a:ea typeface="ヒラギノ角ゴ Pro W3" charset="0"/>
              <a:cs typeface="ヒラギノ角ゴ Pro W3"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9220" name="Text Box 4"/>
          <p:cNvSpPr txBox="1">
            <a:spLocks noChangeArrowheads="1"/>
          </p:cNvSpPr>
          <p:nvPr/>
        </p:nvSpPr>
        <p:spPr bwMode="auto">
          <a:xfrm>
            <a:off x="714348" y="428604"/>
            <a:ext cx="7715304" cy="1797050"/>
          </a:xfrm>
          <a:prstGeom prst="rect">
            <a:avLst/>
          </a:prstGeom>
          <a:noFill/>
          <a:ln w="9525" cap="flat">
            <a:noFill/>
            <a:round/>
            <a:headEnd/>
            <a:tailEnd/>
          </a:ln>
          <a:effectLst/>
        </p:spPr>
        <p:txBody>
          <a:bodyPr lIns="90000" tIns="45000" rIns="90000" bIns="45000"/>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dirty="0">
              <a:solidFill>
                <a:srgbClr val="FFFFFF"/>
              </a:solidFill>
              <a:ea typeface="ヒラギノ角ゴ Pro W3" charset="0"/>
              <a:cs typeface="ヒラギノ角ゴ Pro W3" charset="0"/>
            </a:endParaRPr>
          </a:p>
          <a:p>
            <a:pPr algn="ct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400" b="1" dirty="0" smtClean="0"/>
              <a:t>PAUSE Déjeuner</a:t>
            </a:r>
            <a:endParaRPr lang="fr-FR" sz="4400" b="1" dirty="0">
              <a:solidFill>
                <a:srgbClr val="FFFFFF"/>
              </a:solidFill>
              <a:ea typeface="ヒラギノ角ゴ Pro W3" charset="0"/>
              <a:cs typeface="ヒラギノ角ゴ Pro W3" charset="0"/>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4400" b="1" dirty="0">
              <a:solidFill>
                <a:srgbClr val="FFFFFF"/>
              </a:solidFill>
              <a:ea typeface="ヒラギノ角ゴ Pro W3" charset="0"/>
              <a:cs typeface="ヒラギノ角ゴ Pro W3" charset="0"/>
            </a:endParaRPr>
          </a:p>
        </p:txBody>
      </p:sp>
      <p:sp>
        <p:nvSpPr>
          <p:cNvPr id="7" name="Text Box 3"/>
          <p:cNvSpPr txBox="1">
            <a:spLocks noChangeArrowheads="1"/>
          </p:cNvSpPr>
          <p:nvPr/>
        </p:nvSpPr>
        <p:spPr bwMode="auto">
          <a:xfrm>
            <a:off x="500034" y="3025774"/>
            <a:ext cx="8153456" cy="2403490"/>
          </a:xfrm>
          <a:prstGeom prst="rect">
            <a:avLst/>
          </a:prstGeom>
          <a:noFill/>
          <a:ln w="9525" cap="flat">
            <a:noFill/>
            <a:round/>
            <a:headEnd/>
            <a:tailEnd/>
          </a:ln>
          <a:effectLst/>
        </p:spPr>
        <p:txBody>
          <a:bodyPr lIns="90000" tIns="45000" rIns="90000" bIns="45000" anchor="ctr"/>
          <a:lstStyle/>
          <a:p>
            <a:pPr lvl="0" algn="ctr"/>
            <a:endParaRPr lang="fr-FR" sz="3200" dirty="0" smtClean="0">
              <a:solidFill>
                <a:schemeClr val="tx1"/>
              </a:solidFill>
            </a:endParaRPr>
          </a:p>
          <a:p>
            <a:pPr lvl="0" algn="ctr"/>
            <a:endParaRPr lang="fr-FR" sz="3200" dirty="0">
              <a:solidFill>
                <a:schemeClr val="tx1"/>
              </a:solidFill>
            </a:endParaRPr>
          </a:p>
          <a:p>
            <a:pPr lvl="0" algn="ctr"/>
            <a:endParaRPr lang="fr-FR" dirty="0">
              <a:solidFill>
                <a:schemeClr val="tx1"/>
              </a:solidFill>
            </a:endParaRPr>
          </a:p>
        </p:txBody>
      </p:sp>
      <p:sp>
        <p:nvSpPr>
          <p:cNvPr id="8" name="TextBox 7"/>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pic>
        <p:nvPicPr>
          <p:cNvPr id="9" name="Picture 8" descr="bon apétit.png"/>
          <p:cNvPicPr>
            <a:picLocks noChangeAspect="1"/>
          </p:cNvPicPr>
          <p:nvPr/>
        </p:nvPicPr>
        <p:blipFill>
          <a:blip r:embed="rId3"/>
          <a:stretch>
            <a:fillRect/>
          </a:stretch>
        </p:blipFill>
        <p:spPr>
          <a:xfrm>
            <a:off x="3500454" y="3214686"/>
            <a:ext cx="2214554" cy="2214554"/>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31838" y="2163763"/>
            <a:ext cx="7772400" cy="668337"/>
          </a:xfrm>
          <a:prstGeom prst="rect">
            <a:avLst/>
          </a:prstGeom>
          <a:noFill/>
          <a:ln w="9525" cap="flat">
            <a:noFill/>
            <a:round/>
            <a:headEnd/>
            <a:tailEnd/>
          </a:ln>
          <a:effectLst/>
        </p:spPr>
        <p:txBody>
          <a:bodyPr wrap="none" anchor="ctr"/>
          <a:lstStyle/>
          <a:p>
            <a:endParaRPr lang="fr-FR"/>
          </a:p>
        </p:txBody>
      </p:sp>
      <p:sp>
        <p:nvSpPr>
          <p:cNvPr id="9218" name="Text Box 2"/>
          <p:cNvSpPr txBox="1">
            <a:spLocks noChangeArrowheads="1"/>
          </p:cNvSpPr>
          <p:nvPr/>
        </p:nvSpPr>
        <p:spPr bwMode="auto">
          <a:xfrm>
            <a:off x="731838" y="2982913"/>
            <a:ext cx="7772400" cy="2676525"/>
          </a:xfrm>
          <a:prstGeom prst="rect">
            <a:avLst/>
          </a:prstGeom>
          <a:noFill/>
          <a:ln w="9525" cap="flat">
            <a:noFill/>
            <a:round/>
            <a:headEnd/>
            <a:tailEnd/>
          </a:ln>
          <a:effectLst/>
        </p:spPr>
        <p:txBody>
          <a:bodyPr wrap="none" anchor="ctr"/>
          <a:lstStyle/>
          <a:p>
            <a:endParaRPr lang="fr-FR"/>
          </a:p>
        </p:txBody>
      </p:sp>
      <p:sp>
        <p:nvSpPr>
          <p:cNvPr id="9219" name="Text Box 3"/>
          <p:cNvSpPr txBox="1">
            <a:spLocks noChangeArrowheads="1"/>
          </p:cNvSpPr>
          <p:nvPr/>
        </p:nvSpPr>
        <p:spPr bwMode="auto">
          <a:xfrm>
            <a:off x="571472" y="3240088"/>
            <a:ext cx="7929618" cy="2403490"/>
          </a:xfrm>
          <a:prstGeom prst="rect">
            <a:avLst/>
          </a:prstGeom>
          <a:noFill/>
          <a:ln w="9525" cap="flat">
            <a:noFill/>
            <a:round/>
            <a:headEnd/>
            <a:tailEnd/>
          </a:ln>
          <a:effectLst/>
        </p:spPr>
        <p:txBody>
          <a:bodyPr lIns="90000" tIns="45000" rIns="90000" bIns="45000" anchor="ctr"/>
          <a:lstStyle/>
          <a:p>
            <a:pPr lvl="0"/>
            <a:endParaRPr lang="fr-FR" dirty="0">
              <a:solidFill>
                <a:schemeClr val="tx1"/>
              </a:solidFill>
            </a:endParaRPr>
          </a:p>
        </p:txBody>
      </p:sp>
      <p:sp>
        <p:nvSpPr>
          <p:cNvPr id="7" name="Text Box 3"/>
          <p:cNvSpPr txBox="1">
            <a:spLocks noChangeArrowheads="1"/>
          </p:cNvSpPr>
          <p:nvPr/>
        </p:nvSpPr>
        <p:spPr bwMode="auto">
          <a:xfrm>
            <a:off x="500034" y="3214686"/>
            <a:ext cx="8153456" cy="2403490"/>
          </a:xfrm>
          <a:prstGeom prst="rect">
            <a:avLst/>
          </a:prstGeom>
          <a:noFill/>
          <a:ln w="9525" cap="flat">
            <a:noFill/>
            <a:round/>
            <a:headEnd/>
            <a:tailEnd/>
          </a:ln>
          <a:effectLst/>
        </p:spPr>
        <p:txBody>
          <a:bodyPr lIns="90000" tIns="45000" rIns="90000" bIns="45000" anchor="ctr"/>
          <a:lstStyle/>
          <a:p>
            <a:r>
              <a:rPr lang="fr-FR" sz="3200" b="1" dirty="0" smtClean="0">
                <a:solidFill>
                  <a:schemeClr val="tx1"/>
                </a:solidFill>
              </a:rPr>
              <a:t>14h00		Visites de sites</a:t>
            </a:r>
            <a:endParaRPr lang="fr-FR" sz="3200" dirty="0" smtClean="0">
              <a:solidFill>
                <a:schemeClr val="tx1"/>
              </a:solidFill>
            </a:endParaRPr>
          </a:p>
          <a:p>
            <a:r>
              <a:rPr lang="fr-FR" sz="2800" dirty="0" smtClean="0">
                <a:solidFill>
                  <a:schemeClr val="tx1"/>
                </a:solidFill>
              </a:rPr>
              <a:t> </a:t>
            </a:r>
          </a:p>
          <a:p>
            <a:pPr lvl="0">
              <a:buFont typeface="Arial" pitchFamily="34" charset="0"/>
              <a:buChar char="•"/>
            </a:pPr>
            <a:r>
              <a:rPr lang="fr-FR" sz="2800" dirty="0" smtClean="0">
                <a:solidFill>
                  <a:schemeClr val="tx1"/>
                </a:solidFill>
              </a:rPr>
              <a:t>Show-room MINATEC</a:t>
            </a:r>
          </a:p>
          <a:p>
            <a:pPr lvl="0">
              <a:buFont typeface="Arial" pitchFamily="34" charset="0"/>
              <a:buChar char="•"/>
            </a:pPr>
            <a:r>
              <a:rPr lang="fr-FR" sz="2800" dirty="0" smtClean="0">
                <a:solidFill>
                  <a:schemeClr val="tx1"/>
                </a:solidFill>
              </a:rPr>
              <a:t>Plateforme Chimique Pont-de-Claix</a:t>
            </a:r>
          </a:p>
          <a:p>
            <a:pPr>
              <a:buFont typeface="Arial" pitchFamily="34" charset="0"/>
              <a:buChar char="•"/>
            </a:pPr>
            <a:r>
              <a:rPr lang="fr-FR" sz="2800" dirty="0" smtClean="0">
                <a:solidFill>
                  <a:schemeClr val="tx1"/>
                </a:solidFill>
              </a:rPr>
              <a:t>Compagne de Chauffage Intercommunale de l’Agglomération grenobloise (CCIAG)</a:t>
            </a:r>
            <a:endParaRPr lang="fr-FR" sz="4800" b="1" dirty="0">
              <a:solidFill>
                <a:schemeClr val="tx1"/>
              </a:solidFill>
              <a:ea typeface="ヒラギノ角ゴ Pro W3" charset="0"/>
              <a:cs typeface="ヒラギノ角ゴ Pro W3" charset="0"/>
            </a:endParaRPr>
          </a:p>
        </p:txBody>
      </p:sp>
      <p:sp>
        <p:nvSpPr>
          <p:cNvPr id="8" name="Text Box 4"/>
          <p:cNvSpPr txBox="1">
            <a:spLocks noChangeArrowheads="1"/>
          </p:cNvSpPr>
          <p:nvPr/>
        </p:nvSpPr>
        <p:spPr bwMode="auto">
          <a:xfrm>
            <a:off x="500034" y="631818"/>
            <a:ext cx="8143932" cy="1797050"/>
          </a:xfrm>
          <a:prstGeom prst="rect">
            <a:avLst/>
          </a:prstGeom>
          <a:noFill/>
          <a:ln w="9525" cap="flat">
            <a:noFill/>
            <a:round/>
            <a:headEnd/>
            <a:tailEnd/>
          </a:ln>
          <a:effectLst/>
        </p:spPr>
        <p:txBody>
          <a:bodyPr lIns="90000" tIns="45000" rIns="90000" bIns="45000"/>
          <a:lstStyle/>
          <a:p>
            <a:r>
              <a:rPr lang="fr-FR" sz="3600" b="1" dirty="0"/>
              <a:t>13h30		Départ pour les visites (sur inscription)</a:t>
            </a:r>
            <a:endParaRPr lang="fr-FR" sz="3600" dirty="0"/>
          </a:p>
          <a:p>
            <a:r>
              <a:rPr lang="fr-FR" sz="3600" b="1" dirty="0"/>
              <a:t> </a:t>
            </a:r>
            <a:endParaRPr lang="fr-FR" sz="3600" dirty="0"/>
          </a:p>
        </p:txBody>
      </p:sp>
      <p:sp>
        <p:nvSpPr>
          <p:cNvPr id="10" name="TextBox 9"/>
          <p:cNvSpPr txBox="1"/>
          <p:nvPr/>
        </p:nvSpPr>
        <p:spPr>
          <a:xfrm>
            <a:off x="6500826" y="6110607"/>
            <a:ext cx="3286148" cy="461665"/>
          </a:xfrm>
          <a:prstGeom prst="rect">
            <a:avLst/>
          </a:prstGeom>
          <a:noFill/>
        </p:spPr>
        <p:txBody>
          <a:bodyPr wrap="square" rtlCol="0">
            <a:spAutoFit/>
          </a:bodyPr>
          <a:lstStyle/>
          <a:p>
            <a:r>
              <a:rPr lang="fr-FR" b="1" dirty="0">
                <a:solidFill>
                  <a:srgbClr val="0070C0"/>
                </a:solidFill>
              </a:rPr>
              <a:t>b</a:t>
            </a:r>
            <a:r>
              <a:rPr lang="fr-FR" b="1" dirty="0" smtClean="0">
                <a:solidFill>
                  <a:srgbClr val="0070C0"/>
                </a:solidFill>
              </a:rPr>
              <a:t>eekast.com/</a:t>
            </a:r>
            <a:r>
              <a:rPr lang="fr-FR" b="1" dirty="0" err="1" smtClean="0">
                <a:solidFill>
                  <a:srgbClr val="0070C0"/>
                </a:solidFill>
              </a:rPr>
              <a:t>spppi</a:t>
            </a:r>
            <a:endParaRPr lang="fr-FR" b="1" dirty="0">
              <a:solidFill>
                <a:srgbClr val="0070C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71670" y="142852"/>
            <a:ext cx="5450276" cy="857250"/>
          </a:xfrm>
        </p:spPr>
        <p:txBody>
          <a:bodyPr/>
          <a:lstStyle/>
          <a:p>
            <a:r>
              <a:rPr lang="fr-FR" sz="4000" b="1" dirty="0" smtClean="0">
                <a:solidFill>
                  <a:schemeClr val="bg1"/>
                </a:solidFill>
              </a:rPr>
              <a:t>Elaboration du PNSE4</a:t>
            </a:r>
            <a:endParaRPr lang="fr-FR" sz="4000" b="1" dirty="0">
              <a:solidFill>
                <a:schemeClr val="bg1"/>
              </a:solidFill>
            </a:endParaRPr>
          </a:p>
        </p:txBody>
      </p:sp>
      <p:sp>
        <p:nvSpPr>
          <p:cNvPr id="3" name="Espace réservé du numéro de diapositive 2"/>
          <p:cNvSpPr>
            <a:spLocks noGrp="1"/>
          </p:cNvSpPr>
          <p:nvPr>
            <p:ph type="sldNum" sz="quarter" idx="4294967295"/>
          </p:nvPr>
        </p:nvSpPr>
        <p:spPr>
          <a:xfrm>
            <a:off x="6825344" y="6245225"/>
            <a:ext cx="2133600" cy="476250"/>
          </a:xfrm>
          <a:prstGeom prst="rect">
            <a:avLst/>
          </a:prstGeom>
        </p:spPr>
        <p:txBody>
          <a:bodyPr/>
          <a:lstStyle/>
          <a:p>
            <a:pPr>
              <a:defRPr/>
            </a:pPr>
            <a:fld id="{C1A93D44-0F1E-4292-BED5-848D97CB7025}" type="slidenum">
              <a:rPr lang="fr-FR" smtClean="0"/>
              <a:pPr>
                <a:defRPr/>
              </a:pPr>
              <a:t>7</a:t>
            </a:fld>
            <a:endParaRPr lang="fr-FR"/>
          </a:p>
        </p:txBody>
      </p:sp>
      <p:sp>
        <p:nvSpPr>
          <p:cNvPr id="4" name="Rectangle 3"/>
          <p:cNvSpPr/>
          <p:nvPr/>
        </p:nvSpPr>
        <p:spPr>
          <a:xfrm>
            <a:off x="1189167" y="1157936"/>
            <a:ext cx="2230098" cy="461665"/>
          </a:xfrm>
          <a:prstGeom prst="rect">
            <a:avLst/>
          </a:prstGeom>
        </p:spPr>
        <p:txBody>
          <a:bodyPr wrap="none">
            <a:spAutoFit/>
          </a:bodyPr>
          <a:lstStyle/>
          <a:p>
            <a:r>
              <a:rPr lang="fr-FR" sz="2400" kern="0" dirty="0" smtClean="0">
                <a:solidFill>
                  <a:srgbClr val="94C600"/>
                </a:solidFill>
              </a:rPr>
              <a:t>4 axes du PNSE4</a:t>
            </a:r>
            <a:endParaRPr lang="fr-FR" sz="2400" dirty="0"/>
          </a:p>
        </p:txBody>
      </p:sp>
      <p:graphicFrame>
        <p:nvGraphicFramePr>
          <p:cNvPr id="12" name="Tableau 11"/>
          <p:cNvGraphicFramePr>
            <a:graphicFrameLocks noGrp="1"/>
          </p:cNvGraphicFramePr>
          <p:nvPr>
            <p:extLst>
              <p:ext uri="{D42A27DB-BD31-4B8C-83A1-F6EECF244321}">
                <p14:modId xmlns="" xmlns:p14="http://schemas.microsoft.com/office/powerpoint/2010/main" val="2203604198"/>
              </p:ext>
            </p:extLst>
          </p:nvPr>
        </p:nvGraphicFramePr>
        <p:xfrm>
          <a:off x="4714876" y="1678718"/>
          <a:ext cx="4429124" cy="5179306"/>
        </p:xfrm>
        <a:graphic>
          <a:graphicData uri="http://schemas.openxmlformats.org/drawingml/2006/table">
            <a:tbl>
              <a:tblPr firstRow="1" bandRow="1">
                <a:tableStyleId>{5C22544A-7EE6-4342-B048-85BDC9FD1C3A}</a:tableStyleId>
              </a:tblPr>
              <a:tblGrid>
                <a:gridCol w="2214562">
                  <a:extLst>
                    <a:ext uri="{9D8B030D-6E8A-4147-A177-3AD203B41FA5}">
                      <a16:colId xmlns="" xmlns:a16="http://schemas.microsoft.com/office/drawing/2014/main" val="1769025100"/>
                    </a:ext>
                  </a:extLst>
                </a:gridCol>
                <a:gridCol w="2214562">
                  <a:extLst>
                    <a:ext uri="{9D8B030D-6E8A-4147-A177-3AD203B41FA5}">
                      <a16:colId xmlns="" xmlns:a16="http://schemas.microsoft.com/office/drawing/2014/main" val="2286861655"/>
                    </a:ext>
                  </a:extLst>
                </a:gridCol>
              </a:tblGrid>
              <a:tr h="460850">
                <a:tc>
                  <a:txBody>
                    <a:bodyPr/>
                    <a:lstStyle/>
                    <a:p>
                      <a:pPr algn="ctr"/>
                      <a:r>
                        <a:rPr lang="fr-FR" sz="2000" b="0" dirty="0" smtClean="0"/>
                        <a:t>Axes</a:t>
                      </a:r>
                      <a:r>
                        <a:rPr lang="fr-FR" sz="2000" b="0" baseline="0" dirty="0" smtClean="0"/>
                        <a:t> du PNSE4    </a:t>
                      </a:r>
                      <a:endParaRPr lang="fr-FR" sz="2000" b="0" dirty="0"/>
                    </a:p>
                  </a:txBody>
                  <a:tcPr marL="68580" marR="68580"/>
                </a:tc>
                <a:tc>
                  <a:txBody>
                    <a:bodyPr/>
                    <a:lstStyle/>
                    <a:p>
                      <a:pPr algn="ctr"/>
                      <a:r>
                        <a:rPr lang="fr-FR" sz="2000" b="0" dirty="0" smtClean="0"/>
                        <a:t>GT de préfiguration</a:t>
                      </a:r>
                      <a:endParaRPr lang="fr-FR" sz="2000" b="0" dirty="0"/>
                    </a:p>
                  </a:txBody>
                  <a:tcPr marL="68580" marR="68580"/>
                </a:tc>
                <a:extLst>
                  <a:ext uri="{0D108BD9-81ED-4DB2-BD59-A6C34878D82A}">
                    <a16:rowId xmlns="" xmlns:a16="http://schemas.microsoft.com/office/drawing/2014/main" val="1330845070"/>
                  </a:ext>
                </a:extLst>
              </a:tr>
              <a:tr h="601109">
                <a:tc>
                  <a:txBody>
                    <a:bodyPr/>
                    <a:lstStyle/>
                    <a:p>
                      <a:pPr algn="ctr"/>
                      <a:r>
                        <a:rPr lang="fr-FR" sz="1800" b="0" dirty="0" smtClean="0"/>
                        <a:t>1. Mieux connaître l’</a:t>
                      </a:r>
                      <a:r>
                        <a:rPr lang="fr-FR" sz="1800" b="0" dirty="0" err="1" smtClean="0"/>
                        <a:t>exposome</a:t>
                      </a:r>
                      <a:endParaRPr lang="fr-FR" sz="1800" b="0" dirty="0"/>
                    </a:p>
                  </a:txBody>
                  <a:tcPr marL="68580" marR="68580" anchor="ctr"/>
                </a:tc>
                <a:tc>
                  <a:txBody>
                    <a:bodyPr/>
                    <a:lstStyle/>
                    <a:p>
                      <a:pPr algn="ctr"/>
                      <a:r>
                        <a:rPr lang="fr-FR" sz="1800" b="0" dirty="0" smtClean="0"/>
                        <a:t>GT1</a:t>
                      </a:r>
                      <a:r>
                        <a:rPr lang="fr-FR" sz="1800" b="0" baseline="0" dirty="0" smtClean="0"/>
                        <a:t> : </a:t>
                      </a:r>
                      <a:r>
                        <a:rPr lang="fr-FR" sz="1800" b="0" baseline="0" dirty="0" err="1" smtClean="0"/>
                        <a:t>Exposome</a:t>
                      </a:r>
                      <a:endParaRPr lang="fr-FR" sz="1800" b="0" dirty="0"/>
                    </a:p>
                  </a:txBody>
                  <a:tcPr marL="68580" marR="68580" anchor="ctr"/>
                </a:tc>
                <a:extLst>
                  <a:ext uri="{0D108BD9-81ED-4DB2-BD59-A6C34878D82A}">
                    <a16:rowId xmlns="" xmlns:a16="http://schemas.microsoft.com/office/drawing/2014/main" val="2702304229"/>
                  </a:ext>
                </a:extLst>
              </a:tr>
              <a:tr h="601109">
                <a:tc>
                  <a:txBody>
                    <a:bodyPr/>
                    <a:lstStyle/>
                    <a:p>
                      <a:pPr algn="ctr"/>
                      <a:r>
                        <a:rPr lang="fr-FR" sz="1800" b="0" dirty="0" smtClean="0"/>
                        <a:t>2. M’informer et me former</a:t>
                      </a:r>
                      <a:endParaRPr lang="fr-FR" sz="1800" b="0" dirty="0"/>
                    </a:p>
                  </a:txBody>
                  <a:tcPr marL="68580" marR="68580" anchor="ctr"/>
                </a:tc>
                <a:tc>
                  <a:txBody>
                    <a:bodyPr/>
                    <a:lstStyle/>
                    <a:p>
                      <a:pPr algn="ctr"/>
                      <a:r>
                        <a:rPr lang="fr-FR" sz="1800" b="0" dirty="0" smtClean="0"/>
                        <a:t>GT2 : Formation/information</a:t>
                      </a:r>
                      <a:endParaRPr lang="fr-FR" sz="1800" b="0" dirty="0"/>
                    </a:p>
                  </a:txBody>
                  <a:tcPr marL="68580" marR="68580" anchor="ctr"/>
                </a:tc>
                <a:extLst>
                  <a:ext uri="{0D108BD9-81ED-4DB2-BD59-A6C34878D82A}">
                    <a16:rowId xmlns="" xmlns:a16="http://schemas.microsoft.com/office/drawing/2014/main" val="745859630"/>
                  </a:ext>
                </a:extLst>
              </a:tr>
              <a:tr h="601109">
                <a:tc rowSpan="3">
                  <a:txBody>
                    <a:bodyPr/>
                    <a:lstStyle/>
                    <a:p>
                      <a:pPr algn="ctr"/>
                      <a:r>
                        <a:rPr lang="fr-FR" sz="1800" b="0" dirty="0" smtClean="0"/>
                        <a:t>3. Réduire les expositions environnementales affectant ma santé</a:t>
                      </a:r>
                      <a:endParaRPr lang="fr-FR" sz="1800" b="0" dirty="0"/>
                    </a:p>
                  </a:txBody>
                  <a:tcPr marL="68580" marR="68580" anchor="ctr"/>
                </a:tc>
                <a:tc>
                  <a:txBody>
                    <a:bodyPr/>
                    <a:lstStyle/>
                    <a:p>
                      <a:pPr algn="ctr"/>
                      <a:r>
                        <a:rPr lang="fr-FR" sz="1800" b="0" dirty="0" smtClean="0"/>
                        <a:t>GT3 : Indicateurs / accès aux données</a:t>
                      </a:r>
                      <a:endParaRPr lang="fr-FR" sz="1800" b="0" dirty="0"/>
                    </a:p>
                  </a:txBody>
                  <a:tcPr marL="68580" marR="68580" anchor="ctr"/>
                </a:tc>
                <a:extLst>
                  <a:ext uri="{0D108BD9-81ED-4DB2-BD59-A6C34878D82A}">
                    <a16:rowId xmlns="" xmlns:a16="http://schemas.microsoft.com/office/drawing/2014/main" val="4036314422"/>
                  </a:ext>
                </a:extLst>
              </a:tr>
              <a:tr h="961774">
                <a:tc vMerge="1">
                  <a:txBody>
                    <a:bodyPr/>
                    <a:lstStyle/>
                    <a:p>
                      <a:endParaRPr lang="fr-FR" dirty="0"/>
                    </a:p>
                  </a:txBody>
                  <a:tcPr/>
                </a:tc>
                <a:tc>
                  <a:txBody>
                    <a:bodyPr/>
                    <a:lstStyle/>
                    <a:p>
                      <a:pPr algn="ctr"/>
                      <a:r>
                        <a:rPr lang="fr-FR" sz="1800" b="0" dirty="0" smtClean="0"/>
                        <a:t>GT4 : Actions pour la réduction des expositions environnementales</a:t>
                      </a:r>
                      <a:endParaRPr lang="fr-FR" sz="1800" b="0" dirty="0"/>
                    </a:p>
                  </a:txBody>
                  <a:tcPr marL="68580" marR="68580" anchor="ctr"/>
                </a:tc>
                <a:extLst>
                  <a:ext uri="{0D108BD9-81ED-4DB2-BD59-A6C34878D82A}">
                    <a16:rowId xmlns="" xmlns:a16="http://schemas.microsoft.com/office/drawing/2014/main" val="356468303"/>
                  </a:ext>
                </a:extLst>
              </a:tr>
              <a:tr h="420776">
                <a:tc vMerge="1">
                  <a:txBody>
                    <a:bodyPr/>
                    <a:lstStyle/>
                    <a:p>
                      <a:endParaRPr lang="fr-FR" dirty="0"/>
                    </a:p>
                  </a:txBody>
                  <a:tcPr/>
                </a:tc>
                <a:tc>
                  <a:txBody>
                    <a:bodyPr/>
                    <a:lstStyle/>
                    <a:p>
                      <a:pPr algn="ctr"/>
                      <a:r>
                        <a:rPr lang="fr-FR" sz="1800" b="1" dirty="0" smtClean="0">
                          <a:solidFill>
                            <a:srgbClr val="FF9900"/>
                          </a:solidFill>
                        </a:rPr>
                        <a:t>GT5 : Air intérieur</a:t>
                      </a:r>
                      <a:endParaRPr lang="fr-FR" sz="1800" b="1" dirty="0">
                        <a:solidFill>
                          <a:srgbClr val="FF9900"/>
                        </a:solidFill>
                      </a:endParaRPr>
                    </a:p>
                  </a:txBody>
                  <a:tcPr marL="68580" marR="68580" anchor="ctr"/>
                </a:tc>
                <a:extLst>
                  <a:ext uri="{0D108BD9-81ED-4DB2-BD59-A6C34878D82A}">
                    <a16:rowId xmlns="" xmlns:a16="http://schemas.microsoft.com/office/drawing/2014/main" val="1842201747"/>
                  </a:ext>
                </a:extLst>
              </a:tr>
              <a:tr h="781442">
                <a:tc>
                  <a:txBody>
                    <a:bodyPr/>
                    <a:lstStyle/>
                    <a:p>
                      <a:pPr algn="ctr"/>
                      <a:r>
                        <a:rPr lang="fr-FR" sz="1800" b="0" dirty="0" smtClean="0"/>
                        <a:t>4. Démultiplier les actions au cœur des territoires</a:t>
                      </a:r>
                      <a:endParaRPr lang="fr-FR" sz="1800" b="0" dirty="0"/>
                    </a:p>
                  </a:txBody>
                  <a:tcPr marL="68580" marR="68580" anchor="ctr"/>
                </a:tc>
                <a:tc>
                  <a:txBody>
                    <a:bodyPr/>
                    <a:lstStyle/>
                    <a:p>
                      <a:pPr algn="ctr"/>
                      <a:r>
                        <a:rPr lang="fr-FR" sz="1800" b="1" kern="1200" dirty="0" smtClean="0">
                          <a:solidFill>
                            <a:srgbClr val="FF9900"/>
                          </a:solidFill>
                          <a:latin typeface="+mn-lt"/>
                          <a:ea typeface="+mn-ea"/>
                          <a:cs typeface="+mn-cs"/>
                        </a:rPr>
                        <a:t>GT6 : Boîte à outils</a:t>
                      </a:r>
                    </a:p>
                    <a:p>
                      <a:pPr algn="ctr"/>
                      <a:r>
                        <a:rPr lang="fr-FR" sz="1800" b="1" kern="1200" dirty="0" smtClean="0">
                          <a:solidFill>
                            <a:srgbClr val="FF9900"/>
                          </a:solidFill>
                          <a:latin typeface="+mn-lt"/>
                          <a:ea typeface="+mn-ea"/>
                          <a:cs typeface="+mn-cs"/>
                        </a:rPr>
                        <a:t>(cible : collectivités)</a:t>
                      </a:r>
                      <a:endParaRPr lang="fr-FR" sz="1800" b="1" kern="1200" dirty="0">
                        <a:solidFill>
                          <a:srgbClr val="FF9900"/>
                        </a:solidFill>
                        <a:latin typeface="+mn-lt"/>
                        <a:ea typeface="+mn-ea"/>
                        <a:cs typeface="+mn-cs"/>
                      </a:endParaRPr>
                    </a:p>
                  </a:txBody>
                  <a:tcPr marL="68580" marR="68580" anchor="ctr"/>
                </a:tc>
                <a:extLst>
                  <a:ext uri="{0D108BD9-81ED-4DB2-BD59-A6C34878D82A}">
                    <a16:rowId xmlns="" xmlns:a16="http://schemas.microsoft.com/office/drawing/2014/main" val="2463971737"/>
                  </a:ext>
                </a:extLst>
              </a:tr>
            </a:tbl>
          </a:graphicData>
        </a:graphic>
      </p:graphicFrame>
      <p:sp>
        <p:nvSpPr>
          <p:cNvPr id="13" name="Rectangle 12"/>
          <p:cNvSpPr/>
          <p:nvPr/>
        </p:nvSpPr>
        <p:spPr>
          <a:xfrm>
            <a:off x="6061793" y="1103344"/>
            <a:ext cx="1952779" cy="461665"/>
          </a:xfrm>
          <a:prstGeom prst="rect">
            <a:avLst/>
          </a:prstGeom>
        </p:spPr>
        <p:txBody>
          <a:bodyPr wrap="none">
            <a:spAutoFit/>
          </a:bodyPr>
          <a:lstStyle/>
          <a:p>
            <a:r>
              <a:rPr lang="fr-FR" sz="2400" kern="0" dirty="0" smtClean="0">
                <a:solidFill>
                  <a:srgbClr val="94C600"/>
                </a:solidFill>
              </a:rPr>
              <a:t>Méthodologie</a:t>
            </a:r>
            <a:endParaRPr lang="fr-FR" sz="2400" dirty="0"/>
          </a:p>
        </p:txBody>
      </p:sp>
      <p:graphicFrame>
        <p:nvGraphicFramePr>
          <p:cNvPr id="10" name="Espace réservé du contenu 4"/>
          <p:cNvGraphicFramePr>
            <a:graphicFrameLocks/>
          </p:cNvGraphicFramePr>
          <p:nvPr>
            <p:extLst>
              <p:ext uri="{D42A27DB-BD31-4B8C-83A1-F6EECF244321}">
                <p14:modId xmlns="" xmlns:p14="http://schemas.microsoft.com/office/powerpoint/2010/main" val="2731532077"/>
              </p:ext>
            </p:extLst>
          </p:nvPr>
        </p:nvGraphicFramePr>
        <p:xfrm>
          <a:off x="-1005088" y="1619601"/>
          <a:ext cx="5228743" cy="509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5647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564526" y="1071546"/>
            <a:ext cx="6147732" cy="5786454"/>
          </a:xfrm>
          <a:prstGeom prst="rect">
            <a:avLst/>
          </a:prstGeom>
        </p:spPr>
      </p:pic>
    </p:spTree>
    <p:extLst>
      <p:ext uri="{BB962C8B-B14F-4D97-AF65-F5344CB8AC3E}">
        <p14:creationId xmlns="" xmlns:p14="http://schemas.microsoft.com/office/powerpoint/2010/main" val="3436561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1604" y="-71462"/>
            <a:ext cx="6563072" cy="1143000"/>
          </a:xfrm>
        </p:spPr>
        <p:txBody>
          <a:bodyPr/>
          <a:lstStyle/>
          <a:p>
            <a:r>
              <a:rPr lang="fr-FR" sz="3200" b="1" kern="1200" dirty="0">
                <a:solidFill>
                  <a:schemeClr val="bg1"/>
                </a:solidFill>
              </a:rPr>
              <a:t>Travaux du GT6 : Boîte à </a:t>
            </a:r>
            <a:r>
              <a:rPr lang="fr-FR" sz="3200" b="1" kern="1200" dirty="0" smtClean="0">
                <a:solidFill>
                  <a:schemeClr val="bg1"/>
                </a:solidFill>
              </a:rPr>
              <a:t>outils collectivités </a:t>
            </a:r>
            <a:r>
              <a:rPr lang="fr-FR" sz="3200" b="1" kern="1200" dirty="0" err="1" smtClean="0">
                <a:solidFill>
                  <a:schemeClr val="bg1"/>
                </a:solidFill>
              </a:rPr>
              <a:t>Cerema</a:t>
            </a:r>
            <a:r>
              <a:rPr lang="fr-FR" sz="3200" b="1" kern="1200" dirty="0" smtClean="0">
                <a:solidFill>
                  <a:schemeClr val="bg1"/>
                </a:solidFill>
              </a:rPr>
              <a:t> (1/2)</a:t>
            </a:r>
            <a:endParaRPr lang="fr-FR" sz="3200" b="1" dirty="0">
              <a:solidFill>
                <a:schemeClr val="bg1"/>
              </a:solidFill>
            </a:endParaRPr>
          </a:p>
        </p:txBody>
      </p:sp>
      <p:sp>
        <p:nvSpPr>
          <p:cNvPr id="3" name="Espace réservé du contenu 2"/>
          <p:cNvSpPr>
            <a:spLocks noGrp="1"/>
          </p:cNvSpPr>
          <p:nvPr>
            <p:ph idx="1"/>
          </p:nvPr>
        </p:nvSpPr>
        <p:spPr>
          <a:xfrm>
            <a:off x="91440" y="1000108"/>
            <a:ext cx="9144000" cy="5117591"/>
          </a:xfrm>
        </p:spPr>
        <p:txBody>
          <a:bodyPr/>
          <a:lstStyle/>
          <a:p>
            <a:pPr marL="0" indent="-457200" fontAlgn="auto">
              <a:spcBef>
                <a:spcPts val="1000"/>
              </a:spcBef>
              <a:spcAft>
                <a:spcPts val="0"/>
              </a:spcAft>
              <a:buFont typeface="Arial" pitchFamily="34" charset="0"/>
              <a:buChar char="•"/>
              <a:defRPr/>
            </a:pPr>
            <a:r>
              <a:rPr lang="fr-FR" kern="1200" spc="-1" dirty="0">
                <a:solidFill>
                  <a:srgbClr val="94C600"/>
                </a:solidFill>
                <a:ea typeface="DejaVu Sans"/>
                <a:cs typeface="DejaVu Sans"/>
              </a:rPr>
              <a:t>GT6 </a:t>
            </a:r>
          </a:p>
          <a:p>
            <a:pPr marL="800100" lvl="2" indent="-457200" fontAlgn="auto">
              <a:spcBef>
                <a:spcPts val="1000"/>
              </a:spcBef>
              <a:spcAft>
                <a:spcPts val="0"/>
              </a:spcAft>
              <a:buFont typeface="Wingdings" pitchFamily="2" charset="2"/>
              <a:buChar char="§"/>
              <a:defRPr/>
            </a:pPr>
            <a:r>
              <a:rPr lang="fr-FR" b="1" dirty="0" smtClean="0"/>
              <a:t>Co-piloté Région Nouvelle-Aquitaine</a:t>
            </a:r>
          </a:p>
          <a:p>
            <a:pPr marL="1257300" lvl="3" indent="-457200" fontAlgn="auto">
              <a:spcBef>
                <a:spcPts val="1000"/>
              </a:spcBef>
              <a:spcAft>
                <a:spcPts val="0"/>
              </a:spcAft>
              <a:buFont typeface="Arial" pitchFamily="34" charset="0"/>
              <a:buChar char="•"/>
              <a:defRPr/>
            </a:pPr>
            <a:r>
              <a:rPr lang="fr-FR" b="1" dirty="0" smtClean="0"/>
              <a:t>Régions (PACA, Auvergne-Rhône-Alpes, Pays de la Loire, Bourgognes-Franche-Comté, La Réunion) </a:t>
            </a:r>
          </a:p>
          <a:p>
            <a:pPr marL="1257300" lvl="3" indent="-457200" fontAlgn="auto">
              <a:spcBef>
                <a:spcPts val="1000"/>
              </a:spcBef>
              <a:spcAft>
                <a:spcPts val="0"/>
              </a:spcAft>
              <a:buFont typeface="Arial" pitchFamily="34" charset="0"/>
              <a:buChar char="•"/>
              <a:defRPr/>
            </a:pPr>
            <a:r>
              <a:rPr lang="fr-FR" dirty="0" smtClean="0"/>
              <a:t>Etat </a:t>
            </a:r>
            <a:r>
              <a:rPr lang="fr-FR" dirty="0"/>
              <a:t>(DHUP, DGPR, </a:t>
            </a:r>
            <a:r>
              <a:rPr lang="fr-FR" dirty="0" smtClean="0"/>
              <a:t>…)</a:t>
            </a:r>
          </a:p>
          <a:p>
            <a:pPr marL="1257300" lvl="3" indent="-457200" fontAlgn="auto">
              <a:spcBef>
                <a:spcPts val="1000"/>
              </a:spcBef>
              <a:spcAft>
                <a:spcPts val="0"/>
              </a:spcAft>
              <a:buFont typeface="Arial" pitchFamily="34" charset="0"/>
              <a:buChar char="•"/>
              <a:defRPr/>
            </a:pPr>
            <a:r>
              <a:rPr lang="fr-FR" dirty="0" smtClean="0">
                <a:effectLst/>
              </a:rPr>
              <a:t>Etablissements publics (ADEME, ANSES, INERIS, SPF)</a:t>
            </a:r>
          </a:p>
          <a:p>
            <a:pPr marL="1257300" lvl="3" indent="-457200" fontAlgn="auto">
              <a:spcBef>
                <a:spcPts val="1000"/>
              </a:spcBef>
              <a:spcAft>
                <a:spcPts val="0"/>
              </a:spcAft>
              <a:buFont typeface="Arial" pitchFamily="34" charset="0"/>
              <a:buChar char="•"/>
              <a:defRPr/>
            </a:pPr>
            <a:r>
              <a:rPr lang="fr-FR" dirty="0" smtClean="0">
                <a:effectLst/>
              </a:rPr>
              <a:t>Acteurs associatifs et citoyens (Humanité &amp; diversité, APPA, RES)</a:t>
            </a:r>
          </a:p>
          <a:p>
            <a:pPr marL="1257300" lvl="3" indent="-457200" fontAlgn="auto">
              <a:spcBef>
                <a:spcPts val="1000"/>
              </a:spcBef>
              <a:spcAft>
                <a:spcPts val="0"/>
              </a:spcAft>
              <a:buFont typeface="Arial" pitchFamily="34" charset="0"/>
              <a:buChar char="•"/>
              <a:defRPr/>
            </a:pPr>
            <a:r>
              <a:rPr lang="fr-FR" dirty="0" smtClean="0"/>
              <a:t>Acteurs économiques (France Chimie, CGPME)</a:t>
            </a:r>
          </a:p>
          <a:p>
            <a:pPr marL="1257300" lvl="3" indent="-457200" fontAlgn="auto">
              <a:spcBef>
                <a:spcPts val="1000"/>
              </a:spcBef>
              <a:spcAft>
                <a:spcPts val="0"/>
              </a:spcAft>
              <a:buFont typeface="Arial" pitchFamily="34" charset="0"/>
              <a:buChar char="•"/>
              <a:defRPr/>
            </a:pPr>
            <a:r>
              <a:rPr lang="fr-FR" dirty="0" smtClean="0"/>
              <a:t>Experts (SFSE)</a:t>
            </a:r>
            <a:endParaRPr lang="fr-FR" dirty="0"/>
          </a:p>
          <a:p>
            <a:pPr marL="0" indent="-341640" fontAlgn="auto">
              <a:spcBef>
                <a:spcPts val="561"/>
              </a:spcBef>
              <a:spcAft>
                <a:spcPts val="0"/>
              </a:spcAft>
              <a:buFont typeface="Arial"/>
              <a:buChar char="•"/>
              <a:defRPr/>
            </a:pPr>
            <a:r>
              <a:rPr lang="fr-FR" sz="2400" kern="1200" spc="-1" dirty="0">
                <a:solidFill>
                  <a:srgbClr val="94C600"/>
                </a:solidFill>
                <a:effectLst/>
                <a:latin typeface="Calibri"/>
                <a:ea typeface="DejaVu Sans"/>
                <a:cs typeface="DejaVu Sans"/>
              </a:rPr>
              <a:t>Plateforme </a:t>
            </a:r>
            <a:r>
              <a:rPr lang="fr-FR" sz="2400" kern="1200" spc="-1" dirty="0" smtClean="0">
                <a:solidFill>
                  <a:srgbClr val="94C600"/>
                </a:solidFill>
                <a:effectLst/>
                <a:latin typeface="Calibri"/>
                <a:ea typeface="DejaVu Sans"/>
                <a:cs typeface="DejaVu Sans"/>
              </a:rPr>
              <a:t>collaborative</a:t>
            </a:r>
            <a:endParaRPr lang="fr-FR" sz="2400" kern="1200" spc="-1" dirty="0">
              <a:solidFill>
                <a:prstClr val="black"/>
              </a:solidFill>
              <a:effectLst/>
              <a:latin typeface="Arial"/>
              <a:ea typeface="DejaVu Sans"/>
              <a:cs typeface="DejaVu Sans"/>
            </a:endParaRPr>
          </a:p>
          <a:p>
            <a:pPr marL="857250" lvl="3" indent="-284400" fontAlgn="auto">
              <a:spcBef>
                <a:spcPts val="479"/>
              </a:spcBef>
              <a:spcAft>
                <a:spcPts val="0"/>
              </a:spcAft>
              <a:buFont typeface="Wingdings" charset="2"/>
              <a:buChar char=""/>
              <a:defRPr/>
            </a:pPr>
            <a:r>
              <a:rPr lang="fr-FR" b="1" kern="1200" spc="-1" dirty="0">
                <a:solidFill>
                  <a:srgbClr val="FF6700"/>
                </a:solidFill>
                <a:latin typeface="Calibri"/>
                <a:ea typeface="DejaVu Sans"/>
                <a:cs typeface="DejaVu Sans"/>
              </a:rPr>
              <a:t>https://territoire-environnement-sante.fr </a:t>
            </a:r>
          </a:p>
          <a:p>
            <a:pPr marL="857250" lvl="3" indent="-284400" fontAlgn="auto">
              <a:spcBef>
                <a:spcPts val="479"/>
              </a:spcBef>
              <a:spcAft>
                <a:spcPts val="0"/>
              </a:spcAft>
              <a:buFont typeface="Wingdings" charset="2"/>
              <a:buChar char=""/>
              <a:defRPr/>
            </a:pPr>
            <a:r>
              <a:rPr lang="fr-FR" kern="1200" spc="-1" dirty="0">
                <a:solidFill>
                  <a:srgbClr val="000000"/>
                </a:solidFill>
                <a:latin typeface="Calibri"/>
                <a:ea typeface="DejaVu Sans"/>
                <a:cs typeface="DejaVu Sans"/>
              </a:rPr>
              <a:t>1</a:t>
            </a:r>
            <a:r>
              <a:rPr lang="fr-FR" kern="1200" spc="-1" baseline="30000" dirty="0">
                <a:solidFill>
                  <a:srgbClr val="000000"/>
                </a:solidFill>
                <a:latin typeface="Calibri"/>
                <a:ea typeface="DejaVu Sans"/>
                <a:cs typeface="DejaVu Sans"/>
              </a:rPr>
              <a:t>ère</a:t>
            </a:r>
            <a:r>
              <a:rPr lang="fr-FR" kern="1200" spc="-1" dirty="0">
                <a:solidFill>
                  <a:srgbClr val="000000"/>
                </a:solidFill>
                <a:latin typeface="Calibri"/>
                <a:ea typeface="DejaVu Sans"/>
                <a:cs typeface="DejaVu Sans"/>
              </a:rPr>
              <a:t> édition pour </a:t>
            </a:r>
            <a:r>
              <a:rPr lang="fr-FR" b="1" kern="1200" spc="-1" dirty="0">
                <a:solidFill>
                  <a:srgbClr val="000000"/>
                </a:solidFill>
                <a:latin typeface="Calibri"/>
                <a:ea typeface="DejaVu Sans"/>
                <a:cs typeface="DejaVu Sans"/>
              </a:rPr>
              <a:t>AMI</a:t>
            </a:r>
            <a:r>
              <a:rPr lang="fr-FR" kern="1200" spc="-1" dirty="0">
                <a:solidFill>
                  <a:srgbClr val="000000"/>
                </a:solidFill>
                <a:latin typeface="Calibri"/>
                <a:ea typeface="DejaVu Sans"/>
                <a:cs typeface="DejaVu Sans"/>
              </a:rPr>
              <a:t> : 9 juillet au 30 septembre 2019</a:t>
            </a:r>
          </a:p>
          <a:p>
            <a:pPr marL="857250" lvl="3" indent="-284400" fontAlgn="auto">
              <a:spcBef>
                <a:spcPts val="479"/>
              </a:spcBef>
              <a:spcAft>
                <a:spcPts val="0"/>
              </a:spcAft>
              <a:buFont typeface="Wingdings" charset="2"/>
              <a:buChar char=""/>
              <a:defRPr/>
            </a:pPr>
            <a:r>
              <a:rPr lang="fr-FR" kern="1200" spc="-1" dirty="0">
                <a:solidFill>
                  <a:srgbClr val="000000"/>
                </a:solidFill>
                <a:latin typeface="Calibri"/>
                <a:ea typeface="DejaVu Sans"/>
                <a:cs typeface="DejaVu Sans"/>
              </a:rPr>
              <a:t>2</a:t>
            </a:r>
            <a:r>
              <a:rPr lang="fr-FR" kern="1200" spc="-1" baseline="30000" dirty="0">
                <a:solidFill>
                  <a:srgbClr val="000000"/>
                </a:solidFill>
                <a:latin typeface="Calibri"/>
                <a:ea typeface="DejaVu Sans"/>
                <a:cs typeface="DejaVu Sans"/>
              </a:rPr>
              <a:t>ème</a:t>
            </a:r>
            <a:r>
              <a:rPr lang="fr-FR" kern="1200" spc="-1" dirty="0">
                <a:solidFill>
                  <a:srgbClr val="000000"/>
                </a:solidFill>
                <a:latin typeface="Calibri"/>
                <a:ea typeface="DejaVu Sans"/>
                <a:cs typeface="DejaVu Sans"/>
              </a:rPr>
              <a:t> édition pour </a:t>
            </a:r>
            <a:r>
              <a:rPr lang="fr-FR" b="1" kern="1200" spc="-1" dirty="0">
                <a:solidFill>
                  <a:srgbClr val="000000"/>
                </a:solidFill>
                <a:latin typeface="Calibri"/>
                <a:ea typeface="DejaVu Sans"/>
                <a:cs typeface="DejaVu Sans"/>
              </a:rPr>
              <a:t>AMI</a:t>
            </a:r>
            <a:r>
              <a:rPr lang="fr-FR" kern="1200" spc="-1" dirty="0">
                <a:solidFill>
                  <a:srgbClr val="000000"/>
                </a:solidFill>
                <a:latin typeface="Calibri"/>
                <a:ea typeface="DejaVu Sans"/>
                <a:cs typeface="DejaVu Sans"/>
              </a:rPr>
              <a:t> : </a:t>
            </a:r>
            <a:r>
              <a:rPr lang="fr-FR" kern="1200" spc="-1" dirty="0" smtClean="0">
                <a:solidFill>
                  <a:srgbClr val="000000"/>
                </a:solidFill>
                <a:latin typeface="Calibri"/>
                <a:ea typeface="DejaVu Sans"/>
                <a:cs typeface="DejaVu Sans"/>
              </a:rPr>
              <a:t>jusqu’au </a:t>
            </a:r>
            <a:r>
              <a:rPr lang="fr-FR" b="1" kern="1200" spc="-1" dirty="0">
                <a:solidFill>
                  <a:srgbClr val="000000"/>
                </a:solidFill>
                <a:latin typeface="Calibri"/>
                <a:ea typeface="DejaVu Sans"/>
                <a:cs typeface="DejaVu Sans"/>
              </a:rPr>
              <a:t>13 décembre 2019</a:t>
            </a:r>
          </a:p>
          <a:p>
            <a:pPr marL="857250" lvl="3" indent="-284400" fontAlgn="auto">
              <a:spcBef>
                <a:spcPts val="479"/>
              </a:spcBef>
              <a:spcAft>
                <a:spcPts val="0"/>
              </a:spcAft>
              <a:buFont typeface="Wingdings" charset="2"/>
              <a:buChar char=""/>
              <a:defRPr/>
            </a:pPr>
            <a:r>
              <a:rPr lang="fr-FR" kern="1200" spc="-1" dirty="0">
                <a:solidFill>
                  <a:srgbClr val="000000"/>
                </a:solidFill>
                <a:latin typeface="Calibri"/>
                <a:ea typeface="DejaVu Sans"/>
                <a:cs typeface="DejaVu Sans"/>
              </a:rPr>
              <a:t>Centre de ressource (fin 2019</a:t>
            </a:r>
            <a:r>
              <a:rPr lang="fr-FR" kern="1200" spc="-1" dirty="0" smtClean="0">
                <a:solidFill>
                  <a:srgbClr val="000000"/>
                </a:solidFill>
                <a:latin typeface="Calibri"/>
                <a:ea typeface="DejaVu Sans"/>
                <a:cs typeface="DejaVu Sans"/>
              </a:rPr>
              <a:t>)</a:t>
            </a:r>
            <a:endParaRPr lang="fr-FR" dirty="0"/>
          </a:p>
        </p:txBody>
      </p:sp>
      <p:pic>
        <p:nvPicPr>
          <p:cNvPr id="7" name="Espace réservé du contenu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129202" y="180858"/>
            <a:ext cx="795828" cy="1061104"/>
          </a:xfrm>
          <a:prstGeom prst="rect">
            <a:avLst/>
          </a:prstGeom>
          <a:noFill/>
          <a:ln w="9525">
            <a:noFill/>
            <a:miter lim="800000"/>
            <a:headEnd/>
            <a:tailEnd/>
          </a:ln>
        </p:spPr>
      </p:pic>
      <p:pic>
        <p:nvPicPr>
          <p:cNvPr id="8" name="Image 2"/>
          <p:cNvPicPr/>
          <p:nvPr/>
        </p:nvPicPr>
        <p:blipFill>
          <a:blip r:embed="rId4" cstate="print"/>
          <a:stretch/>
        </p:blipFill>
        <p:spPr>
          <a:xfrm>
            <a:off x="6357950" y="4143380"/>
            <a:ext cx="2644672" cy="1482411"/>
          </a:xfrm>
          <a:prstGeom prst="rect">
            <a:avLst/>
          </a:prstGeom>
          <a:ln>
            <a:noFill/>
          </a:ln>
        </p:spPr>
      </p:pic>
    </p:spTree>
    <p:extLst>
      <p:ext uri="{BB962C8B-B14F-4D97-AF65-F5344CB8AC3E}">
        <p14:creationId xmlns="" xmlns:p14="http://schemas.microsoft.com/office/powerpoint/2010/main" val="1991229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alibri"/>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Calibri"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OLVAY_visual_blue">
  <a:themeElements>
    <a:clrScheme name="SOLVAY_visual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OLVAY_visual_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OLVAY_visual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OLVAY_visual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OLVAY_visual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OLVAY_visual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OLVAY_visual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OLVAY_visual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OLVAY_visual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OLVAY_visual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OLVAY_visual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OLVAY_visual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OLVAY_visual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OLVAY_visual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pppi Paca">
    <a:dk1>
      <a:sysClr val="windowText" lastClr="000000"/>
    </a:dk1>
    <a:lt1>
      <a:sysClr val="window" lastClr="FFFFFF"/>
    </a:lt1>
    <a:dk2>
      <a:srgbClr val="291990"/>
    </a:dk2>
    <a:lt2>
      <a:srgbClr val="E7E6E6"/>
    </a:lt2>
    <a:accent1>
      <a:srgbClr val="5F64AB"/>
    </a:accent1>
    <a:accent2>
      <a:srgbClr val="BC0029"/>
    </a:accent2>
    <a:accent3>
      <a:srgbClr val="A5A5A5"/>
    </a:accent3>
    <a:accent4>
      <a:srgbClr val="FFD64B"/>
    </a:accent4>
    <a:accent5>
      <a:srgbClr val="A0ACD9"/>
    </a:accent5>
    <a:accent6>
      <a:srgbClr val="C2D05E"/>
    </a:accent6>
    <a:hlink>
      <a:srgbClr val="BA8236"/>
    </a:hlink>
    <a:folHlink>
      <a:srgbClr val="A7D3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1699</TotalTime>
  <Words>3601</Words>
  <PresentationFormat>On-screen Show (4:3)</PresentationFormat>
  <Paragraphs>784</Paragraphs>
  <Slides>67</Slides>
  <Notes>54</Notes>
  <HiddenSlides>0</HiddenSlides>
  <MMClips>3</MMClips>
  <ScaleCrop>false</ScaleCrop>
  <HeadingPairs>
    <vt:vector size="4" baseType="variant">
      <vt:variant>
        <vt:lpstr>Theme</vt:lpstr>
      </vt:variant>
      <vt:variant>
        <vt:i4>9</vt:i4>
      </vt:variant>
      <vt:variant>
        <vt:lpstr>Slide Titles</vt:lpstr>
      </vt:variant>
      <vt:variant>
        <vt:i4>67</vt:i4>
      </vt:variant>
    </vt:vector>
  </HeadingPairs>
  <TitlesOfParts>
    <vt:vector size="76" baseType="lpstr">
      <vt:lpstr>Office Theme</vt:lpstr>
      <vt:lpstr>Office Theme</vt:lpstr>
      <vt:lpstr>Office Theme</vt:lpstr>
      <vt:lpstr>Office Theme</vt:lpstr>
      <vt:lpstr>Office Theme</vt:lpstr>
      <vt:lpstr>1_Thème Office</vt:lpstr>
      <vt:lpstr>1_Office Theme</vt:lpstr>
      <vt:lpstr>2_Office Theme</vt:lpstr>
      <vt:lpstr>SOLVAY_visual_blue</vt:lpstr>
      <vt:lpstr>Slide 1</vt:lpstr>
      <vt:lpstr>Slide 2</vt:lpstr>
      <vt:lpstr>Slide 3</vt:lpstr>
      <vt:lpstr>Slide 4</vt:lpstr>
      <vt:lpstr>Présentation du PNSE </vt:lpstr>
      <vt:lpstr>Etat d’avancement des PRSE3</vt:lpstr>
      <vt:lpstr>Elaboration du PNSE4</vt:lpstr>
      <vt:lpstr>Slide 8</vt:lpstr>
      <vt:lpstr>Travaux du GT6 : Boîte à outils collectivités Cerema (1/2)</vt:lpstr>
      <vt:lpstr>Travaux du GT6 : Boîte à outils collectivités Cerema (2/2)</vt:lpstr>
      <vt:lpstr>Cartographie des projets</vt:lpstr>
      <vt:lpstr>Slide 12</vt:lpstr>
      <vt:lpstr>Slide 13</vt:lpstr>
      <vt:lpstr>Le Pôle ESE : qu’est-ce que c’est ?</vt:lpstr>
      <vt:lpstr>Une définition de l’ESE partagée</vt:lpstr>
      <vt:lpstr>Slide 16</vt:lpstr>
      <vt:lpstr>Slide 17</vt:lpstr>
      <vt:lpstr>Du contenu de fond</vt:lpstr>
      <vt:lpstr>Des fiches Méthodes</vt:lpstr>
      <vt:lpstr>Une médiathèque actualisée</vt:lpstr>
      <vt:lpstr>Un agenda régional</vt:lpstr>
      <vt:lpstr>Une cartographie</vt:lpstr>
      <vt:lpstr>Un site collaboratif modéré  par le Pôle</vt:lpstr>
      <vt:lpstr>La collaboration entre  le SPPPY et le Pôle ESE</vt:lpstr>
      <vt:lpstr>Merci de votre attention  Bonne visite de ese-ara.org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Etang de Berre : Forts enjeux en  Santé Environnement</vt:lpstr>
      <vt:lpstr>Slide 47</vt:lpstr>
      <vt:lpstr>Projet « RÉPONSES » RÉduire les POllutioNs en Santé-Environnement </vt:lpstr>
      <vt:lpstr>COPIL REPONSES :  Décisions collégiales</vt:lpstr>
      <vt:lpstr>Financements</vt:lpstr>
      <vt:lpstr>Moyens humains</vt:lpstr>
      <vt:lpstr>Le panel Citoyen</vt:lpstr>
      <vt:lpstr>Planning</vt:lpstr>
      <vt:lpstr>Concertation  Temps#1</vt:lpstr>
      <vt:lpstr>Retour sur le Temps #1  de la concertation </vt:lpstr>
      <vt:lpstr>Retour sur le Temps #1  de la concertation </vt:lpstr>
      <vt:lpstr>Évaluation du dispositif  par les participants</vt:lpstr>
      <vt:lpstr>120 attentes identifiées</vt:lpstr>
      <vt:lpstr>Quelles réponses ?</vt:lpstr>
      <vt:lpstr>Planning</vt:lpstr>
      <vt:lpstr>MERCI !    </vt:lpstr>
      <vt:lpstr>Slide 62</vt:lpstr>
      <vt:lpstr>Slide 63</vt:lpstr>
      <vt:lpstr>Slide 64</vt:lpstr>
      <vt:lpstr>Slide 65</vt:lpstr>
      <vt:lpstr>Slide 66</vt:lpstr>
      <vt:lpstr>Slide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Smax</dc:creator>
  <cp:lastModifiedBy>Maxence Cossalter</cp:lastModifiedBy>
  <cp:revision>95</cp:revision>
  <cp:lastPrinted>2019-09-27T09:12:29Z</cp:lastPrinted>
  <dcterms:created xsi:type="dcterms:W3CDTF">2019-08-20T11:08:03Z</dcterms:created>
  <dcterms:modified xsi:type="dcterms:W3CDTF">2019-11-15T07:30:27Z</dcterms:modified>
</cp:coreProperties>
</file>